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  <p:sldId id="263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9BB22E4-BAFD-44E5-B87D-55E28FA275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4"/>
            <p14:sldId id="265"/>
            <p14:sldId id="266"/>
            <p14:sldId id="267"/>
            <p14:sldId id="268"/>
            <p14:sldId id="263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FDD"/>
    <a:srgbClr val="E6FECE"/>
    <a:srgbClr val="E5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89" autoAdjust="0"/>
  </p:normalViewPr>
  <p:slideViewPr>
    <p:cSldViewPr snapToGrid="0">
      <p:cViewPr>
        <p:scale>
          <a:sx n="75" d="100"/>
          <a:sy n="75" d="100"/>
        </p:scale>
        <p:origin x="7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05A8C-8C1B-4C2F-A402-21DEAE3D684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7EEF-81B5-465F-8969-BC9D636D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4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Разработки диплома</a:t>
            </a:r>
            <a:r>
              <a:rPr lang="ru-RU" baseline="0" dirty="0" smtClean="0"/>
              <a:t> – задача не из легких. А что мы делаем, когда встречаем на своем пути трудные задачи? Применяем декомпозицию – разбиваем эту задачу на несколько задач попроще.</a:t>
            </a:r>
          </a:p>
          <a:p>
            <a:r>
              <a:rPr lang="ru-RU" baseline="0" dirty="0" smtClean="0"/>
              <a:t>Таким образом, есть список задач: анализ предметной области, анализ требований, проектирование, разработка, тестирование и внедрение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6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Amazon</a:t>
            </a:r>
            <a:r>
              <a:rPr lang="en-US" baseline="0" dirty="0" smtClean="0"/>
              <a:t> SES –</a:t>
            </a:r>
            <a:r>
              <a:rPr lang="ru-RU" baseline="0" dirty="0" smtClean="0"/>
              <a:t> быстрая интеграция, скорость отправки снижена – сложный алгоритм определения пути, относительная ненадежность.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Sendgrid</a:t>
            </a:r>
            <a:r>
              <a:rPr lang="ru-RU" baseline="0" dirty="0" smtClean="0"/>
              <a:t> - </a:t>
            </a:r>
            <a:r>
              <a:rPr lang="ru-RU" baseline="0" dirty="0" smtClean="0"/>
              <a:t>возможность работать через </a:t>
            </a:r>
            <a:r>
              <a:rPr lang="en-US" baseline="0" dirty="0" smtClean="0"/>
              <a:t>SMTP </a:t>
            </a:r>
            <a:r>
              <a:rPr lang="ru-RU" baseline="0" dirty="0" smtClean="0"/>
              <a:t>и </a:t>
            </a:r>
            <a:r>
              <a:rPr lang="en-US" baseline="0" dirty="0" smtClean="0"/>
              <a:t>API. </a:t>
            </a:r>
            <a:r>
              <a:rPr lang="ru-RU" b="1" baseline="0" dirty="0" smtClean="0"/>
              <a:t>100 писем</a:t>
            </a:r>
            <a:r>
              <a:rPr lang="en-US" b="1" baseline="0" dirty="0" smtClean="0"/>
              <a:t>/</a:t>
            </a:r>
            <a:r>
              <a:rPr lang="ru-RU" b="1" baseline="0" dirty="0" smtClean="0"/>
              <a:t>день</a:t>
            </a:r>
            <a:r>
              <a:rPr lang="ru-RU" baseline="0" dirty="0" smtClean="0"/>
              <a:t>. Значительная стоимость, проблемы с нотификацией. </a:t>
            </a:r>
            <a:r>
              <a:rPr lang="en-US" baseline="0" dirty="0" smtClean="0"/>
              <a:t>API </a:t>
            </a:r>
            <a:r>
              <a:rPr lang="ru-RU" baseline="0" dirty="0" smtClean="0"/>
              <a:t>часто обновляется.</a:t>
            </a:r>
            <a:endParaRPr lang="en-US" baseline="0" dirty="0" smtClean="0"/>
          </a:p>
          <a:p>
            <a:r>
              <a:rPr lang="en-US" baseline="0" dirty="0" smtClean="0"/>
              <a:t>Tin-cat </a:t>
            </a:r>
            <a:r>
              <a:rPr lang="en-US" baseline="0" dirty="0" err="1" smtClean="0"/>
              <a:t>emailqueue</a:t>
            </a:r>
            <a:r>
              <a:rPr lang="ru-RU" baseline="0" dirty="0" smtClean="0"/>
              <a:t> – пример очереди для асинхронной отправки сообщений. Недостаток – ненадежность.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0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1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Посмотреть</a:t>
            </a:r>
            <a:r>
              <a:rPr lang="ru-RU" baseline="0" dirty="0" smtClean="0"/>
              <a:t> поближе можно на стр.37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3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Посмотреть</a:t>
            </a:r>
            <a:r>
              <a:rPr lang="ru-RU" baseline="0" dirty="0" smtClean="0"/>
              <a:t> поближе можно на стр.43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4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на</a:t>
            </a:r>
            <a:r>
              <a:rPr lang="ru-RU" baseline="0" dirty="0" smtClean="0"/>
              <a:t> стр. 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9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5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657C-B8E9-4A72-B9E9-91F00C9CBC11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771" y="542499"/>
            <a:ext cx="10861288" cy="2880925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Lato" panose="020F0502020204030203" pitchFamily="34" charset="0"/>
                <a:cs typeface="Lato" panose="020F0502020204030203" pitchFamily="34" charset="0"/>
              </a:rPr>
              <a:t>Тема: </a:t>
            </a:r>
            <a:r>
              <a:rPr lang="ru-RU" sz="3600" b="1" dirty="0" smtClean="0">
                <a:latin typeface="Lato" panose="020F0502020204030203" pitchFamily="34" charset="0"/>
                <a:cs typeface="Lato" panose="020F0502020204030203" pitchFamily="34" charset="0"/>
              </a:rPr>
              <a:t>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</a:t>
            </a:r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4059" y="440492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Lato" panose="020F0502020204030203" pitchFamily="34" charset="0"/>
                <a:cs typeface="Lato" panose="020F0502020204030203" pitchFamily="34" charset="0"/>
              </a:rPr>
              <a:t>Группа: О-17-ПРИ-рпс-б</a:t>
            </a:r>
          </a:p>
          <a:p>
            <a:pPr algn="r"/>
            <a:r>
              <a:rPr lang="ru-RU" sz="2800" dirty="0" smtClean="0">
                <a:latin typeface="Lato" panose="020F0502020204030203" pitchFamily="34" charset="0"/>
                <a:cs typeface="Lato" panose="020F0502020204030203" pitchFamily="34" charset="0"/>
              </a:rPr>
              <a:t>Студент: Сухарев Евгений</a:t>
            </a:r>
          </a:p>
          <a:p>
            <a:pPr algn="r"/>
            <a:r>
              <a:rPr lang="ru-RU" sz="2800" dirty="0" smtClean="0">
                <a:latin typeface="Lato" panose="020F0502020204030203" pitchFamily="34" charset="0"/>
                <a:cs typeface="Lato" panose="020F0502020204030203" pitchFamily="34" charset="0"/>
              </a:rPr>
              <a:t>Руководитель: к.т.н. доц. </a:t>
            </a:r>
            <a:r>
              <a:rPr lang="ru-RU" sz="2800" dirty="0" err="1" smtClean="0">
                <a:latin typeface="Lato" panose="020F0502020204030203" pitchFamily="34" charset="0"/>
                <a:cs typeface="Lato" panose="020F0502020204030203" pitchFamily="34" charset="0"/>
              </a:rPr>
              <a:t>Трубаков</a:t>
            </a:r>
            <a:r>
              <a:rPr lang="ru-RU" sz="2800" dirty="0" smtClean="0">
                <a:latin typeface="Lato" panose="020F0502020204030203" pitchFamily="34" charset="0"/>
                <a:cs typeface="Lato" panose="020F0502020204030203" pitchFamily="34" charset="0"/>
              </a:rPr>
              <a:t> А.О.</a:t>
            </a:r>
            <a:endParaRPr lang="ru-RU" sz="2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6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Диаграмма вариантов использования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22362"/>
            <a:ext cx="10058400" cy="553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75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70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BPMN. </a:t>
            </a:r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36700" y="1086167"/>
            <a:ext cx="9118600" cy="54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2540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BPMN. </a:t>
            </a:r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II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66900" y="1071879"/>
            <a:ext cx="8585200" cy="53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Диаграмма классов фоновой службы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 descr="SendingServiceClass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3374"/>
            <a:ext cx="10515600" cy="482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01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0200" y="-18557"/>
            <a:ext cx="11500565" cy="6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2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Выводы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П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рограммный комплекс с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проектирован и частично разработан</a:t>
            </a:r>
          </a:p>
          <a:p>
            <a:pPr algn="just"/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Программный комплекс внедрен в </a:t>
            </a:r>
            <a:r>
              <a:rPr lang="ru-RU" sz="3600" dirty="0" err="1" smtClean="0">
                <a:latin typeface="Lato" panose="020F0502020204030203" pitchFamily="34" charset="0"/>
                <a:cs typeface="Lato" panose="020F0502020204030203" pitchFamily="34" charset="0"/>
              </a:rPr>
              <a:t>ПланФакт</a:t>
            </a: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2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234" y="822015"/>
            <a:ext cx="8896815" cy="5132736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latin typeface="Lato" panose="020F0502020204030203" pitchFamily="34" charset="0"/>
                <a:cs typeface="Lato" panose="020F0502020204030203" pitchFamily="34" charset="0"/>
              </a:rPr>
              <a:t>Цель:</a:t>
            </a:r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 проектирование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программного комплекса управления рассылкой электронных сообщений с возможностью последующего внедрения в системы, требующие высокой надежности </a:t>
            </a:r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отправки.</a:t>
            </a: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endParaRPr lang="ru-RU" dirty="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ru-RU" b="1" dirty="0" smtClean="0">
                <a:latin typeface="Lato" panose="020F0502020204030203" pitchFamily="34" charset="0"/>
                <a:cs typeface="Lato" panose="020F0502020204030203" pitchFamily="34" charset="0"/>
              </a:rPr>
              <a:t>Объект:</a:t>
            </a:r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 процесс рассылки электронных сообщений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5" y="966981"/>
            <a:ext cx="1843125" cy="1843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5" y="4001648"/>
            <a:ext cx="1843125" cy="13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Lato" panose="020F0502020204030203" pitchFamily="34" charset="0"/>
                <a:cs typeface="Lato" panose="020F0502020204030203" pitchFamily="34" charset="0"/>
              </a:rPr>
              <a:t>Задачи</a:t>
            </a:r>
            <a:endParaRPr lang="ru-RU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arenR"/>
            </a:pPr>
            <a:r>
              <a:rPr lang="ru-RU" dirty="0" smtClean="0"/>
              <a:t>анализ </a:t>
            </a:r>
            <a:r>
              <a:rPr lang="ru-RU" dirty="0"/>
              <a:t>процесса отправки электронного письма;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 smtClean="0"/>
              <a:t>сравнительный </a:t>
            </a:r>
            <a:r>
              <a:rPr lang="ru-RU" dirty="0"/>
              <a:t>анализ уже имеющихся систем и платформ для обучения;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разработка и анализ требований;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проектирование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программная реализация базы данных, </a:t>
            </a:r>
            <a:r>
              <a:rPr lang="en-US" dirty="0"/>
              <a:t>API</a:t>
            </a:r>
            <a:r>
              <a:rPr lang="ru-RU" dirty="0"/>
              <a:t>, серверной части, </a:t>
            </a:r>
            <a:r>
              <a:rPr lang="en-US" dirty="0" smtClean="0"/>
              <a:t>WEB</a:t>
            </a:r>
            <a:r>
              <a:rPr lang="ru-RU" dirty="0" smtClean="0"/>
              <a:t>-интерфейса</a:t>
            </a:r>
            <a:r>
              <a:rPr lang="ru-RU" dirty="0"/>
              <a:t>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тестирование разработанного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внедрение в информационную систему </a:t>
            </a:r>
            <a:r>
              <a:rPr lang="ru-RU" b="1" dirty="0" err="1"/>
              <a:t>ПланФакт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88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15" y="18586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Аналоги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329" y="1310235"/>
            <a:ext cx="6131312" cy="16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65" y="3207377"/>
            <a:ext cx="6042102" cy="132531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44415" y="182641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Lato" panose="020F0502020204030203" pitchFamily="34" charset="0"/>
                <a:cs typeface="Lato" panose="020F0502020204030203" pitchFamily="34" charset="0"/>
              </a:rPr>
              <a:t>1)</a:t>
            </a:r>
            <a:endParaRPr lang="ru-RU" sz="32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56465" y="357764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Lato" panose="020F0502020204030203" pitchFamily="34" charset="0"/>
                <a:cs typeface="Lato" panose="020F0502020204030203" pitchFamily="34" charset="0"/>
              </a:rPr>
              <a:t>2)</a:t>
            </a:r>
            <a:endParaRPr lang="ru-RU" sz="32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01720" y="5341891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Lato" panose="020F0502020204030203" pitchFamily="34" charset="0"/>
                <a:cs typeface="Lato" panose="020F0502020204030203" pitchFamily="34" charset="0"/>
              </a:rPr>
              <a:t>3)</a:t>
            </a:r>
            <a:endParaRPr lang="ru-RU" sz="32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635" y="4822505"/>
            <a:ext cx="6269018" cy="16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Архитектура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61735"/>
            <a:ext cx="10515600" cy="4615228"/>
          </a:xfrm>
        </p:spPr>
        <p:txBody>
          <a:bodyPr/>
          <a:lstStyle/>
          <a:p>
            <a:r>
              <a:rPr lang="ru-RU" dirty="0" smtClean="0"/>
              <a:t>Трехуровневая</a:t>
            </a:r>
          </a:p>
          <a:p>
            <a:r>
              <a:rPr lang="ru-RU" dirty="0" smtClean="0"/>
              <a:t>Сервер - </a:t>
            </a:r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Core 5</a:t>
            </a:r>
          </a:p>
          <a:p>
            <a:r>
              <a:rPr lang="ru-RU" dirty="0" smtClean="0"/>
              <a:t>Клиент – </a:t>
            </a:r>
            <a:r>
              <a:rPr lang="en-US" dirty="0" smtClean="0"/>
              <a:t>Angular 9, TS</a:t>
            </a:r>
          </a:p>
          <a:p>
            <a:r>
              <a:rPr lang="ru-RU" dirty="0" smtClean="0"/>
              <a:t>Модель данных – </a:t>
            </a:r>
            <a:r>
              <a:rPr lang="en-US" dirty="0" smtClean="0"/>
              <a:t>MS SQL</a:t>
            </a:r>
          </a:p>
          <a:p>
            <a:r>
              <a:rPr lang="ru-RU" dirty="0" smtClean="0"/>
              <a:t>Моб</a:t>
            </a:r>
            <a:r>
              <a:rPr lang="en-US" dirty="0"/>
              <a:t>.</a:t>
            </a:r>
            <a:r>
              <a:rPr lang="ru-RU" dirty="0" smtClean="0"/>
              <a:t> разработка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Java, Swift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31" y="632069"/>
            <a:ext cx="2549769" cy="25497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23" y="133349"/>
            <a:ext cx="3547208" cy="35472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62" y="3909631"/>
            <a:ext cx="2827460" cy="22789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22" y="3781129"/>
            <a:ext cx="2407435" cy="24074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17" y="4465701"/>
            <a:ext cx="1914666" cy="1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5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3" y="0"/>
            <a:ext cx="11448694" cy="6858000"/>
          </a:xfrm>
        </p:spPr>
      </p:pic>
    </p:spTree>
    <p:extLst>
      <p:ext uri="{BB962C8B-B14F-4D97-AF65-F5344CB8AC3E}">
        <p14:creationId xmlns:p14="http://schemas.microsoft.com/office/powerpoint/2010/main" val="19557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Организационная структура проекта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 descr="Рол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2825"/>
            <a:ext cx="10558648" cy="161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15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1" y="266537"/>
            <a:ext cx="6079172" cy="63622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04087" y="266537"/>
            <a:ext cx="53287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Lato" panose="020F0502020204030203" pitchFamily="34" charset="0"/>
                <a:cs typeface="Lato" panose="020F0502020204030203" pitchFamily="34" charset="0"/>
              </a:rPr>
              <a:t>Табличное представление </a:t>
            </a:r>
          </a:p>
          <a:p>
            <a:r>
              <a:rPr lang="ru-RU" sz="3200" dirty="0" smtClean="0">
                <a:latin typeface="Lato" panose="020F0502020204030203" pitchFamily="34" charset="0"/>
                <a:cs typeface="Lato" panose="020F0502020204030203" pitchFamily="34" charset="0"/>
              </a:rPr>
              <a:t>диаграммы </a:t>
            </a:r>
            <a:r>
              <a:rPr lang="ru-RU" sz="3200" dirty="0" err="1" smtClean="0">
                <a:latin typeface="Lato" panose="020F0502020204030203" pitchFamily="34" charset="0"/>
                <a:cs typeface="Lato" panose="020F0502020204030203" pitchFamily="34" charset="0"/>
              </a:rPr>
              <a:t>Ганта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6193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96639"/>
            <a:ext cx="12192000" cy="63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05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309</Words>
  <Application>Microsoft Office PowerPoint</Application>
  <PresentationFormat>Широкоэкранный</PresentationFormat>
  <Paragraphs>51</Paragraphs>
  <Slides>15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Тема Office</vt:lpstr>
      <vt:lpstr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vt:lpstr>
      <vt:lpstr>Презентация PowerPoint</vt:lpstr>
      <vt:lpstr>Задачи</vt:lpstr>
      <vt:lpstr>Аналоги</vt:lpstr>
      <vt:lpstr>Архитектура</vt:lpstr>
      <vt:lpstr>Презентация PowerPoint</vt:lpstr>
      <vt:lpstr>Организационная структура проекта</vt:lpstr>
      <vt:lpstr>Презентация PowerPoint</vt:lpstr>
      <vt:lpstr>Презентация PowerPoint</vt:lpstr>
      <vt:lpstr>Диаграмма вариантов использования</vt:lpstr>
      <vt:lpstr>BPMN. Фрагмент I</vt:lpstr>
      <vt:lpstr>BPMN. Фрагмент II</vt:lpstr>
      <vt:lpstr>Диаграмма классов фоновой службы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dc:title>
  <dc:creator>ПК</dc:creator>
  <cp:lastModifiedBy>ПК</cp:lastModifiedBy>
  <cp:revision>9</cp:revision>
  <dcterms:created xsi:type="dcterms:W3CDTF">2021-06-05T15:28:56Z</dcterms:created>
  <dcterms:modified xsi:type="dcterms:W3CDTF">2021-06-05T16:51:39Z</dcterms:modified>
</cp:coreProperties>
</file>