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6" r:id="rId12"/>
    <p:sldId id="267" r:id="rId13"/>
    <p:sldId id="268" r:id="rId14"/>
    <p:sldId id="263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9BB22E4-BAFD-44E5-B87D-55E28FA2757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64"/>
            <p14:sldId id="265"/>
            <p14:sldId id="266"/>
            <p14:sldId id="267"/>
            <p14:sldId id="268"/>
            <p14:sldId id="26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T" initials="AT" lastIdx="5" clrIdx="0">
    <p:extLst>
      <p:ext uri="{19B8F6BF-5375-455C-9EA6-DF929625EA0E}">
        <p15:presenceInfo xmlns:p15="http://schemas.microsoft.com/office/powerpoint/2012/main" userId="273f916f6534860d" providerId="Windows Live"/>
      </p:ext>
    </p:extLst>
  </p:cmAuthor>
  <p:cmAuthor id="2" name="ПК" initials="П" lastIdx="4" clrIdx="1">
    <p:extLst>
      <p:ext uri="{19B8F6BF-5375-455C-9EA6-DF929625EA0E}">
        <p15:presenceInfo xmlns:p15="http://schemas.microsoft.com/office/powerpoint/2012/main" userId="ПК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DD"/>
    <a:srgbClr val="E6FECE"/>
    <a:srgbClr val="E5E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>
        <p:scale>
          <a:sx n="75" d="100"/>
          <a:sy n="75" d="100"/>
        </p:scale>
        <p:origin x="7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8:08.092" idx="3">
    <p:pos x="10" y="10"/>
    <p:text>Нужны номера слайдов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5:17.878" idx="1">
    <p:pos x="10" y="10"/>
    <p:text>Стоит перерисовать средствами PP, сомтрится не очень сейчас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06.332" idx="1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6:22.548" idx="2">
    <p:pos x="10" y="10"/>
    <p:text>Стоит заполнить левую часть, пудут вопросы.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19.468" idx="2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2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8:23.393" idx="4">
    <p:pos x="10" y="10"/>
    <p:text>Нужен заголовок слайда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24.981" idx="3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4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8:39.280" idx="5">
    <p:pos x="10" y="10"/>
    <p:text>Название должно быть "русским"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32.140" idx="4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05A8C-8C1B-4C2F-A402-21DEAE3D6844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B7EEF-81B5-465F-8969-BC9D636DC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84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Разработки диплома</a:t>
            </a:r>
            <a:r>
              <a:rPr lang="ru-RU" baseline="0" dirty="0"/>
              <a:t> – задача не из легких. А что мы делаем, когда встречаем на своем пути трудные задачи? Применяем декомпозицию – разбиваем эту задачу на несколько задач попроще.</a:t>
            </a:r>
          </a:p>
          <a:p>
            <a:r>
              <a:rPr lang="ru-RU" baseline="0" dirty="0"/>
              <a:t>Таким образом, есть список задач: анализ предметной области, анализ требований, проектирование, разработка, тестирование и внедрение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869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Подробнее на стр. 21-22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864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Прочие расходы составляют 30% от суммы затрат.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56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Amazon</a:t>
            </a:r>
            <a:r>
              <a:rPr lang="en-US" baseline="0" dirty="0"/>
              <a:t> SES –</a:t>
            </a:r>
            <a:r>
              <a:rPr lang="ru-RU" baseline="0" dirty="0"/>
              <a:t> быстрая интеграция, скорость отправки снижена – сложный алгоритм определения пути, относительная ненадежность.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Sendpulse</a:t>
            </a:r>
            <a:r>
              <a:rPr lang="ru-RU" baseline="0" dirty="0" smtClean="0"/>
              <a:t> –</a:t>
            </a:r>
            <a:r>
              <a:rPr lang="en-US" baseline="0" dirty="0" smtClean="0"/>
              <a:t> </a:t>
            </a:r>
            <a:r>
              <a:rPr lang="ru-RU" baseline="0" dirty="0" smtClean="0"/>
              <a:t>часто меняющийся </a:t>
            </a:r>
            <a:r>
              <a:rPr lang="en-US" baseline="0" dirty="0" smtClean="0"/>
              <a:t>API</a:t>
            </a:r>
            <a:r>
              <a:rPr lang="ru-RU" baseline="0" dirty="0" smtClean="0"/>
              <a:t>, не очень оперативная поддержка.</a:t>
            </a:r>
            <a:endParaRPr lang="en-US" baseline="0" dirty="0"/>
          </a:p>
          <a:p>
            <a:r>
              <a:rPr lang="en-US" baseline="0" dirty="0"/>
              <a:t>Tin-cat </a:t>
            </a:r>
            <a:r>
              <a:rPr lang="en-US" baseline="0" dirty="0" err="1"/>
              <a:t>emailqueue</a:t>
            </a:r>
            <a:r>
              <a:rPr lang="ru-RU" baseline="0" dirty="0"/>
              <a:t> – пример очереди для асинхронной отправки сообщений. Недостаток – ненадежность.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801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713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Посмотреть</a:t>
            </a:r>
            <a:r>
              <a:rPr lang="ru-RU" baseline="0" dirty="0"/>
              <a:t> поближе можно на </a:t>
            </a:r>
            <a:r>
              <a:rPr lang="ru-RU" baseline="0" dirty="0" smtClean="0"/>
              <a:t>стр. 36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13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можно прочитать на стр. 64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205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можно прочитать на стр. 65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825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Посмотреть</a:t>
            </a:r>
            <a:r>
              <a:rPr lang="ru-RU" baseline="0" dirty="0"/>
              <a:t> поближе можно на </a:t>
            </a:r>
            <a:r>
              <a:rPr lang="ru-RU" baseline="0" dirty="0" smtClean="0"/>
              <a:t>стр.42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40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Подробнее на</a:t>
            </a:r>
            <a:r>
              <a:rPr lang="ru-RU" baseline="0" dirty="0"/>
              <a:t> стр. 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493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 на стр. 21-22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57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860D-39D6-4BDE-91B9-E38B08A0C4E6}" type="datetime1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15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C9CF-2BB3-4490-9513-A5AB863A3A38}" type="datetime1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5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F56E-2CBE-425D-8373-B91AF1E5C7E7}" type="datetime1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80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49A9-977A-43CD-A59D-C38B1184DFE7}" type="datetime1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15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1970-F9CB-4138-9D72-3A00CBC3131C}" type="datetime1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7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9CB9-8A75-453F-868A-1D8C5136A18C}" type="datetime1">
              <a:rPr lang="ru-RU" smtClean="0"/>
              <a:t>06.06.2021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8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A8C9-76EA-4734-AEF9-BEF4AB8601D4}" type="datetime1">
              <a:rPr lang="ru-RU" smtClean="0"/>
              <a:t>06.06.2021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8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2E88-E92B-485F-9F32-1C5CA4B16DC1}" type="datetime1">
              <a:rPr lang="ru-RU" smtClean="0"/>
              <a:t>06.06.2021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97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0BA-54F1-45E0-82D9-41456BE83BB0}" type="datetime1">
              <a:rPr lang="ru-RU" smtClean="0"/>
              <a:t>06.06.2021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42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7-BF0E-4209-8681-9B9CB3C5474C}" type="datetime1">
              <a:rPr lang="ru-RU" smtClean="0"/>
              <a:t>06.06.2021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82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D84B-839E-4C02-9CED-F26CE3CF0733}" type="datetime1">
              <a:rPr lang="ru-RU" smtClean="0"/>
              <a:t>06.06.2021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1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967E-BDBA-485D-95AE-368FF1915310}" type="datetime1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56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6771" y="542499"/>
            <a:ext cx="10861288" cy="288092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Тема: </a:t>
            </a:r>
            <a:r>
              <a:rPr lang="ru-RU" sz="3600" b="1" dirty="0">
                <a:latin typeface="Lato" panose="020F0502020204030203" pitchFamily="34" charset="0"/>
                <a:cs typeface="Lato" panose="020F0502020204030203" pitchFamily="34" charset="0"/>
              </a:rPr>
              <a:t>Проектирование программного комплекса управления надежной отправкой электронных писем с реализацией основного механизма рассылки и пользовательского интерфейса</a:t>
            </a:r>
            <a:r>
              <a:rPr lang="ru-RU" sz="3600" dirty="0">
                <a:latin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ru-RU" sz="3600" dirty="0">
                <a:latin typeface="Lato" panose="020F0502020204030203" pitchFamily="34" charset="0"/>
                <a:cs typeface="Lato" panose="020F0502020204030203" pitchFamily="34" charset="0"/>
              </a:rPr>
            </a:br>
            <a:endParaRPr lang="ru-RU" sz="3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64059" y="440492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Группа: О-17-ПРИ-рпс-б</a:t>
            </a:r>
          </a:p>
          <a:p>
            <a:pPr algn="r"/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Студент: Сухарев Евгений</a:t>
            </a:r>
          </a:p>
          <a:p>
            <a:pPr algn="r"/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Руководитель: к.т.н. доц. </a:t>
            </a:r>
            <a:r>
              <a:rPr lang="ru-RU" sz="2800" dirty="0" err="1">
                <a:latin typeface="Lato" panose="020F0502020204030203" pitchFamily="34" charset="0"/>
                <a:cs typeface="Lato" panose="020F0502020204030203" pitchFamily="34" charset="0"/>
              </a:rPr>
              <a:t>Трубаков</a:t>
            </a:r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 А.О.</a:t>
            </a:r>
          </a:p>
        </p:txBody>
      </p:sp>
    </p:spTree>
    <p:extLst>
      <p:ext uri="{BB962C8B-B14F-4D97-AF65-F5344CB8AC3E}">
        <p14:creationId xmlns:p14="http://schemas.microsoft.com/office/powerpoint/2010/main" val="232506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Диаграмма вариантов использования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22362"/>
            <a:ext cx="10058400" cy="55324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146177" y="6289674"/>
            <a:ext cx="2743200" cy="365125"/>
          </a:xfrm>
        </p:spPr>
        <p:txBody>
          <a:bodyPr/>
          <a:lstStyle/>
          <a:p>
            <a:fld id="{7DB0EE1B-E4C1-4C7B-8CEC-C7439F861DA8}" type="slidenum">
              <a:rPr lang="ru-RU" sz="1800" smtClean="0">
                <a:latin typeface="Lato" panose="020F0502020204030203" pitchFamily="34" charset="0"/>
                <a:cs typeface="Lato" panose="020F0502020204030203" pitchFamily="34" charset="0"/>
              </a:rPr>
              <a:t>10</a:t>
            </a:fld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75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4143" y="0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Модель бизнес-процесса</a:t>
            </a:r>
            <a:r>
              <a:rPr lang="en-US" dirty="0" smtClean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Фрагмент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19135" y="1100409"/>
            <a:ext cx="9118600" cy="548109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smtClean="0">
                <a:latin typeface="Lato" panose="020F0502020204030203" pitchFamily="34" charset="0"/>
                <a:cs typeface="Lato" panose="020F0502020204030203" pitchFamily="34" charset="0"/>
              </a:rPr>
              <a:t>11</a:t>
            </a:fld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8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5563" y="0"/>
            <a:ext cx="10515600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Модель бизнес-процесса</a:t>
            </a:r>
            <a:r>
              <a:rPr lang="en-US" dirty="0" smtClean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Фрагмент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II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49334" y="1157970"/>
            <a:ext cx="8585200" cy="536597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smtClean="0">
                <a:latin typeface="Lato" panose="020F0502020204030203" pitchFamily="34" charset="0"/>
                <a:cs typeface="Lato" panose="020F0502020204030203" pitchFamily="34" charset="0"/>
              </a:rPr>
              <a:t>12</a:t>
            </a:fld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8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Диаграмма классов фоновой службы</a:t>
            </a:r>
          </a:p>
        </p:txBody>
      </p:sp>
      <p:pic>
        <p:nvPicPr>
          <p:cNvPr id="5" name="Рисунок 4" descr="SendingServiceClassDiagra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0188"/>
            <a:ext cx="10515600" cy="48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smtClean="0">
                <a:latin typeface="Lato" panose="020F0502020204030203" pitchFamily="34" charset="0"/>
                <a:cs typeface="Lato" panose="020F0502020204030203" pitchFamily="34" charset="0"/>
              </a:rPr>
              <a:t>13</a:t>
            </a:fld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15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30200" y="-18557"/>
            <a:ext cx="11500565" cy="687655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smtClean="0">
                <a:latin typeface="Lato" panose="020F0502020204030203" pitchFamily="34" charset="0"/>
                <a:cs typeface="Lato" panose="020F0502020204030203" pitchFamily="34" charset="0"/>
              </a:rPr>
              <a:t>14</a:t>
            </a:fld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72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dirty="0">
                <a:latin typeface="Lato" panose="020F0502020204030203" pitchFamily="34" charset="0"/>
                <a:cs typeface="Lato" panose="020F0502020204030203" pitchFamily="34" charset="0"/>
              </a:rPr>
              <a:t>Программный комплекс спроектирован и частично разработан</a:t>
            </a:r>
          </a:p>
          <a:p>
            <a:pPr algn="just"/>
            <a:r>
              <a:rPr lang="ru-RU" sz="3600" dirty="0">
                <a:latin typeface="Lato" panose="020F0502020204030203" pitchFamily="34" charset="0"/>
                <a:cs typeface="Lato" panose="020F0502020204030203" pitchFamily="34" charset="0"/>
              </a:rPr>
              <a:t>Программный комплекс внедрен в </a:t>
            </a:r>
            <a:r>
              <a:rPr lang="ru-RU" sz="3600" dirty="0" err="1">
                <a:latin typeface="Lato" panose="020F0502020204030203" pitchFamily="34" charset="0"/>
                <a:cs typeface="Lato" panose="020F0502020204030203" pitchFamily="34" charset="0"/>
              </a:rPr>
              <a:t>ПланФакт</a:t>
            </a:r>
            <a:endParaRPr lang="ru-RU" sz="3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smtClean="0">
                <a:latin typeface="Lato" panose="020F0502020204030203" pitchFamily="34" charset="0"/>
                <a:cs typeface="Lato" panose="020F0502020204030203" pitchFamily="34" charset="0"/>
              </a:rPr>
              <a:t>15</a:t>
            </a:fld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2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3234" y="822015"/>
            <a:ext cx="8896815" cy="5132736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latin typeface="Lato" panose="020F0502020204030203" pitchFamily="34" charset="0"/>
                <a:cs typeface="Lato" panose="020F0502020204030203" pitchFamily="34" charset="0"/>
              </a:rPr>
              <a:t>Цель: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 проектирование программного комплекса управления рассылкой электронных сообщений с возможностью последующего внедрения в системы, требующие высокой надежности отправки.</a:t>
            </a:r>
          </a:p>
          <a:p>
            <a:pPr marL="0" indent="0" algn="just">
              <a:buNone/>
            </a:pP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just">
              <a:buNone/>
            </a:pP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Lato" panose="020F0502020204030203" pitchFamily="34" charset="0"/>
                <a:cs typeface="Lato" panose="020F0502020204030203" pitchFamily="34" charset="0"/>
              </a:rPr>
              <a:t>Объект: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 процесс рассылки электронных сообщений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445" y="966981"/>
            <a:ext cx="1843125" cy="1843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445" y="4001648"/>
            <a:ext cx="1843125" cy="131629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smtClean="0">
                <a:latin typeface="Lato" panose="020F0502020204030203" pitchFamily="34" charset="0"/>
                <a:cs typeface="Lato" panose="020F0502020204030203" pitchFamily="34" charset="0"/>
              </a:rPr>
              <a:t>2</a:t>
            </a:fld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5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Lato" panose="020F0502020204030203" pitchFamily="34" charset="0"/>
                <a:cs typeface="Lato" panose="020F0502020204030203" pitchFamily="34" charset="0"/>
              </a:rPr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arenR"/>
            </a:pPr>
            <a:r>
              <a:rPr lang="ru-RU" dirty="0"/>
              <a:t>анализ процесса отправки электронного письма;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сравнительный анализ уже имеющихся систем и платформ для обучения;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разработка и анализ требований;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проектирование программного комплекса;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программная реализация базы данных, </a:t>
            </a:r>
            <a:r>
              <a:rPr lang="en-US" dirty="0"/>
              <a:t>API</a:t>
            </a:r>
            <a:r>
              <a:rPr lang="ru-RU" dirty="0"/>
              <a:t>, серверной части, </a:t>
            </a:r>
            <a:r>
              <a:rPr lang="en-US" dirty="0"/>
              <a:t>WEB</a:t>
            </a:r>
            <a:r>
              <a:rPr lang="ru-RU" dirty="0"/>
              <a:t>-интерфейса;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тестирование разработанного программного комплекса;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внедрение в информационную систему </a:t>
            </a:r>
            <a:r>
              <a:rPr lang="ru-RU" b="1" dirty="0" err="1"/>
              <a:t>ПланФакт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smtClean="0">
                <a:latin typeface="Lato" panose="020F0502020204030203" pitchFamily="34" charset="0"/>
                <a:cs typeface="Lato" panose="020F0502020204030203" pitchFamily="34" charset="0"/>
              </a:rPr>
              <a:t>3</a:t>
            </a:fld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8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415" y="185865"/>
            <a:ext cx="10515600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Аналоги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5329" y="1310235"/>
            <a:ext cx="6131312" cy="161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744415" y="1826414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1)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56465" y="3577644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2)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601720" y="5341891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3)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635" y="4822505"/>
            <a:ext cx="6269018" cy="162354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smtClean="0">
                <a:latin typeface="Lato" panose="020F0502020204030203" pitchFamily="34" charset="0"/>
                <a:cs typeface="Lato" panose="020F0502020204030203" pitchFamily="34" charset="0"/>
              </a:rPr>
              <a:t>4</a:t>
            </a:fld>
            <a:endParaRPr lang="ru-RU" sz="1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834" y="3217148"/>
            <a:ext cx="6413695" cy="141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8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6172"/>
            <a:ext cx="10515600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Архитектура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561735"/>
            <a:ext cx="10515600" cy="4615228"/>
          </a:xfrm>
        </p:spPr>
        <p:txBody>
          <a:bodyPr/>
          <a:lstStyle/>
          <a:p>
            <a:r>
              <a:rPr lang="ru-RU" dirty="0"/>
              <a:t>Трехуровневая</a:t>
            </a:r>
          </a:p>
          <a:p>
            <a:r>
              <a:rPr lang="ru-RU" dirty="0"/>
              <a:t>Сервер - </a:t>
            </a:r>
            <a:r>
              <a:rPr lang="en-US" dirty="0"/>
              <a:t>.NET</a:t>
            </a:r>
            <a:r>
              <a:rPr lang="ru-RU" dirty="0"/>
              <a:t> </a:t>
            </a:r>
            <a:r>
              <a:rPr lang="en-US" dirty="0"/>
              <a:t>Core 5</a:t>
            </a:r>
          </a:p>
          <a:p>
            <a:r>
              <a:rPr lang="ru-RU" dirty="0"/>
              <a:t>Клиент – </a:t>
            </a:r>
            <a:r>
              <a:rPr lang="en-US" dirty="0"/>
              <a:t>Angular 9, TS</a:t>
            </a:r>
          </a:p>
          <a:p>
            <a:r>
              <a:rPr lang="ru-RU" dirty="0"/>
              <a:t>Модель данных – </a:t>
            </a:r>
            <a:r>
              <a:rPr lang="en-US" dirty="0"/>
              <a:t>MS SQL</a:t>
            </a:r>
          </a:p>
          <a:p>
            <a:r>
              <a:rPr lang="ru-RU" dirty="0"/>
              <a:t>Моб</a:t>
            </a:r>
            <a:r>
              <a:rPr lang="en-US" dirty="0"/>
              <a:t>.</a:t>
            </a:r>
            <a:r>
              <a:rPr lang="ru-RU" dirty="0"/>
              <a:t> разработка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Java, Swift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031" y="632069"/>
            <a:ext cx="2549769" cy="25497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23" y="133349"/>
            <a:ext cx="3547208" cy="35472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562" y="3909631"/>
            <a:ext cx="2827460" cy="227893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022" y="3781129"/>
            <a:ext cx="2407435" cy="240743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17" y="4465701"/>
            <a:ext cx="1914666" cy="172286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smtClean="0">
                <a:latin typeface="Lato" panose="020F0502020204030203" pitchFamily="34" charset="0"/>
                <a:cs typeface="Lato" panose="020F0502020204030203" pitchFamily="34" charset="0"/>
              </a:rPr>
              <a:t>5</a:t>
            </a:fld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25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smtClean="0">
                <a:latin typeface="Lato" panose="020F0502020204030203" pitchFamily="34" charset="0"/>
                <a:cs typeface="Lato" panose="020F0502020204030203" pitchFamily="34" charset="0"/>
              </a:rPr>
              <a:t>6</a:t>
            </a:fld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851" y="1095602"/>
            <a:ext cx="9353005" cy="5422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57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Организационная структура проекта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smtClean="0">
                <a:latin typeface="Lato" panose="020F0502020204030203" pitchFamily="34" charset="0"/>
                <a:cs typeface="Lato" panose="020F0502020204030203" pitchFamily="34" charset="0"/>
              </a:rPr>
              <a:t>7</a:t>
            </a:fld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82661" y="1634637"/>
            <a:ext cx="2426677" cy="8323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Менеджер проекта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166446" y="3214627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Системный аналитик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66446" y="4237891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Бизнес-аналитик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14437" y="4257948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Разработчик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638791" y="5374800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Тестировщик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419493" y="3214627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Специалист по внедрению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110038" y="4270101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Дизайнер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2"/>
            <a:endCxn id="6" idx="3"/>
          </p:cNvCxnSpPr>
          <p:nvPr/>
        </p:nvCxnSpPr>
        <p:spPr>
          <a:xfrm flipH="1">
            <a:off x="3100753" y="2466975"/>
            <a:ext cx="2995247" cy="115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2"/>
            <a:endCxn id="7" idx="3"/>
          </p:cNvCxnSpPr>
          <p:nvPr/>
        </p:nvCxnSpPr>
        <p:spPr>
          <a:xfrm flipH="1">
            <a:off x="3100753" y="2466975"/>
            <a:ext cx="2995247" cy="217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2"/>
            <a:endCxn id="8" idx="0"/>
          </p:cNvCxnSpPr>
          <p:nvPr/>
        </p:nvCxnSpPr>
        <p:spPr>
          <a:xfrm flipH="1">
            <a:off x="5181591" y="2466975"/>
            <a:ext cx="914409" cy="179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11" idx="0"/>
          </p:cNvCxnSpPr>
          <p:nvPr/>
        </p:nvCxnSpPr>
        <p:spPr>
          <a:xfrm>
            <a:off x="6096000" y="2466975"/>
            <a:ext cx="1981192" cy="180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5" idx="2"/>
            <a:endCxn id="9" idx="0"/>
          </p:cNvCxnSpPr>
          <p:nvPr/>
        </p:nvCxnSpPr>
        <p:spPr>
          <a:xfrm>
            <a:off x="6096000" y="2466975"/>
            <a:ext cx="509945" cy="290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5" idx="2"/>
            <a:endCxn id="10" idx="0"/>
          </p:cNvCxnSpPr>
          <p:nvPr/>
        </p:nvCxnSpPr>
        <p:spPr>
          <a:xfrm>
            <a:off x="6096000" y="2466975"/>
            <a:ext cx="4290647" cy="74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5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211" y="745696"/>
            <a:ext cx="5368834" cy="55464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558826" y="96720"/>
            <a:ext cx="8595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Табличное </a:t>
            </a:r>
            <a:r>
              <a:rPr lang="ru-RU" sz="3200" dirty="0" smtClean="0">
                <a:latin typeface="Lato" panose="020F0502020204030203" pitchFamily="34" charset="0"/>
                <a:cs typeface="Lato" panose="020F0502020204030203" pitchFamily="34" charset="0"/>
              </a:rPr>
              <a:t>представление</a:t>
            </a:r>
            <a:r>
              <a:rPr lang="en-US" sz="3200" dirty="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sz="3200" dirty="0" smtClean="0">
                <a:latin typeface="Lato" panose="020F0502020204030203" pitchFamily="34" charset="0"/>
                <a:cs typeface="Lato" panose="020F0502020204030203" pitchFamily="34" charset="0"/>
              </a:rPr>
              <a:t>диаграммы </a:t>
            </a:r>
            <a:r>
              <a:rPr lang="ru-RU" sz="3200" dirty="0" err="1">
                <a:latin typeface="Lato" panose="020F0502020204030203" pitchFamily="34" charset="0"/>
                <a:cs typeface="Lato" panose="020F0502020204030203" pitchFamily="34" charset="0"/>
              </a:rPr>
              <a:t>Ганта</a:t>
            </a: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smtClean="0">
                <a:latin typeface="Lato" panose="020F0502020204030203" pitchFamily="34" charset="0"/>
                <a:cs typeface="Lato" panose="020F0502020204030203" pitchFamily="34" charset="0"/>
              </a:rPr>
              <a:t>8</a:t>
            </a:fld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93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96390" y="766741"/>
            <a:ext cx="11129554" cy="558960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smtClean="0">
                <a:latin typeface="Lato" panose="020F0502020204030203" pitchFamily="34" charset="0"/>
                <a:cs typeface="Lato" panose="020F0502020204030203" pitchFamily="34" charset="0"/>
              </a:rPr>
              <a:t>9</a:t>
            </a:fld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50251" y="120410"/>
            <a:ext cx="3613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  <a:t>Модель данных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558058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366</Words>
  <Application>Microsoft Office PowerPoint</Application>
  <PresentationFormat>Широкоэкранный</PresentationFormat>
  <Paragraphs>84</Paragraphs>
  <Slides>15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Тема Office</vt:lpstr>
      <vt:lpstr>Тема: Проектирование программного комплекса управления надежной отправкой электронных писем с реализацией основного механизма рассылки и пользовательского интерфейса </vt:lpstr>
      <vt:lpstr>Презентация PowerPoint</vt:lpstr>
      <vt:lpstr>Задачи</vt:lpstr>
      <vt:lpstr>Аналоги</vt:lpstr>
      <vt:lpstr>Архитектура</vt:lpstr>
      <vt:lpstr>Архитектура</vt:lpstr>
      <vt:lpstr>Организационная структура проекта</vt:lpstr>
      <vt:lpstr>Презентация PowerPoint</vt:lpstr>
      <vt:lpstr>Презентация PowerPoint</vt:lpstr>
      <vt:lpstr>Диаграмма вариантов использования</vt:lpstr>
      <vt:lpstr>Модель бизнес-процесса. Фрагмент I</vt:lpstr>
      <vt:lpstr>Модель бизнес-процесса. Фрагмент II</vt:lpstr>
      <vt:lpstr>Диаграмма классов фоновой службы</vt:lpstr>
      <vt:lpstr>Презентация PowerPoint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Проектирование программного комплекса управления надежной отправкой электронных писем с реализацией основного механизма рассылки и пользовательского интерфейса </dc:title>
  <dc:creator>ПК</dc:creator>
  <cp:lastModifiedBy>ПК</cp:lastModifiedBy>
  <cp:revision>20</cp:revision>
  <dcterms:created xsi:type="dcterms:W3CDTF">2021-06-05T15:28:56Z</dcterms:created>
  <dcterms:modified xsi:type="dcterms:W3CDTF">2021-06-06T17:20:57Z</dcterms:modified>
</cp:coreProperties>
</file>