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layfair Display" panose="00000500000000000000" pitchFamily="2" charset="0"/>
      <p:regular r:id="rId8"/>
    </p:embeddedFont>
    <p:embeddedFont>
      <p:font typeface="Public Sans" panose="020B0604020202020204" charset="0"/>
      <p:regular r:id="rId9"/>
    </p:embeddedFont>
    <p:embeddedFont>
      <p:font typeface="Public Sa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66800" y="613410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6800" y="4332605"/>
            <a:ext cx="19540152" cy="1621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29"/>
              </a:lnSpc>
            </a:pPr>
            <a:r>
              <a:rPr lang="en-US" sz="12999" spc="64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Stop &amp; Wait Protocol: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01E082F-4F2B-5634-BC59-A0C855F904AA}"/>
              </a:ext>
            </a:extLst>
          </p:cNvPr>
          <p:cNvSpPr/>
          <p:nvPr/>
        </p:nvSpPr>
        <p:spPr>
          <a:xfrm>
            <a:off x="19431000" y="2470415"/>
            <a:ext cx="7059479" cy="5346167"/>
          </a:xfrm>
          <a:custGeom>
            <a:avLst/>
            <a:gdLst/>
            <a:ahLst/>
            <a:cxnLst/>
            <a:rect l="l" t="t" r="r" b="b"/>
            <a:pathLst>
              <a:path w="7059479" h="5346167">
                <a:moveTo>
                  <a:pt x="0" y="0"/>
                </a:moveTo>
                <a:lnTo>
                  <a:pt x="7059479" y="0"/>
                </a:lnTo>
                <a:lnTo>
                  <a:pt x="7059479" y="5346168"/>
                </a:lnTo>
                <a:lnTo>
                  <a:pt x="0" y="534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71593" y="24400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44782" y="2470416"/>
            <a:ext cx="7059479" cy="5346167"/>
          </a:xfrm>
          <a:custGeom>
            <a:avLst/>
            <a:gdLst/>
            <a:ahLst/>
            <a:cxnLst/>
            <a:rect l="l" t="t" r="r" b="b"/>
            <a:pathLst>
              <a:path w="7059479" h="5346167">
                <a:moveTo>
                  <a:pt x="0" y="0"/>
                </a:moveTo>
                <a:lnTo>
                  <a:pt x="7059479" y="0"/>
                </a:lnTo>
                <a:lnTo>
                  <a:pt x="7059479" y="5346168"/>
                </a:lnTo>
                <a:lnTo>
                  <a:pt x="0" y="5346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596515"/>
            <a:ext cx="9570856" cy="4998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ctr">
              <a:lnSpc>
                <a:spcPts val="4950"/>
              </a:lnSpc>
              <a:buFont typeface="Arial"/>
              <a:buChar char="•"/>
            </a:pPr>
            <a:r>
              <a:rPr lang="en-US" sz="33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 is a simple and fundamental data link layer as well as transport layer protocol used in computer networks to ensure reliable data transmission between a sender and a receiver. </a:t>
            </a:r>
          </a:p>
          <a:p>
            <a:pPr marL="712470" lvl="1" indent="-356235" algn="ctr">
              <a:lnSpc>
                <a:spcPts val="4950"/>
              </a:lnSpc>
              <a:buFont typeface="Arial"/>
              <a:buChar char="•"/>
            </a:pPr>
            <a:r>
              <a:rPr lang="en-US" sz="33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 is based on the concept of sending one data packet at a time and waiting for an acknowledgment (ACK) before sending the next packet.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71550"/>
            <a:ext cx="16242893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is Stop &amp; wait protocol : 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A1B6AA8-0B81-68EB-721E-64F598C73C8D}"/>
              </a:ext>
            </a:extLst>
          </p:cNvPr>
          <p:cNvSpPr/>
          <p:nvPr/>
        </p:nvSpPr>
        <p:spPr>
          <a:xfrm flipV="1">
            <a:off x="-16916400" y="171450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23925"/>
            <a:ext cx="162306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113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WORKFLOW : 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06871" y="2087104"/>
            <a:ext cx="12455983" cy="584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7479"/>
              </a:lnSpc>
              <a:buFont typeface="Arial"/>
              <a:buChar char="•"/>
            </a:pPr>
            <a:r>
              <a:rPr lang="en-US" sz="39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Sender Side</a:t>
            </a: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sender sends one data packet to the receiver.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After sending the packet, the sender stops and waits for an ACK from the receiver.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the sender receives the ACK, it proceeds to send the next packet.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the sender does not receive the ACK within a specified time, it retransmits the same packet.</a:t>
            </a:r>
          </a:p>
        </p:txBody>
      </p:sp>
      <p:sp>
        <p:nvSpPr>
          <p:cNvPr id="5" name="Freeform 5"/>
          <p:cNvSpPr/>
          <p:nvPr/>
        </p:nvSpPr>
        <p:spPr>
          <a:xfrm>
            <a:off x="17237471" y="8977334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BC978C3-B35F-8876-13A1-81D42F7A72A0}"/>
              </a:ext>
            </a:extLst>
          </p:cNvPr>
          <p:cNvSpPr/>
          <p:nvPr/>
        </p:nvSpPr>
        <p:spPr>
          <a:xfrm>
            <a:off x="19583400" y="2282072"/>
            <a:ext cx="6262305" cy="5722855"/>
          </a:xfrm>
          <a:custGeom>
            <a:avLst/>
            <a:gdLst/>
            <a:ahLst/>
            <a:cxnLst/>
            <a:rect l="l" t="t" r="r" b="b"/>
            <a:pathLst>
              <a:path w="6262305" h="5722855">
                <a:moveTo>
                  <a:pt x="0" y="0"/>
                </a:moveTo>
                <a:lnTo>
                  <a:pt x="6262304" y="0"/>
                </a:lnTo>
                <a:lnTo>
                  <a:pt x="6262304" y="5722856"/>
                </a:lnTo>
                <a:lnTo>
                  <a:pt x="0" y="5722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9B22987-60E2-9C0C-885D-E5C9B4A5D0C9}"/>
              </a:ext>
            </a:extLst>
          </p:cNvPr>
          <p:cNvSpPr/>
          <p:nvPr/>
        </p:nvSpPr>
        <p:spPr>
          <a:xfrm flipV="1">
            <a:off x="18258692" y="172225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9411" y="8999303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7" y="0"/>
                </a:lnTo>
                <a:lnTo>
                  <a:pt x="535737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6871" y="923925"/>
            <a:ext cx="162306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spc="1135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WORKFLOW : 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0759036" y="2683431"/>
            <a:ext cx="6262305" cy="5722855"/>
          </a:xfrm>
          <a:custGeom>
            <a:avLst/>
            <a:gdLst/>
            <a:ahLst/>
            <a:cxnLst/>
            <a:rect l="l" t="t" r="r" b="b"/>
            <a:pathLst>
              <a:path w="6262305" h="5722855">
                <a:moveTo>
                  <a:pt x="0" y="0"/>
                </a:moveTo>
                <a:lnTo>
                  <a:pt x="6262304" y="0"/>
                </a:lnTo>
                <a:lnTo>
                  <a:pt x="6262304" y="5722856"/>
                </a:lnTo>
                <a:lnTo>
                  <a:pt x="0" y="5722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06871" y="2560194"/>
            <a:ext cx="8791484" cy="584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7479"/>
              </a:lnSpc>
              <a:buFont typeface="Arial"/>
              <a:buChar char="•"/>
            </a:pPr>
            <a:r>
              <a:rPr lang="en-US" sz="39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Receiver Side: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receiver receives the packet from the sender.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the packet is received correctly, the receiver sends an ACK to the sender.</a:t>
            </a:r>
          </a:p>
          <a:p>
            <a:pPr marL="646265" lvl="1" indent="-323133" algn="l">
              <a:lnSpc>
                <a:spcPts val="5597"/>
              </a:lnSpc>
              <a:buFont typeface="Arial"/>
              <a:buChar char="•"/>
            </a:pPr>
            <a:r>
              <a:rPr lang="en-US" sz="299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If the packet is lost or contains errors, the receiver does not send an ACK, prompting the sender to retransmit the packet.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45000" y="342900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8839200" y="1638300"/>
            <a:ext cx="0" cy="75455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16407" y="2312790"/>
            <a:ext cx="6350662" cy="4558857"/>
            <a:chOff x="0" y="0"/>
            <a:chExt cx="8467550" cy="6078477"/>
          </a:xfrm>
        </p:grpSpPr>
        <p:sp>
          <p:nvSpPr>
            <p:cNvPr id="5" name="TextBox 5"/>
            <p:cNvSpPr txBox="1"/>
            <p:nvPr/>
          </p:nvSpPr>
          <p:spPr>
            <a:xfrm>
              <a:off x="0" y="-133350"/>
              <a:ext cx="8467550" cy="138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638"/>
                </a:lnSpc>
              </a:pPr>
              <a:r>
                <a:rPr lang="en-US" sz="6170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Advantages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29218"/>
              <a:ext cx="8467550" cy="46492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Reliable Transmission</a:t>
              </a:r>
            </a:p>
            <a:p>
              <a:pPr algn="l">
                <a:lnSpc>
                  <a:spcPts val="5599"/>
                </a:lnSpc>
              </a:pPr>
              <a:endPara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Error Handling</a:t>
              </a:r>
            </a:p>
            <a:p>
              <a:pPr algn="l">
                <a:lnSpc>
                  <a:spcPts val="5599"/>
                </a:lnSpc>
              </a:pPr>
              <a:endPara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Simple Design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555351" y="2312790"/>
            <a:ext cx="5146395" cy="6457950"/>
            <a:chOff x="0" y="0"/>
            <a:chExt cx="6861860" cy="8610600"/>
          </a:xfrm>
        </p:grpSpPr>
        <p:sp>
          <p:nvSpPr>
            <p:cNvPr id="8" name="TextBox 8"/>
            <p:cNvSpPr txBox="1"/>
            <p:nvPr/>
          </p:nvSpPr>
          <p:spPr>
            <a:xfrm>
              <a:off x="0" y="-104775"/>
              <a:ext cx="6861860" cy="1116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Disadvantages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41942"/>
              <a:ext cx="6861860" cy="7468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Waste of Bandwidth</a:t>
              </a:r>
            </a:p>
            <a:p>
              <a:pPr algn="l">
                <a:lnSpc>
                  <a:spcPts val="5599"/>
                </a:lnSpc>
              </a:pPr>
              <a:endPara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High Latency</a:t>
              </a:r>
            </a:p>
            <a:p>
              <a:pPr algn="l">
                <a:lnSpc>
                  <a:spcPts val="5599"/>
                </a:lnSpc>
              </a:pPr>
              <a:endPara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Not Suitable for High-Speed Networks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2115800" y="2620536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213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Public Sans</vt:lpstr>
      <vt:lpstr>Public Sans Bold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&amp; Wait</dc:title>
  <cp:lastModifiedBy>ROHIT YADAV</cp:lastModifiedBy>
  <cp:revision>5</cp:revision>
  <dcterms:created xsi:type="dcterms:W3CDTF">2006-08-16T00:00:00Z</dcterms:created>
  <dcterms:modified xsi:type="dcterms:W3CDTF">2024-12-20T18:40:34Z</dcterms:modified>
  <dc:identifier>DAGZlJtaHpY</dc:identifier>
</cp:coreProperties>
</file>