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Playfair Display" panose="00000500000000000000" pitchFamily="2" charset="0"/>
      <p:regular r:id="rId8"/>
    </p:embeddedFont>
    <p:embeddedFont>
      <p:font typeface="Public Sans" panose="020B0604020202020204" charset="0"/>
      <p:regular r:id="rId9"/>
    </p:embeddedFont>
    <p:embeddedFont>
      <p:font typeface="Public Sans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6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3" y="5954392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66800" y="4332603"/>
            <a:ext cx="19540152" cy="1621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829"/>
              </a:lnSpc>
            </a:pPr>
            <a:r>
              <a:rPr lang="en-US" sz="12999" spc="64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Stop &amp; Wait Protocol: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D01E082F-4F2B-5634-BC59-A0C855F904AA}"/>
              </a:ext>
            </a:extLst>
          </p:cNvPr>
          <p:cNvSpPr/>
          <p:nvPr/>
        </p:nvSpPr>
        <p:spPr>
          <a:xfrm>
            <a:off x="19431000" y="2470415"/>
            <a:ext cx="7059479" cy="5346167"/>
          </a:xfrm>
          <a:custGeom>
            <a:avLst/>
            <a:gdLst/>
            <a:ahLst/>
            <a:cxnLst/>
            <a:rect l="l" t="t" r="r" b="b"/>
            <a:pathLst>
              <a:path w="7059479" h="5346167">
                <a:moveTo>
                  <a:pt x="0" y="0"/>
                </a:moveTo>
                <a:lnTo>
                  <a:pt x="7059479" y="0"/>
                </a:lnTo>
                <a:lnTo>
                  <a:pt x="7059479" y="5346168"/>
                </a:lnTo>
                <a:lnTo>
                  <a:pt x="0" y="53461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9274E686-0E8F-36FA-4D0F-8273F42A0894}"/>
              </a:ext>
            </a:extLst>
          </p:cNvPr>
          <p:cNvSpPr txBox="1"/>
          <p:nvPr/>
        </p:nvSpPr>
        <p:spPr>
          <a:xfrm>
            <a:off x="3733800" y="6210300"/>
            <a:ext cx="9570856" cy="576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6235" lvl="1" algn="ctr">
              <a:lnSpc>
                <a:spcPts val="4950"/>
              </a:lnSpc>
            </a:pPr>
            <a:r>
              <a:rPr lang="en-US" sz="3300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Using Python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71593" y="244006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044782" y="2470416"/>
            <a:ext cx="7059479" cy="5346167"/>
          </a:xfrm>
          <a:custGeom>
            <a:avLst/>
            <a:gdLst/>
            <a:ahLst/>
            <a:cxnLst/>
            <a:rect l="l" t="t" r="r" b="b"/>
            <a:pathLst>
              <a:path w="7059479" h="5346167">
                <a:moveTo>
                  <a:pt x="0" y="0"/>
                </a:moveTo>
                <a:lnTo>
                  <a:pt x="7059479" y="0"/>
                </a:lnTo>
                <a:lnTo>
                  <a:pt x="7059479" y="5346168"/>
                </a:lnTo>
                <a:lnTo>
                  <a:pt x="0" y="53461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2596515"/>
            <a:ext cx="9570856" cy="4998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ctr">
              <a:lnSpc>
                <a:spcPts val="4950"/>
              </a:lnSpc>
              <a:buFont typeface="Arial"/>
              <a:buChar char="•"/>
            </a:pPr>
            <a:r>
              <a:rPr lang="en-US" sz="3300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It is a simple and fundamental data link layer as well as transport layer protocol used in computer networks to ensure reliable data transmission between a sender and a receiver. </a:t>
            </a:r>
          </a:p>
          <a:p>
            <a:pPr marL="712470" lvl="1" indent="-356235" algn="ctr">
              <a:lnSpc>
                <a:spcPts val="4950"/>
              </a:lnSpc>
              <a:buFont typeface="Arial"/>
              <a:buChar char="•"/>
            </a:pPr>
            <a:r>
              <a:rPr lang="en-US" sz="3300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It is based on the concept of sending one data packet at a time and waiting for an acknowledgment (ACK) before sending the next packet.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971550"/>
            <a:ext cx="16242893" cy="970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What is Stop &amp; wait protocol : 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8A1B6AA8-0B81-68EB-721E-64F598C73C8D}"/>
              </a:ext>
            </a:extLst>
          </p:cNvPr>
          <p:cNvSpPr/>
          <p:nvPr/>
        </p:nvSpPr>
        <p:spPr>
          <a:xfrm flipV="1">
            <a:off x="-16916400" y="1714500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23925"/>
            <a:ext cx="1623060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1135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WORKFLOW : 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7529897" y="2361677"/>
            <a:ext cx="8991600" cy="66156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63599" lvl="1" indent="-431800" algn="l">
              <a:lnSpc>
                <a:spcPts val="7479"/>
              </a:lnSpc>
              <a:buFont typeface="Arial"/>
              <a:buChar char="•"/>
            </a:pPr>
            <a:r>
              <a:rPr lang="en-US" sz="3999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Sender Side</a:t>
            </a:r>
            <a:r>
              <a:rPr lang="en-US" sz="399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:</a:t>
            </a:r>
          </a:p>
          <a:p>
            <a:pPr marL="646265" lvl="1" indent="-323133" algn="l">
              <a:lnSpc>
                <a:spcPts val="5597"/>
              </a:lnSpc>
              <a:buFont typeface="Arial"/>
              <a:buChar char="•"/>
            </a:pPr>
            <a:r>
              <a:rPr lang="en-US" sz="2993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sender sends one data packet to the receiver.</a:t>
            </a:r>
          </a:p>
          <a:p>
            <a:pPr marL="646265" lvl="1" indent="-323133" algn="l">
              <a:lnSpc>
                <a:spcPts val="5597"/>
              </a:lnSpc>
              <a:buFont typeface="Arial"/>
              <a:buChar char="•"/>
            </a:pPr>
            <a:r>
              <a:rPr lang="en-US" sz="2993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After sending the packet, the sender stops and waits for an ACK from the receiver.</a:t>
            </a:r>
          </a:p>
          <a:p>
            <a:pPr marL="646265" lvl="1" indent="-323133" algn="l">
              <a:lnSpc>
                <a:spcPts val="5597"/>
              </a:lnSpc>
              <a:buFont typeface="Arial"/>
              <a:buChar char="•"/>
            </a:pPr>
            <a:r>
              <a:rPr lang="en-US" sz="2993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If the sender receives the ACK, it proceeds to send the next packet.</a:t>
            </a:r>
          </a:p>
          <a:p>
            <a:pPr marL="646265" lvl="1" indent="-323133" algn="l">
              <a:lnSpc>
                <a:spcPts val="5597"/>
              </a:lnSpc>
              <a:buFont typeface="Arial"/>
              <a:buChar char="•"/>
            </a:pPr>
            <a:r>
              <a:rPr lang="en-US" sz="2993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If the sender does not receive the ACK within a specified time, it retransmits the same packet.</a:t>
            </a:r>
          </a:p>
        </p:txBody>
      </p:sp>
      <p:sp>
        <p:nvSpPr>
          <p:cNvPr id="5" name="Freeform 5"/>
          <p:cNvSpPr/>
          <p:nvPr/>
        </p:nvSpPr>
        <p:spPr>
          <a:xfrm>
            <a:off x="17237471" y="8977334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7" y="0"/>
                </a:lnTo>
                <a:lnTo>
                  <a:pt x="535737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9B22987-60E2-9C0C-885D-E5C9B4A5D0C9}"/>
              </a:ext>
            </a:extLst>
          </p:cNvPr>
          <p:cNvSpPr/>
          <p:nvPr/>
        </p:nvSpPr>
        <p:spPr>
          <a:xfrm flipV="1">
            <a:off x="18258692" y="1722252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EFBDF888-C54A-FF25-6936-9AB09E71350A}"/>
              </a:ext>
            </a:extLst>
          </p:cNvPr>
          <p:cNvSpPr/>
          <p:nvPr/>
        </p:nvSpPr>
        <p:spPr>
          <a:xfrm>
            <a:off x="762000" y="3009900"/>
            <a:ext cx="6262305" cy="5722855"/>
          </a:xfrm>
          <a:custGeom>
            <a:avLst/>
            <a:gdLst/>
            <a:ahLst/>
            <a:cxnLst/>
            <a:rect l="l" t="t" r="r" b="b"/>
            <a:pathLst>
              <a:path w="6262305" h="5722855">
                <a:moveTo>
                  <a:pt x="0" y="0"/>
                </a:moveTo>
                <a:lnTo>
                  <a:pt x="6262304" y="0"/>
                </a:lnTo>
                <a:lnTo>
                  <a:pt x="6262304" y="5722856"/>
                </a:lnTo>
                <a:lnTo>
                  <a:pt x="0" y="57228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9411" y="8999303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7" y="0"/>
                </a:lnTo>
                <a:lnTo>
                  <a:pt x="535737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06871" y="923925"/>
            <a:ext cx="1623060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1135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WORKFLOW : 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0759036" y="2683431"/>
            <a:ext cx="6262305" cy="5722855"/>
          </a:xfrm>
          <a:custGeom>
            <a:avLst/>
            <a:gdLst/>
            <a:ahLst/>
            <a:cxnLst/>
            <a:rect l="l" t="t" r="r" b="b"/>
            <a:pathLst>
              <a:path w="6262305" h="5722855">
                <a:moveTo>
                  <a:pt x="0" y="0"/>
                </a:moveTo>
                <a:lnTo>
                  <a:pt x="6262304" y="0"/>
                </a:lnTo>
                <a:lnTo>
                  <a:pt x="6262304" y="5722856"/>
                </a:lnTo>
                <a:lnTo>
                  <a:pt x="0" y="57228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06871" y="2560194"/>
            <a:ext cx="8791484" cy="5846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7479"/>
              </a:lnSpc>
              <a:buFont typeface="Arial"/>
              <a:buChar char="•"/>
            </a:pPr>
            <a:r>
              <a:rPr lang="en-US" sz="39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Receiver Side:</a:t>
            </a:r>
          </a:p>
          <a:p>
            <a:pPr marL="646265" lvl="1" indent="-323133" algn="l">
              <a:lnSpc>
                <a:spcPts val="5597"/>
              </a:lnSpc>
              <a:buFont typeface="Arial"/>
              <a:buChar char="•"/>
            </a:pPr>
            <a:r>
              <a:rPr lang="en-US" sz="299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receiver receives the packet from the sender.</a:t>
            </a:r>
          </a:p>
          <a:p>
            <a:pPr marL="646265" lvl="1" indent="-323133" algn="l">
              <a:lnSpc>
                <a:spcPts val="5597"/>
              </a:lnSpc>
              <a:buFont typeface="Arial"/>
              <a:buChar char="•"/>
            </a:pPr>
            <a:r>
              <a:rPr lang="en-US" sz="299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If the packet is received correctly, the receiver sends an ACK to the sender.</a:t>
            </a:r>
          </a:p>
          <a:p>
            <a:pPr marL="646265" lvl="1" indent="-323133" algn="l">
              <a:lnSpc>
                <a:spcPts val="5597"/>
              </a:lnSpc>
              <a:buFont typeface="Arial"/>
              <a:buChar char="•"/>
            </a:pPr>
            <a:r>
              <a:rPr lang="en-US" sz="299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If the packet is lost or contains errors, the receiver does not send an ACK, prompting the sender to retransmit the packet.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145000" y="342900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8610600" y="1370719"/>
            <a:ext cx="0" cy="7545562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16407" y="1800583"/>
            <a:ext cx="6972428" cy="6549454"/>
            <a:chOff x="0" y="-682943"/>
            <a:chExt cx="9296571" cy="8732609"/>
          </a:xfrm>
        </p:grpSpPr>
        <p:sp>
          <p:nvSpPr>
            <p:cNvPr id="5" name="TextBox 5"/>
            <p:cNvSpPr txBox="1"/>
            <p:nvPr/>
          </p:nvSpPr>
          <p:spPr>
            <a:xfrm>
              <a:off x="829021" y="-682943"/>
              <a:ext cx="8467550" cy="1381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638"/>
                </a:lnSpc>
              </a:pPr>
              <a:r>
                <a:rPr lang="en-US" sz="6170" b="1" dirty="0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Advantages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429218"/>
              <a:ext cx="8467550" cy="66204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 dirty="0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Simplicity</a:t>
              </a:r>
            </a:p>
            <a:p>
              <a:pPr algn="l">
                <a:lnSpc>
                  <a:spcPts val="5599"/>
                </a:lnSpc>
              </a:pPr>
              <a:endParaRPr lang="en-US" sz="399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 dirty="0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Error Control</a:t>
              </a:r>
            </a:p>
            <a:p>
              <a:pPr algn="l">
                <a:lnSpc>
                  <a:spcPts val="5599"/>
                </a:lnSpc>
              </a:pPr>
              <a:endParaRPr lang="en-US" sz="399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 dirty="0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Flow Control</a:t>
              </a:r>
            </a:p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endParaRPr lang="en-US" sz="399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 dirty="0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Reliable Delivery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668005" y="1999580"/>
            <a:ext cx="6744863" cy="6135000"/>
            <a:chOff x="0" y="-417613"/>
            <a:chExt cx="7670581" cy="8180000"/>
          </a:xfrm>
        </p:grpSpPr>
        <p:sp>
          <p:nvSpPr>
            <p:cNvPr id="8" name="TextBox 8"/>
            <p:cNvSpPr txBox="1"/>
            <p:nvPr/>
          </p:nvSpPr>
          <p:spPr>
            <a:xfrm>
              <a:off x="808721" y="-417613"/>
              <a:ext cx="6861860" cy="11165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00"/>
                </a:lnSpc>
              </a:pPr>
              <a:r>
                <a:rPr lang="en-US" sz="5000" b="1" dirty="0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Disadvantages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141942"/>
              <a:ext cx="6861860" cy="66204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 dirty="0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Low Efficiency &amp; High Latency</a:t>
              </a:r>
            </a:p>
            <a:p>
              <a:pPr algn="l">
                <a:lnSpc>
                  <a:spcPts val="5599"/>
                </a:lnSpc>
              </a:pPr>
              <a:endParaRPr lang="en-US" sz="399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 dirty="0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Limited Throughput</a:t>
              </a:r>
            </a:p>
            <a:p>
              <a:pPr algn="l">
                <a:lnSpc>
                  <a:spcPts val="5599"/>
                </a:lnSpc>
              </a:pPr>
              <a:endParaRPr lang="en-US" sz="399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 dirty="0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Not Suitable for Large Networks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2115800" y="2620536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50974" y="2332416"/>
            <a:ext cx="16408332" cy="2084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218</Words>
  <Application>Microsoft Office PowerPoint</Application>
  <PresentationFormat>Custom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Public Sans Bold</vt:lpstr>
      <vt:lpstr>Public Sans</vt:lpstr>
      <vt:lpstr>Playfair Display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 &amp; Wait</dc:title>
  <dc:creator>ROHIT YADAV</dc:creator>
  <cp:lastModifiedBy>ROHIT YADAV</cp:lastModifiedBy>
  <cp:revision>6</cp:revision>
  <dcterms:created xsi:type="dcterms:W3CDTF">2006-08-16T00:00:00Z</dcterms:created>
  <dcterms:modified xsi:type="dcterms:W3CDTF">2024-12-21T01:43:36Z</dcterms:modified>
  <dc:identifier>DAGZlJtaHpY</dc:identifier>
</cp:coreProperties>
</file>