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9" r:id="rId7"/>
    <p:sldId id="260" r:id="rId8"/>
    <p:sldId id="261" r:id="rId9"/>
    <p:sldId id="262"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712" autoAdjust="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accent2">
                  <a:lumMod val="40000"/>
                  <a:lumOff val="60000"/>
                </a:schemeClr>
              </a:solidFill>
            </a:rPr>
            <a:t>A</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accent2">
                  <a:lumMod val="40000"/>
                  <a:lumOff val="60000"/>
                </a:schemeClr>
              </a:solidFill>
            </a:rPr>
            <a:t>B</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accent2">
                  <a:lumMod val="40000"/>
                  <a:lumOff val="60000"/>
                </a:schemeClr>
              </a:solidFill>
            </a:rPr>
            <a:t>C</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accent2">
                  <a:lumMod val="40000"/>
                  <a:lumOff val="60000"/>
                </a:schemeClr>
              </a:solidFill>
            </a:rPr>
            <a:t>D</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accent2">
                  <a:lumMod val="40000"/>
                  <a:lumOff val="60000"/>
                </a:schemeClr>
              </a:solidFill>
            </a:rPr>
            <a:t>E</a:t>
          </a:r>
        </a:p>
        <a:p>
          <a:endParaRPr lang="en-US" dirty="0">
            <a:solidFill>
              <a:schemeClr val="accent2">
                <a:lumMod val="40000"/>
                <a:lumOff val="60000"/>
              </a:schemeClr>
            </a:solidFill>
          </a:endParaRP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solidFill>
          <a:schemeClr val="accent2">
            <a:lumMod val="75000"/>
          </a:schemeClr>
        </a:solidFill>
        <a:ln>
          <a:noFill/>
        </a:ln>
      </dgm:spPr>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solidFill>
          <a:schemeClr val="accent2">
            <a:lumMod val="60000"/>
            <a:lumOff val="40000"/>
          </a:schemeClr>
        </a:solidFill>
        <a:ln>
          <a:noFill/>
        </a:ln>
      </dgm:spPr>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solidFill>
          <a:schemeClr val="accent2">
            <a:lumMod val="40000"/>
            <a:lumOff val="60000"/>
          </a:schemeClr>
        </a:solidFill>
        <a:ln>
          <a:noFill/>
        </a:ln>
      </dgm:spPr>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solidFill>
          <a:schemeClr val="accent2">
            <a:lumMod val="20000"/>
            <a:lumOff val="80000"/>
          </a:schemeClr>
        </a:solidFill>
        <a:ln>
          <a:noFill/>
        </a:ln>
      </dgm:spPr>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solidFill>
          <a:schemeClr val="bg1"/>
        </a:solidFill>
        <a:ln>
          <a:noFill/>
        </a:ln>
      </dgm:spPr>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solidFill>
          <a:schemeClr val="accent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accent2">
                  <a:lumMod val="40000"/>
                  <a:lumOff val="60000"/>
                </a:schemeClr>
              </a:solidFill>
            </a:rPr>
            <a:t>A</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accent2">
                  <a:lumMod val="40000"/>
                  <a:lumOff val="60000"/>
                </a:schemeClr>
              </a:solidFill>
            </a:rPr>
            <a:t>B</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solidFill>
          <a:schemeClr val="accent2">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accent2">
                  <a:lumMod val="40000"/>
                  <a:lumOff val="60000"/>
                </a:schemeClr>
              </a:solidFill>
            </a:rPr>
            <a:t>C</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solidFill>
          <a:schemeClr val="accent2">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accent2">
                  <a:lumMod val="40000"/>
                  <a:lumOff val="60000"/>
                </a:schemeClr>
              </a:solidFill>
            </a:rPr>
            <a:t>D</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accent2">
                  <a:lumMod val="40000"/>
                  <a:lumOff val="60000"/>
                </a:schemeClr>
              </a:solidFill>
            </a:rPr>
            <a:t>E</a:t>
          </a:r>
        </a:p>
        <a:p>
          <a:pPr marL="0" lvl="0" indent="0" algn="l" defTabSz="844550">
            <a:lnSpc>
              <a:spcPct val="90000"/>
            </a:lnSpc>
            <a:spcBef>
              <a:spcPct val="0"/>
            </a:spcBef>
            <a:spcAft>
              <a:spcPct val="35000"/>
            </a:spcAft>
            <a:buNone/>
          </a:pPr>
          <a:endParaRPr lang="en-US" sz="1900" kern="1200" dirty="0">
            <a:solidFill>
              <a:schemeClr val="accent2">
                <a:lumMod val="40000"/>
                <a:lumOff val="60000"/>
              </a:schemeClr>
            </a:solidFill>
          </a:endParaRPr>
        </a:p>
      </dsp:txBody>
      <dsp:txXfrm>
        <a:off x="1150288" y="4984278"/>
        <a:ext cx="5641034" cy="995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video/employees-brainstorming-in-a-business-meeting-8188999/"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dark-future-futuristic-gui-1840139/" TargetMode="External"/><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30511" y="599089"/>
            <a:ext cx="4167100" cy="2443655"/>
          </a:xfrm>
        </p:spPr>
        <p:txBody>
          <a:bodyPr/>
          <a:lstStyle/>
          <a:p>
            <a:r>
              <a:rPr lang="en-IN" sz="3600" b="0" i="0" dirty="0">
                <a:solidFill>
                  <a:schemeClr val="accent2">
                    <a:lumMod val="40000"/>
                    <a:lumOff val="60000"/>
                  </a:schemeClr>
                </a:solidFill>
                <a:effectLst/>
                <a:latin typeface="Bell MT" panose="02020503060305020303" pitchFamily="18" charset="0"/>
              </a:rPr>
              <a:t>Employee </a:t>
            </a:r>
            <a:br>
              <a:rPr lang="en-IN" sz="3600" b="0" i="0" dirty="0">
                <a:solidFill>
                  <a:schemeClr val="accent2">
                    <a:lumMod val="40000"/>
                    <a:lumOff val="60000"/>
                  </a:schemeClr>
                </a:solidFill>
                <a:effectLst/>
                <a:latin typeface="Bell MT" panose="02020503060305020303" pitchFamily="18" charset="0"/>
              </a:rPr>
            </a:br>
            <a:r>
              <a:rPr lang="en-IN" sz="3600" b="0" i="0" dirty="0">
                <a:solidFill>
                  <a:schemeClr val="accent2">
                    <a:lumMod val="40000"/>
                    <a:lumOff val="60000"/>
                  </a:schemeClr>
                </a:solidFill>
                <a:effectLst/>
                <a:latin typeface="Bell MT" panose="02020503060305020303" pitchFamily="18" charset="0"/>
              </a:rPr>
              <a:t>Management </a:t>
            </a:r>
            <a:br>
              <a:rPr lang="en-IN" sz="3600" b="0" i="0" dirty="0">
                <a:solidFill>
                  <a:schemeClr val="accent2">
                    <a:lumMod val="40000"/>
                    <a:lumOff val="60000"/>
                  </a:schemeClr>
                </a:solidFill>
                <a:effectLst/>
                <a:latin typeface="Bell MT" panose="02020503060305020303" pitchFamily="18" charset="0"/>
              </a:rPr>
            </a:br>
            <a:r>
              <a:rPr lang="en-IN" sz="3600" b="0" i="0" dirty="0">
                <a:solidFill>
                  <a:schemeClr val="accent2">
                    <a:lumMod val="40000"/>
                    <a:lumOff val="60000"/>
                  </a:schemeClr>
                </a:solidFill>
                <a:effectLst/>
                <a:latin typeface="Bell MT" panose="02020503060305020303" pitchFamily="18" charset="0"/>
              </a:rPr>
              <a:t>System</a:t>
            </a:r>
            <a:br>
              <a:rPr lang="en-IN" sz="3600" b="0" i="0" dirty="0">
                <a:solidFill>
                  <a:schemeClr val="accent2">
                    <a:lumMod val="40000"/>
                    <a:lumOff val="60000"/>
                  </a:schemeClr>
                </a:solidFill>
                <a:effectLst/>
                <a:latin typeface="Bell MT" panose="02020503060305020303" pitchFamily="18" charset="0"/>
              </a:rPr>
            </a:br>
            <a:r>
              <a:rPr lang="en-IN" sz="3600" b="0" i="0" dirty="0">
                <a:solidFill>
                  <a:schemeClr val="accent2">
                    <a:lumMod val="40000"/>
                    <a:lumOff val="60000"/>
                  </a:schemeClr>
                </a:solidFill>
                <a:effectLst/>
                <a:latin typeface="Bell MT" panose="02020503060305020303" pitchFamily="18" charset="0"/>
              </a:rPr>
              <a:t> </a:t>
            </a:r>
            <a:br>
              <a:rPr lang="en-IN" sz="4800" b="0" i="0" dirty="0">
                <a:solidFill>
                  <a:schemeClr val="accent2">
                    <a:lumMod val="40000"/>
                    <a:lumOff val="60000"/>
                  </a:schemeClr>
                </a:solidFill>
                <a:effectLst/>
                <a:latin typeface="Bell MT" panose="02020503060305020303" pitchFamily="18" charset="0"/>
              </a:rPr>
            </a:br>
            <a:r>
              <a:rPr lang="en-IN" sz="3600" b="0" i="0" dirty="0">
                <a:solidFill>
                  <a:schemeClr val="accent2">
                    <a:lumMod val="40000"/>
                    <a:lumOff val="60000"/>
                  </a:schemeClr>
                </a:solidFill>
                <a:effectLst/>
                <a:latin typeface="Bell MT" panose="02020503060305020303" pitchFamily="18" charset="0"/>
              </a:rPr>
              <a:t>(</a:t>
            </a:r>
            <a:r>
              <a:rPr lang="en-IN" sz="3600" dirty="0">
                <a:solidFill>
                  <a:schemeClr val="accent2">
                    <a:lumMod val="40000"/>
                    <a:lumOff val="60000"/>
                  </a:schemeClr>
                </a:solidFill>
                <a:latin typeface="Bell MT" panose="02020503060305020303" pitchFamily="18" charset="0"/>
              </a:rPr>
              <a:t>E</a:t>
            </a:r>
            <a:r>
              <a:rPr lang="en-IN" sz="3600" b="0" i="0" dirty="0">
                <a:solidFill>
                  <a:schemeClr val="accent2">
                    <a:lumMod val="40000"/>
                    <a:lumOff val="60000"/>
                  </a:schemeClr>
                </a:solidFill>
                <a:effectLst/>
                <a:latin typeface="Bell MT" panose="02020503060305020303" pitchFamily="18" charset="0"/>
              </a:rPr>
              <a:t>MS)</a:t>
            </a:r>
            <a:endParaRPr lang="en-US" sz="3600" dirty="0">
              <a:solidFill>
                <a:schemeClr val="accent2">
                  <a:lumMod val="40000"/>
                  <a:lumOff val="60000"/>
                </a:schemeClr>
              </a:solidFill>
              <a:latin typeface="Bell MT" panose="02020503060305020303" pitchFamily="18" charset="0"/>
            </a:endParaRPr>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a:stretch/>
        </p:blipFill>
        <p:spPr>
          <a:xfrm>
            <a:off x="-1" y="0"/>
            <a:ext cx="7512001" cy="6700561"/>
          </a:xfrm>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solidFill>
                  <a:schemeClr val="accent2">
                    <a:lumMod val="40000"/>
                    <a:lumOff val="60000"/>
                  </a:schemeClr>
                </a:solidFill>
                <a:latin typeface="Calisto MT" panose="02040603050505030304" pitchFamily="18" charset="0"/>
              </a:rPr>
              <a:t>“</a:t>
            </a:r>
            <a:r>
              <a:rPr lang="en-US" b="0" i="0" dirty="0">
                <a:solidFill>
                  <a:schemeClr val="accent2">
                    <a:lumMod val="40000"/>
                    <a:lumOff val="60000"/>
                  </a:schemeClr>
                </a:solidFill>
                <a:effectLst/>
                <a:latin typeface="Calisto MT" panose="02040603050505030304" pitchFamily="18" charset="0"/>
              </a:rPr>
              <a:t>Employees are the heart of any company; nurturing their growth leads to a flourishing organization.”</a:t>
            </a:r>
            <a:endParaRPr lang="en-US" dirty="0">
              <a:solidFill>
                <a:schemeClr val="accent2">
                  <a:lumMod val="40000"/>
                  <a:lumOff val="60000"/>
                </a:schemeClr>
              </a:solidFill>
              <a:latin typeface="Calisto MT" panose="02040603050505030304" pitchFamily="18" charset="0"/>
            </a:endParaRP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7" name="Picture 6">
            <a:extLst>
              <a:ext uri="{FF2B5EF4-FFF2-40B4-BE49-F238E27FC236}">
                <a16:creationId xmlns:a16="http://schemas.microsoft.com/office/drawing/2014/main" id="{30AA75C6-402D-40E3-BA91-B8C2297B58FF}"/>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187254" y="157439"/>
            <a:ext cx="841430" cy="1009209"/>
          </a:xfrm>
          <a:prstGeom prst="rect">
            <a:avLst/>
          </a:prstGeom>
        </p:spPr>
      </p:pic>
      <p:pic>
        <p:nvPicPr>
          <p:cNvPr id="8" name="Picture 7">
            <a:extLst>
              <a:ext uri="{FF2B5EF4-FFF2-40B4-BE49-F238E27FC236}">
                <a16:creationId xmlns:a16="http://schemas.microsoft.com/office/drawing/2014/main" id="{209176A0-63BD-409B-8864-8BBEA738DBB7}"/>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0"/>
            <a:ext cx="2631141" cy="923531"/>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sz="4000" dirty="0">
                <a:latin typeface="Bell MT" panose="02020503060305020303" pitchFamily="18" charset="0"/>
              </a:rPr>
              <a:t>PRESENTED</a:t>
            </a:r>
            <a:br>
              <a:rPr lang="en-US" sz="4000" dirty="0">
                <a:latin typeface="Bell MT" panose="02020503060305020303" pitchFamily="18" charset="0"/>
              </a:rPr>
            </a:br>
            <a:r>
              <a:rPr lang="en-US" sz="4000" dirty="0">
                <a:latin typeface="Bell MT" panose="02020503060305020303" pitchFamily="18" charset="0"/>
              </a:rPr>
              <a:t>BY:-</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62576937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pic>
        <p:nvPicPr>
          <p:cNvPr id="7" name="Picture 6">
            <a:extLst>
              <a:ext uri="{FF2B5EF4-FFF2-40B4-BE49-F238E27FC236}">
                <a16:creationId xmlns:a16="http://schemas.microsoft.com/office/drawing/2014/main" id="{991915EC-0601-4BE9-9BC7-D603A86644A6}"/>
              </a:ext>
            </a:extLst>
          </p:cNvPr>
          <p:cNvPicPr>
            <a:picLocks noChangeAspect="1"/>
          </p:cNvPicPr>
          <p:nvPr/>
        </p:nvPicPr>
        <p:blipFill rotWithShape="1">
          <a:blip r:embed="rId7">
            <a:extLst>
              <a:ext uri="{28A0092B-C50C-407E-A947-70E740481C1C}">
                <a14:useLocalDpi xmlns:a14="http://schemas.microsoft.com/office/drawing/2010/main" val="0"/>
              </a:ext>
            </a:extLst>
          </a:blip>
          <a:srcRect r="74028"/>
          <a:stretch/>
        </p:blipFill>
        <p:spPr>
          <a:xfrm>
            <a:off x="0" y="5838174"/>
            <a:ext cx="841430" cy="883299"/>
          </a:xfrm>
          <a:prstGeom prst="rect">
            <a:avLst/>
          </a:prstGeom>
        </p:spPr>
      </p:pic>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graphicEl>
                                              <a:dgm id="{99698387-9DF3-4127-A7DE-FCE3F05A3470}"/>
                                            </p:graphicEl>
                                          </p:spTgt>
                                        </p:tgtEl>
                                        <p:attrNameLst>
                                          <p:attrName>style.visibility</p:attrName>
                                        </p:attrNameLst>
                                      </p:cBhvr>
                                      <p:to>
                                        <p:strVal val="visible"/>
                                      </p:to>
                                    </p:set>
                                    <p:animEffect transition="in" filter="fade">
                                      <p:cBhvr>
                                        <p:cTn id="7" dur="500"/>
                                        <p:tgtEl>
                                          <p:spTgt spid="10">
                                            <p:graphicEl>
                                              <a:dgm id="{99698387-9DF3-4127-A7DE-FCE3F05A347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B52E1101-E263-4511-8D8F-5A215C912C41}"/>
                                            </p:graphicEl>
                                          </p:spTgt>
                                        </p:tgtEl>
                                        <p:attrNameLst>
                                          <p:attrName>style.visibility</p:attrName>
                                        </p:attrNameLst>
                                      </p:cBhvr>
                                      <p:to>
                                        <p:strVal val="visible"/>
                                      </p:to>
                                    </p:set>
                                    <p:animEffect transition="in" filter="fade">
                                      <p:cBhvr>
                                        <p:cTn id="10" dur="500"/>
                                        <p:tgtEl>
                                          <p:spTgt spid="10">
                                            <p:graphicEl>
                                              <a:dgm id="{B52E1101-E263-4511-8D8F-5A215C912C41}"/>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graphicEl>
                                              <a:dgm id="{F113ED77-1650-49A8-987A-A13C2A50CEA5}"/>
                                            </p:graphicEl>
                                          </p:spTgt>
                                        </p:tgtEl>
                                        <p:attrNameLst>
                                          <p:attrName>style.visibility</p:attrName>
                                        </p:attrNameLst>
                                      </p:cBhvr>
                                      <p:to>
                                        <p:strVal val="visible"/>
                                      </p:to>
                                    </p:set>
                                    <p:animEffect transition="in" filter="fade">
                                      <p:cBhvr>
                                        <p:cTn id="13" dur="500"/>
                                        <p:tgtEl>
                                          <p:spTgt spid="10">
                                            <p:graphicEl>
                                              <a:dgm id="{F113ED77-1650-49A8-987A-A13C2A50CEA5}"/>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graphicEl>
                                              <a:dgm id="{FA3369E0-5B38-4FDD-A9F5-22B9810A03F7}"/>
                                            </p:graphicEl>
                                          </p:spTgt>
                                        </p:tgtEl>
                                        <p:attrNameLst>
                                          <p:attrName>style.visibility</p:attrName>
                                        </p:attrNameLst>
                                      </p:cBhvr>
                                      <p:to>
                                        <p:strVal val="visible"/>
                                      </p:to>
                                    </p:set>
                                    <p:animEffect transition="in" filter="fade">
                                      <p:cBhvr>
                                        <p:cTn id="16" dur="500"/>
                                        <p:tgtEl>
                                          <p:spTgt spid="10">
                                            <p:graphicEl>
                                              <a:dgm id="{FA3369E0-5B38-4FDD-A9F5-22B9810A03F7}"/>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graphicEl>
                                              <a:dgm id="{FADE9C4E-BFE3-4374-BE2C-676ED238ACF2}"/>
                                            </p:graphicEl>
                                          </p:spTgt>
                                        </p:tgtEl>
                                        <p:attrNameLst>
                                          <p:attrName>style.visibility</p:attrName>
                                        </p:attrNameLst>
                                      </p:cBhvr>
                                      <p:to>
                                        <p:strVal val="visible"/>
                                      </p:to>
                                    </p:set>
                                    <p:animEffect transition="in" filter="fade">
                                      <p:cBhvr>
                                        <p:cTn id="19" dur="500"/>
                                        <p:tgtEl>
                                          <p:spTgt spid="10">
                                            <p:graphicEl>
                                              <a:dgm id="{FADE9C4E-BFE3-4374-BE2C-676ED238ACF2}"/>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graphicEl>
                                              <a:dgm id="{AC018808-9CEA-4C61-8875-3E922AA167D7}"/>
                                            </p:graphicEl>
                                          </p:spTgt>
                                        </p:tgtEl>
                                        <p:attrNameLst>
                                          <p:attrName>style.visibility</p:attrName>
                                        </p:attrNameLst>
                                      </p:cBhvr>
                                      <p:to>
                                        <p:strVal val="visible"/>
                                      </p:to>
                                    </p:set>
                                    <p:animEffect transition="in" filter="fade">
                                      <p:cBhvr>
                                        <p:cTn id="22" dur="500"/>
                                        <p:tgtEl>
                                          <p:spTgt spid="10">
                                            <p:graphicEl>
                                              <a:dgm id="{AC018808-9CEA-4C61-8875-3E922AA167D7}"/>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graphicEl>
                                              <a:dgm id="{DB8ABDAA-976A-4A84-A3C3-277080E19DCA}"/>
                                            </p:graphicEl>
                                          </p:spTgt>
                                        </p:tgtEl>
                                        <p:attrNameLst>
                                          <p:attrName>style.visibility</p:attrName>
                                        </p:attrNameLst>
                                      </p:cBhvr>
                                      <p:to>
                                        <p:strVal val="visible"/>
                                      </p:to>
                                    </p:set>
                                    <p:animEffect transition="in" filter="fade">
                                      <p:cBhvr>
                                        <p:cTn id="25" dur="500"/>
                                        <p:tgtEl>
                                          <p:spTgt spid="10">
                                            <p:graphicEl>
                                              <a:dgm id="{DB8ABDAA-976A-4A84-A3C3-277080E19DC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graphicEl>
                                              <a:dgm id="{D335376E-740A-4A47-BC5B-3381DE731CE0}"/>
                                            </p:graphicEl>
                                          </p:spTgt>
                                        </p:tgtEl>
                                        <p:attrNameLst>
                                          <p:attrName>style.visibility</p:attrName>
                                        </p:attrNameLst>
                                      </p:cBhvr>
                                      <p:to>
                                        <p:strVal val="visible"/>
                                      </p:to>
                                    </p:set>
                                    <p:animEffect transition="in" filter="fade">
                                      <p:cBhvr>
                                        <p:cTn id="28" dur="500"/>
                                        <p:tgtEl>
                                          <p:spTgt spid="10">
                                            <p:graphicEl>
                                              <a:dgm id="{D335376E-740A-4A47-BC5B-3381DE731CE0}"/>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graphicEl>
                                              <a:dgm id="{8409F791-340A-4625-9294-3E680D66DB63}"/>
                                            </p:graphicEl>
                                          </p:spTgt>
                                        </p:tgtEl>
                                        <p:attrNameLst>
                                          <p:attrName>style.visibility</p:attrName>
                                        </p:attrNameLst>
                                      </p:cBhvr>
                                      <p:to>
                                        <p:strVal val="visible"/>
                                      </p:to>
                                    </p:set>
                                    <p:animEffect transition="in" filter="fade">
                                      <p:cBhvr>
                                        <p:cTn id="31" dur="500"/>
                                        <p:tgtEl>
                                          <p:spTgt spid="10">
                                            <p:graphicEl>
                                              <a:dgm id="{8409F791-340A-4625-9294-3E680D66DB63}"/>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C2FCE80A-DCA0-4D7F-8F72-19CB2337E588}"/>
                                            </p:graphicEl>
                                          </p:spTgt>
                                        </p:tgtEl>
                                        <p:attrNameLst>
                                          <p:attrName>style.visibility</p:attrName>
                                        </p:attrNameLst>
                                      </p:cBhvr>
                                      <p:to>
                                        <p:strVal val="visible"/>
                                      </p:to>
                                    </p:set>
                                    <p:animEffect transition="in" filter="fade">
                                      <p:cBhvr>
                                        <p:cTn id="34" dur="500"/>
                                        <p:tgtEl>
                                          <p:spTgt spid="10">
                                            <p:graphicEl>
                                              <a:dgm id="{C2FCE80A-DCA0-4D7F-8F72-19CB2337E588}"/>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graphicEl>
                                              <a:dgm id="{1B0B9210-632F-4BB5-B140-1FA20D3CF123}"/>
                                            </p:graphicEl>
                                          </p:spTgt>
                                        </p:tgtEl>
                                        <p:attrNameLst>
                                          <p:attrName>style.visibility</p:attrName>
                                        </p:attrNameLst>
                                      </p:cBhvr>
                                      <p:to>
                                        <p:strVal val="visible"/>
                                      </p:to>
                                    </p:set>
                                    <p:animEffect transition="in" filter="fade">
                                      <p:cBhvr>
                                        <p:cTn id="37" dur="500"/>
                                        <p:tgtEl>
                                          <p:spTgt spid="10">
                                            <p:graphicEl>
                                              <a:dgm id="{1B0B9210-632F-4BB5-B140-1FA20D3CF123}"/>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graphicEl>
                                              <a:dgm id="{3CBA7321-E2AC-48FD-B351-CE3C9A4CE924}"/>
                                            </p:graphicEl>
                                          </p:spTgt>
                                        </p:tgtEl>
                                        <p:attrNameLst>
                                          <p:attrName>style.visibility</p:attrName>
                                        </p:attrNameLst>
                                      </p:cBhvr>
                                      <p:to>
                                        <p:strVal val="visible"/>
                                      </p:to>
                                    </p:set>
                                    <p:animEffect transition="in" filter="fade">
                                      <p:cBhvr>
                                        <p:cTn id="40" dur="500"/>
                                        <p:tgtEl>
                                          <p:spTgt spid="10">
                                            <p:graphicEl>
                                              <a:dgm id="{3CBA7321-E2AC-48FD-B351-CE3C9A4CE924}"/>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graphicEl>
                                              <a:dgm id="{343A76ED-9DD6-4B0A-830E-16ED952B3D06}"/>
                                            </p:graphicEl>
                                          </p:spTgt>
                                        </p:tgtEl>
                                        <p:attrNameLst>
                                          <p:attrName>style.visibility</p:attrName>
                                        </p:attrNameLst>
                                      </p:cBhvr>
                                      <p:to>
                                        <p:strVal val="visible"/>
                                      </p:to>
                                    </p:set>
                                    <p:animEffect transition="in" filter="fade">
                                      <p:cBhvr>
                                        <p:cTn id="43" dur="500"/>
                                        <p:tgtEl>
                                          <p:spTgt spid="10">
                                            <p:graphicEl>
                                              <a:dgm id="{343A76ED-9DD6-4B0A-830E-16ED952B3D06}"/>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graphicEl>
                                              <a:dgm id="{C21BED67-1F13-4312-815B-B5C34DAA27F9}"/>
                                            </p:graphicEl>
                                          </p:spTgt>
                                        </p:tgtEl>
                                        <p:attrNameLst>
                                          <p:attrName>style.visibility</p:attrName>
                                        </p:attrNameLst>
                                      </p:cBhvr>
                                      <p:to>
                                        <p:strVal val="visible"/>
                                      </p:to>
                                    </p:set>
                                    <p:animEffect transition="in" filter="fade">
                                      <p:cBhvr>
                                        <p:cTn id="46" dur="500"/>
                                        <p:tgtEl>
                                          <p:spTgt spid="10">
                                            <p:graphicEl>
                                              <a:dgm id="{C21BED67-1F13-4312-815B-B5C34DAA27F9}"/>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graphicEl>
                                              <a:dgm id="{9260EF14-C09B-4543-88B7-7F45704CBA36}"/>
                                            </p:graphicEl>
                                          </p:spTgt>
                                        </p:tgtEl>
                                        <p:attrNameLst>
                                          <p:attrName>style.visibility</p:attrName>
                                        </p:attrNameLst>
                                      </p:cBhvr>
                                      <p:to>
                                        <p:strVal val="visible"/>
                                      </p:to>
                                    </p:set>
                                    <p:animEffect transition="in" filter="fade">
                                      <p:cBhvr>
                                        <p:cTn id="49" dur="500"/>
                                        <p:tgtEl>
                                          <p:spTgt spid="10">
                                            <p:graphicEl>
                                              <a:dgm id="{9260EF14-C09B-4543-88B7-7F45704CBA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0" y="2"/>
            <a:ext cx="4680000" cy="6721473"/>
          </a:xfrm>
        </p:spPr>
        <p:txBody>
          <a:bodyPr>
            <a:normAutofit/>
          </a:bodyPr>
          <a:lstStyle/>
          <a:p>
            <a:r>
              <a:rPr lang="en-IN" sz="3600" i="0" dirty="0">
                <a:effectLst/>
                <a:latin typeface="Bell MT" panose="02020503060305020303" pitchFamily="18" charset="0"/>
              </a:rPr>
              <a:t>INTRODUCTION:-</a:t>
            </a:r>
            <a:endParaRPr lang="en-US" sz="3600" dirty="0">
              <a:latin typeface="Bell MT" panose="02020503060305020303" pitchFamily="18" charset="0"/>
            </a:endParaRP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5" name="Content Placeholder 4">
            <a:extLst>
              <a:ext uri="{FF2B5EF4-FFF2-40B4-BE49-F238E27FC236}">
                <a16:creationId xmlns:a16="http://schemas.microsoft.com/office/drawing/2014/main" id="{56F417CD-2F3C-4ABB-B72C-994CE47ABA37}"/>
              </a:ext>
            </a:extLst>
          </p:cNvPr>
          <p:cNvSpPr>
            <a:spLocks noGrp="1"/>
          </p:cNvSpPr>
          <p:nvPr>
            <p:ph idx="1"/>
          </p:nvPr>
        </p:nvSpPr>
        <p:spPr>
          <a:xfrm>
            <a:off x="4887310" y="365124"/>
            <a:ext cx="6921062" cy="5984875"/>
          </a:xfrm>
        </p:spPr>
        <p:txBody>
          <a:bodyPr>
            <a:normAutofit/>
          </a:bodyPr>
          <a:lstStyle/>
          <a:p>
            <a:r>
              <a:rPr lang="en-US" sz="2400" dirty="0">
                <a:solidFill>
                  <a:schemeClr val="accent2">
                    <a:lumMod val="60000"/>
                    <a:lumOff val="40000"/>
                  </a:schemeClr>
                </a:solidFill>
                <a:latin typeface="Calisto MT" panose="02040603050505030304" pitchFamily="18" charset="0"/>
              </a:rPr>
              <a:t>Welcome to our presentation on Employee Management Systems (EMS) and how they can revolutionize your workforce management.</a:t>
            </a:r>
          </a:p>
          <a:p>
            <a:r>
              <a:rPr lang="en-US" sz="2400" dirty="0">
                <a:solidFill>
                  <a:schemeClr val="accent2">
                    <a:lumMod val="60000"/>
                    <a:lumOff val="40000"/>
                  </a:schemeClr>
                </a:solidFill>
                <a:latin typeface="Calisto MT" panose="02040603050505030304" pitchFamily="18" charset="0"/>
              </a:rPr>
              <a:t>In today's fast-paced business environment, managing employees efficiently is crucial for success. This is where EMS comes into play.</a:t>
            </a:r>
          </a:p>
          <a:p>
            <a:r>
              <a:rPr lang="en-US" sz="2400" dirty="0">
                <a:solidFill>
                  <a:schemeClr val="accent2">
                    <a:lumMod val="60000"/>
                    <a:lumOff val="40000"/>
                  </a:schemeClr>
                </a:solidFill>
                <a:latin typeface="Calisto MT" panose="02040603050505030304" pitchFamily="18" charset="0"/>
              </a:rPr>
              <a:t>This presentation will provide you with an overview of what EMS is, why it's important, and how a robust system based on PostgreSQL and PL/pgSQL can enhance your organization's operations.</a:t>
            </a:r>
          </a:p>
        </p:txBody>
      </p:sp>
      <p:pic>
        <p:nvPicPr>
          <p:cNvPr id="6" name="Picture 5">
            <a:extLst>
              <a:ext uri="{FF2B5EF4-FFF2-40B4-BE49-F238E27FC236}">
                <a16:creationId xmlns:a16="http://schemas.microsoft.com/office/drawing/2014/main" id="{4A404CD4-E9D4-451A-B0CF-7B8CE4D12551}"/>
              </a:ext>
            </a:extLst>
          </p:cNvPr>
          <p:cNvPicPr>
            <a:picLocks noChangeAspect="1"/>
          </p:cNvPicPr>
          <p:nvPr/>
        </p:nvPicPr>
        <p:blipFill rotWithShape="1">
          <a:blip r:embed="rId2">
            <a:extLst>
              <a:ext uri="{28A0092B-C50C-407E-A947-70E740481C1C}">
                <a14:useLocalDpi xmlns:a14="http://schemas.microsoft.com/office/drawing/2010/main" val="0"/>
              </a:ext>
            </a:extLst>
          </a:blip>
          <a:srcRect r="74028"/>
          <a:stretch/>
        </p:blipFill>
        <p:spPr>
          <a:xfrm>
            <a:off x="0" y="40232"/>
            <a:ext cx="841430" cy="883299"/>
          </a:xfrm>
          <a:prstGeom prst="rect">
            <a:avLst/>
          </a:prstGeom>
        </p:spPr>
      </p:pic>
      <p:pic>
        <p:nvPicPr>
          <p:cNvPr id="7" name="Picture 6">
            <a:extLst>
              <a:ext uri="{FF2B5EF4-FFF2-40B4-BE49-F238E27FC236}">
                <a16:creationId xmlns:a16="http://schemas.microsoft.com/office/drawing/2014/main" id="{9033A2F8-C028-46D5-A7E4-DE787AC57749}"/>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0"/>
            <a:ext cx="2631141" cy="923531"/>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25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25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72632"/>
            <a:ext cx="5877910" cy="710552"/>
          </a:xfrm>
        </p:spPr>
        <p:txBody>
          <a:bodyPr/>
          <a:lstStyle/>
          <a:p>
            <a:r>
              <a:rPr lang="en-IN" sz="3200" b="1" i="0" dirty="0">
                <a:effectLst/>
                <a:latin typeface="Bell MT" panose="02020503060305020303" pitchFamily="18" charset="0"/>
              </a:rPr>
              <a:t>Project Features:-</a:t>
            </a:r>
            <a:endParaRPr lang="en-US"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400" noProof="1">
                <a:solidFill>
                  <a:schemeClr val="accent2">
                    <a:lumMod val="40000"/>
                    <a:lumOff val="60000"/>
                  </a:schemeClr>
                </a:solidFill>
              </a:rPr>
              <a:t>Stored Employee Data</a:t>
            </a:r>
          </a:p>
          <a:p>
            <a:r>
              <a:rPr lang="en-US" sz="2400" noProof="1">
                <a:solidFill>
                  <a:schemeClr val="accent2">
                    <a:lumMod val="40000"/>
                    <a:lumOff val="60000"/>
                  </a:schemeClr>
                </a:solidFill>
              </a:rPr>
              <a:t>Delete The Data</a:t>
            </a:r>
          </a:p>
          <a:p>
            <a:r>
              <a:rPr lang="en-US" sz="2400" noProof="1">
                <a:solidFill>
                  <a:schemeClr val="accent2">
                    <a:lumMod val="40000"/>
                    <a:lumOff val="60000"/>
                  </a:schemeClr>
                </a:solidFill>
              </a:rPr>
              <a:t>Search Any Employee Data</a:t>
            </a:r>
          </a:p>
          <a:p>
            <a:r>
              <a:rPr lang="en-US" sz="2400" noProof="1">
                <a:solidFill>
                  <a:schemeClr val="accent2">
                    <a:lumMod val="40000"/>
                    <a:lumOff val="60000"/>
                  </a:schemeClr>
                </a:solidFill>
              </a:rPr>
              <a:t>Update Any Employee Details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Features</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SRMS??</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N" sz="1200" dirty="0">
                <a:latin typeface="Calisto MT" panose="02040603050505030304" pitchFamily="18" charset="0"/>
              </a:rPr>
              <a:t>Future Scope </a:t>
            </a:r>
            <a:endParaRPr lang="en-US" sz="1200" dirty="0">
              <a:latin typeface="Calisto MT" panose="02040603050505030304" pitchFamily="18" charset="0"/>
            </a:endParaRP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72001D17-6AB1-44CD-84D2-DE4E92D3B4D4}"/>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0"/>
            <a:ext cx="2631141" cy="923531"/>
          </a:xfrm>
          <a:prstGeom prst="rect">
            <a:avLst/>
          </a:prstGeom>
          <a:effectLst>
            <a:outerShdw blurRad="50800" dist="50800" dir="5400000" algn="ctr" rotWithShape="0">
              <a:srgbClr val="000000">
                <a:alpha val="0"/>
              </a:srgbClr>
            </a:outerShdw>
          </a:effectLst>
        </p:spPr>
      </p:pic>
      <p:pic>
        <p:nvPicPr>
          <p:cNvPr id="15" name="Picture 14">
            <a:extLst>
              <a:ext uri="{FF2B5EF4-FFF2-40B4-BE49-F238E27FC236}">
                <a16:creationId xmlns:a16="http://schemas.microsoft.com/office/drawing/2014/main" id="{6633D7E3-C720-4375-81CF-AC2F78DC2717}"/>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122275" y="5735313"/>
            <a:ext cx="841430" cy="883299"/>
          </a:xfrm>
          <a:prstGeom prst="rect">
            <a:avLst/>
          </a:prstGeom>
        </p:spPr>
      </p:pic>
    </p:spTree>
    <p:extLst>
      <p:ext uri="{BB962C8B-B14F-4D97-AF65-F5344CB8AC3E}">
        <p14:creationId xmlns:p14="http://schemas.microsoft.com/office/powerpoint/2010/main" val="2169832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721428"/>
            <a:ext cx="7517524" cy="612961"/>
          </a:xfrm>
        </p:spPr>
        <p:txBody>
          <a:bodyPr/>
          <a:lstStyle/>
          <a:p>
            <a:r>
              <a:rPr lang="en-US" sz="2800" dirty="0">
                <a:latin typeface="Bell MT" panose="02020503060305020303" pitchFamily="18" charset="0"/>
              </a:rPr>
              <a:t>What is use of EMS:-</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Features</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SRMS??</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N" sz="1200" dirty="0">
                <a:latin typeface="Calisto MT" panose="02040603050505030304" pitchFamily="18" charset="0"/>
              </a:rPr>
              <a:t>Future Scope </a:t>
            </a:r>
            <a:endParaRPr lang="en-US" sz="1200" dirty="0">
              <a:latin typeface="Calisto MT" panose="02040603050505030304" pitchFamily="18" charset="0"/>
            </a:endParaRPr>
          </a:p>
          <a:p>
            <a:pPr algn="ctr"/>
            <a:endParaRPr lang="en-US" sz="1200" dirty="0">
              <a:latin typeface="Calisto MT" panose="02040603050505030304" pitchFamily="18" charset="0"/>
            </a:endParaRP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Conclusion</a:t>
            </a:r>
          </a:p>
        </p:txBody>
      </p:sp>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3" name="Content Placeholder 2">
            <a:extLst>
              <a:ext uri="{FF2B5EF4-FFF2-40B4-BE49-F238E27FC236}">
                <a16:creationId xmlns:a16="http://schemas.microsoft.com/office/drawing/2014/main" id="{EA147FA8-FEEC-4A84-AF7A-28A6C415C6F8}"/>
              </a:ext>
            </a:extLst>
          </p:cNvPr>
          <p:cNvSpPr>
            <a:spLocks noGrp="1"/>
          </p:cNvSpPr>
          <p:nvPr>
            <p:ph idx="1"/>
          </p:nvPr>
        </p:nvSpPr>
        <p:spPr/>
        <p:txBody>
          <a:bodyPr>
            <a:normAutofit/>
          </a:bodyPr>
          <a:lstStyle/>
          <a:p>
            <a:r>
              <a:rPr lang="en-US" sz="2400" b="0" i="0" dirty="0">
                <a:solidFill>
                  <a:schemeClr val="accent2">
                    <a:lumMod val="60000"/>
                    <a:lumOff val="40000"/>
                  </a:schemeClr>
                </a:solidFill>
                <a:effectLst/>
                <a:latin typeface="Calisto MT" panose="02040603050505030304" pitchFamily="18" charset="0"/>
              </a:rPr>
              <a:t>An Employee Management System (EMS), also known as a Human Resource Management System (HRMS).Its primary use is to streamline and centralize various HR-related processes and data. </a:t>
            </a:r>
          </a:p>
          <a:p>
            <a:r>
              <a:rPr lang="en-IN" i="0" dirty="0">
                <a:solidFill>
                  <a:schemeClr val="accent2">
                    <a:lumMod val="40000"/>
                    <a:lumOff val="60000"/>
                  </a:schemeClr>
                </a:solidFill>
                <a:effectLst/>
                <a:latin typeface="Calisto MT" panose="02040603050505030304" pitchFamily="18" charset="0"/>
              </a:rPr>
              <a:t>Employee</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Data</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Management</a:t>
            </a:r>
            <a:endParaRPr lang="en-US" dirty="0">
              <a:solidFill>
                <a:schemeClr val="accent2">
                  <a:lumMod val="40000"/>
                  <a:lumOff val="60000"/>
                </a:schemeClr>
              </a:solidFill>
              <a:latin typeface="Calisto MT" panose="02040603050505030304" pitchFamily="18" charset="0"/>
            </a:endParaRPr>
          </a:p>
          <a:p>
            <a:r>
              <a:rPr lang="en-IN" i="0" dirty="0">
                <a:solidFill>
                  <a:schemeClr val="accent2">
                    <a:lumMod val="40000"/>
                    <a:lumOff val="60000"/>
                  </a:schemeClr>
                </a:solidFill>
                <a:effectLst/>
                <a:latin typeface="Calisto MT" panose="02040603050505030304" pitchFamily="18" charset="0"/>
              </a:rPr>
              <a:t>Time</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and</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Attendance</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Tracking</a:t>
            </a:r>
            <a:endParaRPr lang="en-US" dirty="0">
              <a:solidFill>
                <a:schemeClr val="accent2">
                  <a:lumMod val="40000"/>
                  <a:lumOff val="60000"/>
                </a:schemeClr>
              </a:solidFill>
              <a:latin typeface="Calisto MT" panose="02040603050505030304" pitchFamily="18" charset="0"/>
            </a:endParaRPr>
          </a:p>
          <a:p>
            <a:r>
              <a:rPr lang="en-IN" i="0" dirty="0">
                <a:solidFill>
                  <a:schemeClr val="accent2">
                    <a:lumMod val="40000"/>
                    <a:lumOff val="60000"/>
                  </a:schemeClr>
                </a:solidFill>
                <a:effectLst/>
                <a:latin typeface="Calisto MT" panose="02040603050505030304" pitchFamily="18" charset="0"/>
              </a:rPr>
              <a:t>Payroll</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Management</a:t>
            </a:r>
          </a:p>
          <a:p>
            <a:r>
              <a:rPr lang="en-IN" i="0" dirty="0">
                <a:solidFill>
                  <a:schemeClr val="accent2">
                    <a:lumMod val="40000"/>
                    <a:lumOff val="60000"/>
                  </a:schemeClr>
                </a:solidFill>
                <a:effectLst/>
                <a:latin typeface="Calisto MT" panose="02040603050505030304" pitchFamily="18" charset="0"/>
              </a:rPr>
              <a:t>Training</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and</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Development</a:t>
            </a:r>
          </a:p>
          <a:p>
            <a:r>
              <a:rPr lang="en-IN" i="0" dirty="0">
                <a:solidFill>
                  <a:schemeClr val="accent2">
                    <a:lumMod val="40000"/>
                    <a:lumOff val="60000"/>
                  </a:schemeClr>
                </a:solidFill>
                <a:effectLst/>
                <a:latin typeface="Calisto MT" panose="02040603050505030304" pitchFamily="18" charset="0"/>
              </a:rPr>
              <a:t>Compliance</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and</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Reporting</a:t>
            </a:r>
            <a:endParaRPr lang="en-IN" dirty="0">
              <a:solidFill>
                <a:schemeClr val="accent2">
                  <a:lumMod val="40000"/>
                  <a:lumOff val="60000"/>
                </a:schemeClr>
              </a:solidFill>
              <a:latin typeface="Calisto MT" panose="02040603050505030304" pitchFamily="18" charset="0"/>
            </a:endParaRPr>
          </a:p>
          <a:p>
            <a:r>
              <a:rPr lang="en-IN" i="0" dirty="0">
                <a:solidFill>
                  <a:schemeClr val="accent2">
                    <a:lumMod val="40000"/>
                    <a:lumOff val="60000"/>
                  </a:schemeClr>
                </a:solidFill>
                <a:effectLst/>
                <a:latin typeface="Calisto MT" panose="02040603050505030304" pitchFamily="18" charset="0"/>
              </a:rPr>
              <a:t>Workforce</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Analytics</a:t>
            </a:r>
          </a:p>
          <a:p>
            <a:r>
              <a:rPr lang="en-IN" i="0" dirty="0">
                <a:solidFill>
                  <a:schemeClr val="accent2">
                    <a:lumMod val="40000"/>
                    <a:lumOff val="60000"/>
                  </a:schemeClr>
                </a:solidFill>
                <a:effectLst/>
                <a:latin typeface="Calisto MT" panose="02040603050505030304" pitchFamily="18" charset="0"/>
              </a:rPr>
              <a:t>Security</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and</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Data</a:t>
            </a:r>
            <a:r>
              <a:rPr lang="en-IN" b="1" i="0" dirty="0">
                <a:solidFill>
                  <a:schemeClr val="accent2">
                    <a:lumMod val="40000"/>
                    <a:lumOff val="60000"/>
                  </a:schemeClr>
                </a:solidFill>
                <a:effectLst/>
                <a:latin typeface="Calisto MT" panose="02040603050505030304" pitchFamily="18" charset="0"/>
              </a:rPr>
              <a:t> </a:t>
            </a:r>
            <a:r>
              <a:rPr lang="en-IN" i="0" dirty="0">
                <a:solidFill>
                  <a:schemeClr val="accent2">
                    <a:lumMod val="40000"/>
                    <a:lumOff val="60000"/>
                  </a:schemeClr>
                </a:solidFill>
                <a:effectLst/>
                <a:latin typeface="Calisto MT" panose="02040603050505030304" pitchFamily="18" charset="0"/>
              </a:rPr>
              <a:t>Privacy</a:t>
            </a:r>
            <a:endParaRPr lang="en-US" dirty="0">
              <a:solidFill>
                <a:schemeClr val="accent2">
                  <a:lumMod val="40000"/>
                  <a:lumOff val="60000"/>
                </a:schemeClr>
              </a:solidFill>
              <a:latin typeface="Calisto MT" panose="02040603050505030304" pitchFamily="18" charset="0"/>
            </a:endParaRPr>
          </a:p>
        </p:txBody>
      </p:sp>
      <p:pic>
        <p:nvPicPr>
          <p:cNvPr id="10" name="Picture 9">
            <a:extLst>
              <a:ext uri="{FF2B5EF4-FFF2-40B4-BE49-F238E27FC236}">
                <a16:creationId xmlns:a16="http://schemas.microsoft.com/office/drawing/2014/main" id="{FA58F8BD-3A26-46C9-B9B2-D784124D3EE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102862"/>
            <a:ext cx="2631141" cy="923531"/>
          </a:xfrm>
          <a:prstGeom prst="rect">
            <a:avLst/>
          </a:prstGeom>
          <a:effectLst>
            <a:outerShdw blurRad="50800" dist="50800" dir="5400000" algn="ctr" rotWithShape="0">
              <a:srgbClr val="000000">
                <a:alpha val="0"/>
              </a:srgbClr>
            </a:outerShdw>
          </a:effectLst>
        </p:spPr>
      </p:pic>
      <p:pic>
        <p:nvPicPr>
          <p:cNvPr id="12" name="Picture 11">
            <a:extLst>
              <a:ext uri="{FF2B5EF4-FFF2-40B4-BE49-F238E27FC236}">
                <a16:creationId xmlns:a16="http://schemas.microsoft.com/office/drawing/2014/main" id="{8309FDDD-B507-44A3-8594-A8B547F76A1E}"/>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122275" y="5838175"/>
            <a:ext cx="841430" cy="883299"/>
          </a:xfrm>
          <a:prstGeom prst="rect">
            <a:avLst/>
          </a:prstGeom>
        </p:spPr>
      </p:pic>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p:txBody>
          <a:bodyPr/>
          <a:lstStyle/>
          <a:p>
            <a:r>
              <a:rPr lang="en-IN" dirty="0">
                <a:latin typeface="Bell MT" panose="02020503060305020303" pitchFamily="18" charset="0"/>
              </a:rPr>
              <a:t>F</a:t>
            </a:r>
            <a:r>
              <a:rPr lang="en-IN" b="0" i="0" dirty="0">
                <a:effectLst/>
                <a:latin typeface="Bell MT" panose="02020503060305020303" pitchFamily="18" charset="0"/>
              </a:rPr>
              <a:t>uture </a:t>
            </a:r>
            <a:r>
              <a:rPr lang="en-IN" dirty="0">
                <a:latin typeface="Bell MT" panose="02020503060305020303" pitchFamily="18" charset="0"/>
              </a:rPr>
              <a:t>S</a:t>
            </a:r>
            <a:r>
              <a:rPr lang="en-IN" b="0" i="0" dirty="0">
                <a:effectLst/>
                <a:latin typeface="Bell MT" panose="02020503060305020303" pitchFamily="18" charset="0"/>
              </a:rPr>
              <a:t>cope </a:t>
            </a:r>
            <a:endParaRPr lang="en-US" dirty="0">
              <a:latin typeface="Bell MT" panose="02020503060305020303" pitchFamily="18" charset="0"/>
            </a:endParaRPr>
          </a:p>
        </p:txBody>
      </p:sp>
      <p:pic>
        <p:nvPicPr>
          <p:cNvPr id="7" name="Picture Placeholder 6">
            <a:extLst>
              <a:ext uri="{FF2B5EF4-FFF2-40B4-BE49-F238E27FC236}">
                <a16:creationId xmlns:a16="http://schemas.microsoft.com/office/drawing/2014/main" id="{2052C005-14A2-483C-8C1A-A3D21FF82E05}"/>
              </a:ext>
            </a:extLst>
          </p:cNvPr>
          <p:cNvPicPr>
            <a:picLocks noGrp="1" noChangeAspect="1"/>
          </p:cNvPicPr>
          <p:nvPr>
            <p:ph type="pic" idx="11"/>
          </p:nvPr>
        </p:nvPicPr>
        <p:blipFill>
          <a:blip r:embed="rId2">
            <a:extLst>
              <a:ext uri="{837473B0-CC2E-450A-ABE3-18F120FF3D39}">
                <a1611:picAttrSrcUrl xmlns:a1611="http://schemas.microsoft.com/office/drawing/2016/11/main" r:id="rId3"/>
              </a:ext>
            </a:extLst>
          </a:blip>
          <a:srcRect/>
          <a:stretch/>
        </p:blipFill>
        <p:spPr>
          <a:xfrm flipH="1">
            <a:off x="-3" y="0"/>
            <a:ext cx="6448097" cy="6557846"/>
          </a:xfrm>
        </p:spPr>
      </p:pic>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p:txBody>
          <a:bodyPr>
            <a:normAutofit/>
          </a:bodyPr>
          <a:lstStyle/>
          <a:p>
            <a:r>
              <a:rPr lang="en-US" sz="2000" i="0" dirty="0">
                <a:solidFill>
                  <a:schemeClr val="accent2">
                    <a:lumMod val="40000"/>
                    <a:lumOff val="60000"/>
                  </a:schemeClr>
                </a:solidFill>
                <a:effectLst/>
                <a:latin typeface="Calisto MT" panose="02040603050505030304" pitchFamily="18" charset="0"/>
              </a:rPr>
              <a:t>AI and Machine Learning Integration</a:t>
            </a:r>
          </a:p>
          <a:p>
            <a:r>
              <a:rPr lang="en-IN" sz="2000" i="0" dirty="0">
                <a:solidFill>
                  <a:schemeClr val="accent2">
                    <a:lumMod val="40000"/>
                    <a:lumOff val="60000"/>
                  </a:schemeClr>
                </a:solidFill>
                <a:effectLst/>
                <a:latin typeface="Calisto MT" panose="02040603050505030304" pitchFamily="18" charset="0"/>
              </a:rPr>
              <a:t>Mobile Technology</a:t>
            </a:r>
          </a:p>
          <a:p>
            <a:r>
              <a:rPr lang="en-US" sz="2000" i="0" dirty="0">
                <a:solidFill>
                  <a:schemeClr val="accent2">
                    <a:lumMod val="40000"/>
                    <a:lumOff val="60000"/>
                  </a:schemeClr>
                </a:solidFill>
                <a:effectLst/>
                <a:latin typeface="Calisto MT" panose="02040603050505030304" pitchFamily="18" charset="0"/>
              </a:rPr>
              <a:t>Blockchain for HR Data Security</a:t>
            </a:r>
          </a:p>
          <a:p>
            <a:r>
              <a:rPr lang="en-US" sz="2000" i="0" dirty="0">
                <a:solidFill>
                  <a:schemeClr val="accent2">
                    <a:lumMod val="40000"/>
                    <a:lumOff val="60000"/>
                  </a:schemeClr>
                </a:solidFill>
                <a:effectLst/>
                <a:latin typeface="Calisto MT" panose="02040603050505030304" pitchFamily="18" charset="0"/>
              </a:rPr>
              <a:t>Employee Well-being and Mental Health Support</a:t>
            </a:r>
          </a:p>
          <a:p>
            <a:r>
              <a:rPr lang="en-IN" sz="2000" i="0" dirty="0">
                <a:solidFill>
                  <a:schemeClr val="accent2">
                    <a:lumMod val="40000"/>
                    <a:lumOff val="60000"/>
                  </a:schemeClr>
                </a:solidFill>
                <a:effectLst/>
                <a:latin typeface="Calisto MT" panose="02040603050505030304" pitchFamily="18" charset="0"/>
              </a:rPr>
              <a:t>Customization and Scalability</a:t>
            </a:r>
            <a:endParaRPr lang="en-US" dirty="0">
              <a:solidFill>
                <a:schemeClr val="accent2">
                  <a:lumMod val="40000"/>
                  <a:lumOff val="60000"/>
                </a:schemeClr>
              </a:solidFill>
              <a:latin typeface="Calisto MT" panose="02040603050505030304" pitchFamily="18" charset="0"/>
            </a:endParaRPr>
          </a:p>
          <a:p>
            <a:r>
              <a:rPr lang="en-IN" sz="2000" i="0" dirty="0">
                <a:solidFill>
                  <a:schemeClr val="accent2">
                    <a:lumMod val="40000"/>
                    <a:lumOff val="60000"/>
                  </a:schemeClr>
                </a:solidFill>
                <a:effectLst/>
                <a:latin typeface="Calisto MT" panose="02040603050505030304" pitchFamily="18" charset="0"/>
              </a:rPr>
              <a:t>Cybersecurity and Data Protection</a:t>
            </a:r>
            <a:endParaRPr lang="en-US" sz="2000" i="0" dirty="0">
              <a:solidFill>
                <a:schemeClr val="accent2">
                  <a:lumMod val="40000"/>
                  <a:lumOff val="60000"/>
                </a:schemeClr>
              </a:solidFill>
              <a:effectLst/>
              <a:latin typeface="Calisto MT" panose="02040603050505030304" pitchFamily="18" charset="0"/>
            </a:endParaRPr>
          </a:p>
          <a:p>
            <a:r>
              <a:rPr lang="en-IN" sz="2000" i="0" dirty="0">
                <a:solidFill>
                  <a:schemeClr val="accent2">
                    <a:lumMod val="40000"/>
                    <a:lumOff val="60000"/>
                  </a:schemeClr>
                </a:solidFill>
                <a:effectLst/>
                <a:latin typeface="Calisto MT" panose="02040603050505030304" pitchFamily="18" charset="0"/>
              </a:rPr>
              <a:t>Globalization and Multinational Support</a:t>
            </a:r>
            <a:endParaRPr lang="en-US" sz="2400" noProof="1">
              <a:solidFill>
                <a:schemeClr val="accent2">
                  <a:lumMod val="40000"/>
                  <a:lumOff val="60000"/>
                </a:schemeClr>
              </a:solidFill>
              <a:latin typeface="Calisto MT" panose="02040603050505030304" pitchFamily="18" charset="0"/>
            </a:endParaRP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Features</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EMS??</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Future Scope</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Conclusion</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pic>
        <p:nvPicPr>
          <p:cNvPr id="17" name="Picture 16">
            <a:extLst>
              <a:ext uri="{FF2B5EF4-FFF2-40B4-BE49-F238E27FC236}">
                <a16:creationId xmlns:a16="http://schemas.microsoft.com/office/drawing/2014/main" id="{BC028B9F-F2D7-42FE-866D-E3FF07B2213B}"/>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11353799" y="5477569"/>
            <a:ext cx="841430" cy="883299"/>
          </a:xfrm>
          <a:prstGeom prst="rect">
            <a:avLst/>
          </a:prstGeom>
        </p:spPr>
      </p:pic>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ED36E-655D-4434-B37C-7385D0A4B2AB}"/>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
        <p:nvSpPr>
          <p:cNvPr id="4" name="Title 3">
            <a:extLst>
              <a:ext uri="{FF2B5EF4-FFF2-40B4-BE49-F238E27FC236}">
                <a16:creationId xmlns:a16="http://schemas.microsoft.com/office/drawing/2014/main" id="{9ECF7A7C-CC3D-4FBF-9160-10D25086C878}"/>
              </a:ext>
            </a:extLst>
          </p:cNvPr>
          <p:cNvSpPr>
            <a:spLocks noGrp="1"/>
          </p:cNvSpPr>
          <p:nvPr>
            <p:ph type="title"/>
          </p:nvPr>
        </p:nvSpPr>
        <p:spPr>
          <a:xfrm>
            <a:off x="838199" y="611076"/>
            <a:ext cx="2236075" cy="833663"/>
          </a:xfrm>
          <a:ln>
            <a:solidFill>
              <a:schemeClr val="bg1"/>
            </a:solidFill>
          </a:ln>
        </p:spPr>
        <p:txBody>
          <a:bodyPr/>
          <a:lstStyle/>
          <a:p>
            <a:r>
              <a:rPr lang="en-IN" sz="4000" dirty="0">
                <a:latin typeface="Bell MT" panose="02020503060305020303" pitchFamily="18" charset="0"/>
              </a:rPr>
              <a:t>Tables</a:t>
            </a:r>
          </a:p>
        </p:txBody>
      </p:sp>
      <p:grpSp>
        <p:nvGrpSpPr>
          <p:cNvPr id="25" name="Group 24">
            <a:extLst>
              <a:ext uri="{FF2B5EF4-FFF2-40B4-BE49-F238E27FC236}">
                <a16:creationId xmlns:a16="http://schemas.microsoft.com/office/drawing/2014/main" id="{B9FA82DB-9FFB-4AF6-B041-69A775B34FB0}"/>
              </a:ext>
            </a:extLst>
          </p:cNvPr>
          <p:cNvGrpSpPr/>
          <p:nvPr/>
        </p:nvGrpSpPr>
        <p:grpSpPr>
          <a:xfrm>
            <a:off x="838200" y="2002221"/>
            <a:ext cx="2236077" cy="4237776"/>
            <a:chOff x="838200" y="2002221"/>
            <a:chExt cx="2236077" cy="4237776"/>
          </a:xfrm>
        </p:grpSpPr>
        <p:sp>
          <p:nvSpPr>
            <p:cNvPr id="9" name="Rectangle 8">
              <a:extLst>
                <a:ext uri="{FF2B5EF4-FFF2-40B4-BE49-F238E27FC236}">
                  <a16:creationId xmlns:a16="http://schemas.microsoft.com/office/drawing/2014/main" id="{01659E3C-151B-40F7-9E19-32C9A93CC291}"/>
                </a:ext>
              </a:extLst>
            </p:cNvPr>
            <p:cNvSpPr/>
            <p:nvPr/>
          </p:nvSpPr>
          <p:spPr>
            <a:xfrm>
              <a:off x="838201" y="2002221"/>
              <a:ext cx="2236076" cy="833663"/>
            </a:xfrm>
            <a:prstGeom prst="rect">
              <a:avLst/>
            </a:prstGeom>
            <a:ln w="381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tx1"/>
                  </a:solidFill>
                </a:rPr>
                <a:t>Employees</a:t>
              </a:r>
            </a:p>
          </p:txBody>
        </p:sp>
        <p:sp>
          <p:nvSpPr>
            <p:cNvPr id="13" name="Rectangle 12">
              <a:extLst>
                <a:ext uri="{FF2B5EF4-FFF2-40B4-BE49-F238E27FC236}">
                  <a16:creationId xmlns:a16="http://schemas.microsoft.com/office/drawing/2014/main" id="{55A42CF7-4816-4549-801D-51DB8F5CCF39}"/>
                </a:ext>
              </a:extLst>
            </p:cNvPr>
            <p:cNvSpPr/>
            <p:nvPr/>
          </p:nvSpPr>
          <p:spPr>
            <a:xfrm>
              <a:off x="838200" y="2842810"/>
              <a:ext cx="2236076" cy="3397187"/>
            </a:xfrm>
            <a:prstGeom prst="rect">
              <a:avLst/>
            </a:prstGeom>
            <a:solidFill>
              <a:schemeClr val="accent2">
                <a:lumMod val="60000"/>
                <a:lumOff val="40000"/>
              </a:schemeClr>
            </a:solidFill>
            <a:ln w="381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E719DC9B-ED63-447D-A7BB-F3D61E80DDE4}"/>
                </a:ext>
              </a:extLst>
            </p:cNvPr>
            <p:cNvSpPr txBox="1"/>
            <p:nvPr/>
          </p:nvSpPr>
          <p:spPr>
            <a:xfrm>
              <a:off x="1081252" y="3033626"/>
              <a:ext cx="1749971" cy="2862322"/>
            </a:xfrm>
            <a:prstGeom prst="rect">
              <a:avLst/>
            </a:prstGeom>
            <a:noFill/>
          </p:spPr>
          <p:txBody>
            <a:bodyPr wrap="square" rtlCol="0">
              <a:spAutoFit/>
            </a:bodyPr>
            <a:lstStyle/>
            <a:p>
              <a:r>
                <a:rPr lang="en-IN" dirty="0"/>
                <a:t>-E_ID (PK);</a:t>
              </a:r>
            </a:p>
            <a:p>
              <a:r>
                <a:rPr lang="en-IN" dirty="0"/>
                <a:t>-F_Name;</a:t>
              </a:r>
            </a:p>
            <a:p>
              <a:r>
                <a:rPr lang="en-IN" dirty="0"/>
                <a:t>-L_Name;</a:t>
              </a:r>
            </a:p>
            <a:p>
              <a:r>
                <a:rPr lang="en-IN" dirty="0"/>
                <a:t>-Email;</a:t>
              </a:r>
            </a:p>
            <a:p>
              <a:r>
                <a:rPr lang="en-IN" dirty="0"/>
                <a:t>-D_ID(FK);</a:t>
              </a:r>
            </a:p>
            <a:p>
              <a:r>
                <a:rPr lang="en-IN" dirty="0"/>
                <a:t>-Hire_date;</a:t>
              </a:r>
            </a:p>
            <a:p>
              <a:endParaRPr lang="en-IN" dirty="0"/>
            </a:p>
            <a:p>
              <a:endParaRPr lang="en-IN" dirty="0"/>
            </a:p>
            <a:p>
              <a:endParaRPr lang="en-IN" dirty="0"/>
            </a:p>
            <a:p>
              <a:endParaRPr lang="en-IN" dirty="0"/>
            </a:p>
          </p:txBody>
        </p:sp>
      </p:grpSp>
      <p:grpSp>
        <p:nvGrpSpPr>
          <p:cNvPr id="26" name="Group 25">
            <a:extLst>
              <a:ext uri="{FF2B5EF4-FFF2-40B4-BE49-F238E27FC236}">
                <a16:creationId xmlns:a16="http://schemas.microsoft.com/office/drawing/2014/main" id="{94CFFFBC-5AF4-4EDB-A0B2-9F335A874857}"/>
              </a:ext>
            </a:extLst>
          </p:cNvPr>
          <p:cNvGrpSpPr/>
          <p:nvPr/>
        </p:nvGrpSpPr>
        <p:grpSpPr>
          <a:xfrm>
            <a:off x="3434256" y="2002220"/>
            <a:ext cx="2236076" cy="4244704"/>
            <a:chOff x="3434256" y="2002220"/>
            <a:chExt cx="2236076" cy="4244704"/>
          </a:xfrm>
        </p:grpSpPr>
        <p:sp>
          <p:nvSpPr>
            <p:cNvPr id="10" name="Rectangle 9">
              <a:extLst>
                <a:ext uri="{FF2B5EF4-FFF2-40B4-BE49-F238E27FC236}">
                  <a16:creationId xmlns:a16="http://schemas.microsoft.com/office/drawing/2014/main" id="{3B09662E-1707-4515-9DB4-3798FF8A36CA}"/>
                </a:ext>
              </a:extLst>
            </p:cNvPr>
            <p:cNvSpPr/>
            <p:nvPr/>
          </p:nvSpPr>
          <p:spPr>
            <a:xfrm>
              <a:off x="3434256" y="2002220"/>
              <a:ext cx="2236076" cy="833663"/>
            </a:xfrm>
            <a:prstGeom prst="rect">
              <a:avLst/>
            </a:prstGeom>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ysClr val="windowText" lastClr="000000"/>
                  </a:solidFill>
                </a:rPr>
                <a:t>Departments</a:t>
              </a:r>
            </a:p>
          </p:txBody>
        </p:sp>
        <p:sp>
          <p:nvSpPr>
            <p:cNvPr id="14" name="Rectangle 13">
              <a:extLst>
                <a:ext uri="{FF2B5EF4-FFF2-40B4-BE49-F238E27FC236}">
                  <a16:creationId xmlns:a16="http://schemas.microsoft.com/office/drawing/2014/main" id="{2824E8A0-752F-4496-A7B6-61CE83C28344}"/>
                </a:ext>
              </a:extLst>
            </p:cNvPr>
            <p:cNvSpPr/>
            <p:nvPr/>
          </p:nvSpPr>
          <p:spPr>
            <a:xfrm>
              <a:off x="3434256" y="2842810"/>
              <a:ext cx="2236076" cy="3404114"/>
            </a:xfrm>
            <a:prstGeom prst="rect">
              <a:avLst/>
            </a:prstGeom>
            <a:solidFill>
              <a:schemeClr val="accent2">
                <a:lumMod val="60000"/>
                <a:lumOff val="40000"/>
              </a:schemeClr>
            </a:solidFill>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4BD1007C-A6A9-4D88-802C-A02C686A20F7}"/>
                </a:ext>
              </a:extLst>
            </p:cNvPr>
            <p:cNvSpPr txBox="1"/>
            <p:nvPr/>
          </p:nvSpPr>
          <p:spPr>
            <a:xfrm>
              <a:off x="3677307" y="3033626"/>
              <a:ext cx="1749971" cy="2031325"/>
            </a:xfrm>
            <a:prstGeom prst="rect">
              <a:avLst/>
            </a:prstGeom>
            <a:noFill/>
          </p:spPr>
          <p:txBody>
            <a:bodyPr wrap="square" rtlCol="0">
              <a:spAutoFit/>
            </a:bodyPr>
            <a:lstStyle/>
            <a:p>
              <a:r>
                <a:rPr lang="en-IN" dirty="0"/>
                <a:t>-D_ID (PK);</a:t>
              </a:r>
            </a:p>
            <a:p>
              <a:r>
                <a:rPr lang="en-IN" dirty="0"/>
                <a:t>-Name;</a:t>
              </a:r>
            </a:p>
            <a:p>
              <a:endParaRPr lang="en-IN" dirty="0"/>
            </a:p>
            <a:p>
              <a:endParaRPr lang="en-IN" dirty="0"/>
            </a:p>
            <a:p>
              <a:endParaRPr lang="en-IN" dirty="0"/>
            </a:p>
            <a:p>
              <a:endParaRPr lang="en-IN" dirty="0"/>
            </a:p>
            <a:p>
              <a:endParaRPr lang="en-IN" dirty="0"/>
            </a:p>
          </p:txBody>
        </p:sp>
      </p:grpSp>
      <p:grpSp>
        <p:nvGrpSpPr>
          <p:cNvPr id="27" name="Group 26">
            <a:extLst>
              <a:ext uri="{FF2B5EF4-FFF2-40B4-BE49-F238E27FC236}">
                <a16:creationId xmlns:a16="http://schemas.microsoft.com/office/drawing/2014/main" id="{2A6669D5-5766-42D7-BE79-9DFC970A2759}"/>
              </a:ext>
            </a:extLst>
          </p:cNvPr>
          <p:cNvGrpSpPr/>
          <p:nvPr/>
        </p:nvGrpSpPr>
        <p:grpSpPr>
          <a:xfrm>
            <a:off x="6030311" y="2002220"/>
            <a:ext cx="2236076" cy="4237777"/>
            <a:chOff x="6030311" y="2002220"/>
            <a:chExt cx="2236076" cy="4237777"/>
          </a:xfrm>
        </p:grpSpPr>
        <p:sp>
          <p:nvSpPr>
            <p:cNvPr id="11" name="Rectangle 10">
              <a:extLst>
                <a:ext uri="{FF2B5EF4-FFF2-40B4-BE49-F238E27FC236}">
                  <a16:creationId xmlns:a16="http://schemas.microsoft.com/office/drawing/2014/main" id="{AEBB423D-76AD-41D7-AECC-C979135B3637}"/>
                </a:ext>
              </a:extLst>
            </p:cNvPr>
            <p:cNvSpPr/>
            <p:nvPr/>
          </p:nvSpPr>
          <p:spPr>
            <a:xfrm>
              <a:off x="6030311" y="2002220"/>
              <a:ext cx="2236076" cy="833663"/>
            </a:xfrm>
            <a:prstGeom prst="rect">
              <a:avLst/>
            </a:prstGeom>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ysClr val="windowText" lastClr="000000"/>
                  </a:solidFill>
                </a:rPr>
                <a:t>Projects</a:t>
              </a:r>
            </a:p>
          </p:txBody>
        </p:sp>
        <p:sp>
          <p:nvSpPr>
            <p:cNvPr id="15" name="Rectangle 14">
              <a:extLst>
                <a:ext uri="{FF2B5EF4-FFF2-40B4-BE49-F238E27FC236}">
                  <a16:creationId xmlns:a16="http://schemas.microsoft.com/office/drawing/2014/main" id="{AE33A5DF-8CC7-4A9B-97D7-4E3904CCB50E}"/>
                </a:ext>
              </a:extLst>
            </p:cNvPr>
            <p:cNvSpPr/>
            <p:nvPr/>
          </p:nvSpPr>
          <p:spPr>
            <a:xfrm>
              <a:off x="6030311" y="2835883"/>
              <a:ext cx="2236076" cy="3404114"/>
            </a:xfrm>
            <a:prstGeom prst="rect">
              <a:avLst/>
            </a:prstGeom>
            <a:solidFill>
              <a:schemeClr val="accent2">
                <a:lumMod val="60000"/>
                <a:lumOff val="40000"/>
              </a:schemeClr>
            </a:solidFill>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3245FEB-E508-481F-907E-D621DE771826}"/>
                </a:ext>
              </a:extLst>
            </p:cNvPr>
            <p:cNvSpPr txBox="1"/>
            <p:nvPr/>
          </p:nvSpPr>
          <p:spPr>
            <a:xfrm>
              <a:off x="6338397" y="3033626"/>
              <a:ext cx="1546991" cy="2585323"/>
            </a:xfrm>
            <a:prstGeom prst="rect">
              <a:avLst/>
            </a:prstGeom>
            <a:noFill/>
          </p:spPr>
          <p:txBody>
            <a:bodyPr wrap="square" rtlCol="0">
              <a:spAutoFit/>
            </a:bodyPr>
            <a:lstStyle/>
            <a:p>
              <a:r>
                <a:rPr lang="en-IN" dirty="0"/>
                <a:t>-P_ID (PK);</a:t>
              </a:r>
            </a:p>
            <a:p>
              <a:r>
                <a:rPr lang="en-IN" dirty="0"/>
                <a:t>-Name;</a:t>
              </a:r>
            </a:p>
            <a:p>
              <a:r>
                <a:rPr lang="en-IN" dirty="0"/>
                <a:t>-Start_Date;</a:t>
              </a:r>
            </a:p>
            <a:p>
              <a:r>
                <a:rPr lang="en-IN" dirty="0"/>
                <a:t>-End_date;</a:t>
              </a:r>
            </a:p>
            <a:p>
              <a:endParaRPr lang="en-IN" dirty="0"/>
            </a:p>
            <a:p>
              <a:endParaRPr lang="en-IN" dirty="0"/>
            </a:p>
            <a:p>
              <a:endParaRPr lang="en-IN" dirty="0"/>
            </a:p>
            <a:p>
              <a:endParaRPr lang="en-IN" dirty="0"/>
            </a:p>
            <a:p>
              <a:endParaRPr lang="en-IN" dirty="0"/>
            </a:p>
          </p:txBody>
        </p:sp>
      </p:grpSp>
      <p:grpSp>
        <p:nvGrpSpPr>
          <p:cNvPr id="28" name="Group 27">
            <a:extLst>
              <a:ext uri="{FF2B5EF4-FFF2-40B4-BE49-F238E27FC236}">
                <a16:creationId xmlns:a16="http://schemas.microsoft.com/office/drawing/2014/main" id="{8E4CED2D-F1E9-4129-BAB4-879F3D7CF63F}"/>
              </a:ext>
            </a:extLst>
          </p:cNvPr>
          <p:cNvGrpSpPr/>
          <p:nvPr/>
        </p:nvGrpSpPr>
        <p:grpSpPr>
          <a:xfrm>
            <a:off x="8626366" y="2009147"/>
            <a:ext cx="2236076" cy="4237777"/>
            <a:chOff x="8626366" y="2009147"/>
            <a:chExt cx="2236076" cy="4237777"/>
          </a:xfrm>
        </p:grpSpPr>
        <p:sp>
          <p:nvSpPr>
            <p:cNvPr id="12" name="Rectangle 11">
              <a:extLst>
                <a:ext uri="{FF2B5EF4-FFF2-40B4-BE49-F238E27FC236}">
                  <a16:creationId xmlns:a16="http://schemas.microsoft.com/office/drawing/2014/main" id="{FBD889D0-7B06-464B-95AD-88FD614E8538}"/>
                </a:ext>
              </a:extLst>
            </p:cNvPr>
            <p:cNvSpPr/>
            <p:nvPr/>
          </p:nvSpPr>
          <p:spPr>
            <a:xfrm>
              <a:off x="8626366" y="2009147"/>
              <a:ext cx="2236076" cy="833663"/>
            </a:xfrm>
            <a:prstGeom prst="rect">
              <a:avLst/>
            </a:prstGeom>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ysClr val="windowText" lastClr="000000"/>
                  </a:solidFill>
                </a:rPr>
                <a:t>Employee Project</a:t>
              </a:r>
            </a:p>
          </p:txBody>
        </p:sp>
        <p:sp>
          <p:nvSpPr>
            <p:cNvPr id="16" name="Rectangle 15">
              <a:extLst>
                <a:ext uri="{FF2B5EF4-FFF2-40B4-BE49-F238E27FC236}">
                  <a16:creationId xmlns:a16="http://schemas.microsoft.com/office/drawing/2014/main" id="{82FB3D17-B06D-4B42-A9AC-7C71BCE86331}"/>
                </a:ext>
              </a:extLst>
            </p:cNvPr>
            <p:cNvSpPr/>
            <p:nvPr/>
          </p:nvSpPr>
          <p:spPr>
            <a:xfrm>
              <a:off x="8626366" y="2842810"/>
              <a:ext cx="2236076" cy="3404114"/>
            </a:xfrm>
            <a:prstGeom prst="rect">
              <a:avLst/>
            </a:prstGeom>
            <a:solidFill>
              <a:schemeClr val="accent2">
                <a:lumMod val="60000"/>
                <a:lumOff val="40000"/>
              </a:schemeClr>
            </a:solidFill>
            <a:ln w="381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A3D54A2-D469-4034-B927-BDDE5B56BA97}"/>
                </a:ext>
              </a:extLst>
            </p:cNvPr>
            <p:cNvSpPr txBox="1"/>
            <p:nvPr/>
          </p:nvSpPr>
          <p:spPr>
            <a:xfrm>
              <a:off x="8799786" y="3033626"/>
              <a:ext cx="1546991" cy="2308324"/>
            </a:xfrm>
            <a:prstGeom prst="rect">
              <a:avLst/>
            </a:prstGeom>
            <a:noFill/>
          </p:spPr>
          <p:txBody>
            <a:bodyPr wrap="square" rtlCol="0">
              <a:spAutoFit/>
            </a:bodyPr>
            <a:lstStyle/>
            <a:p>
              <a:r>
                <a:rPr lang="en-IN" dirty="0"/>
                <a:t>-A_ID (PK);</a:t>
              </a:r>
            </a:p>
            <a:p>
              <a:r>
                <a:rPr lang="en-IN" dirty="0"/>
                <a:t>-E_ID(PK);</a:t>
              </a:r>
            </a:p>
            <a:p>
              <a:r>
                <a:rPr lang="en-IN" dirty="0"/>
                <a:t>-P_ID(PK);	</a:t>
              </a:r>
            </a:p>
            <a:p>
              <a:endParaRPr lang="en-IN" dirty="0"/>
            </a:p>
            <a:p>
              <a:endParaRPr lang="en-IN" dirty="0"/>
            </a:p>
            <a:p>
              <a:endParaRPr lang="en-IN" dirty="0"/>
            </a:p>
            <a:p>
              <a:endParaRPr lang="en-IN" dirty="0"/>
            </a:p>
          </p:txBody>
        </p:sp>
      </p:grpSp>
      <p:pic>
        <p:nvPicPr>
          <p:cNvPr id="29" name="Picture 28">
            <a:extLst>
              <a:ext uri="{FF2B5EF4-FFF2-40B4-BE49-F238E27FC236}">
                <a16:creationId xmlns:a16="http://schemas.microsoft.com/office/drawing/2014/main" id="{F2598C3D-8035-4F6C-A53D-7D833C8CE125}"/>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0"/>
            <a:ext cx="2631141" cy="923531"/>
          </a:xfrm>
          <a:prstGeom prst="rect">
            <a:avLst/>
          </a:prstGeom>
          <a:effectLst>
            <a:outerShdw blurRad="50800" dist="50800" dir="5400000" algn="ctr" rotWithShape="0">
              <a:srgbClr val="000000">
                <a:alpha val="0"/>
              </a:srgbClr>
            </a:outerShdw>
          </a:effectLst>
        </p:spPr>
      </p:pic>
      <p:pic>
        <p:nvPicPr>
          <p:cNvPr id="30" name="Picture 29">
            <a:extLst>
              <a:ext uri="{FF2B5EF4-FFF2-40B4-BE49-F238E27FC236}">
                <a16:creationId xmlns:a16="http://schemas.microsoft.com/office/drawing/2014/main" id="{103855D3-F32C-4C04-8BA0-4C80D099BB75}"/>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3231" y="123254"/>
            <a:ext cx="841430" cy="883299"/>
          </a:xfrm>
          <a:prstGeom prst="rect">
            <a:avLst/>
          </a:prstGeom>
        </p:spPr>
      </p:pic>
    </p:spTree>
    <p:extLst>
      <p:ext uri="{BB962C8B-B14F-4D97-AF65-F5344CB8AC3E}">
        <p14:creationId xmlns:p14="http://schemas.microsoft.com/office/powerpoint/2010/main" val="176353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latin typeface="Bell MT" panose="02020503060305020303" pitchFamily="18" charset="0"/>
              </a:rPr>
              <a:t>Conclusion:-</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a:buFont typeface="Wingdings" panose="05000000000000000000" pitchFamily="2" charset="2"/>
              <a:buChar char="v"/>
            </a:pPr>
            <a:r>
              <a:rPr lang="en-US" sz="2800" b="1" dirty="0">
                <a:solidFill>
                  <a:schemeClr val="accent2">
                    <a:lumMod val="75000"/>
                  </a:schemeClr>
                </a:solidFill>
              </a:rPr>
              <a:t>Disadvantages:-</a:t>
            </a:r>
            <a:endParaRPr lang="en-IN" sz="2400" b="1" i="0" dirty="0">
              <a:solidFill>
                <a:schemeClr val="accent2">
                  <a:lumMod val="40000"/>
                  <a:lumOff val="60000"/>
                </a:schemeClr>
              </a:solidFill>
              <a:effectLst/>
              <a:latin typeface="Söhne"/>
            </a:endParaRPr>
          </a:p>
          <a:p>
            <a:r>
              <a:rPr lang="en-IN" sz="2400" b="1" i="0" dirty="0">
                <a:solidFill>
                  <a:schemeClr val="accent2">
                    <a:lumMod val="40000"/>
                    <a:lumOff val="60000"/>
                  </a:schemeClr>
                </a:solidFill>
                <a:effectLst/>
                <a:latin typeface="Söhne"/>
              </a:rPr>
              <a:t>Complexity</a:t>
            </a:r>
            <a:endParaRPr lang="en-IN" sz="2400" b="1" dirty="0">
              <a:solidFill>
                <a:schemeClr val="accent2">
                  <a:lumMod val="40000"/>
                  <a:lumOff val="60000"/>
                </a:schemeClr>
              </a:solidFill>
              <a:latin typeface="Söhne"/>
            </a:endParaRPr>
          </a:p>
          <a:p>
            <a:r>
              <a:rPr lang="en-IN" sz="2400" b="1" i="0" dirty="0">
                <a:solidFill>
                  <a:schemeClr val="accent2">
                    <a:lumMod val="40000"/>
                    <a:lumOff val="60000"/>
                  </a:schemeClr>
                </a:solidFill>
                <a:effectLst/>
                <a:latin typeface="Söhne"/>
              </a:rPr>
              <a:t>Data Privacy and Compliance</a:t>
            </a:r>
          </a:p>
          <a:p>
            <a:r>
              <a:rPr lang="en-IN" sz="2400" b="1" i="0" dirty="0">
                <a:solidFill>
                  <a:schemeClr val="accent2">
                    <a:lumMod val="40000"/>
                    <a:lumOff val="60000"/>
                  </a:schemeClr>
                </a:solidFill>
                <a:effectLst/>
                <a:latin typeface="Söhne"/>
              </a:rPr>
              <a:t>Technical Issues and Downtime</a:t>
            </a:r>
          </a:p>
          <a:p>
            <a:endParaRPr lang="en-IN" sz="2400" b="1" dirty="0">
              <a:solidFill>
                <a:schemeClr val="accent2">
                  <a:lumMod val="40000"/>
                  <a:lumOff val="60000"/>
                </a:schemeClr>
              </a:solidFill>
              <a:latin typeface="Söhne"/>
            </a:endParaRPr>
          </a:p>
          <a:p>
            <a:pPr>
              <a:buFont typeface="Wingdings" panose="05000000000000000000" pitchFamily="2" charset="2"/>
              <a:buChar char="v"/>
            </a:pPr>
            <a:r>
              <a:rPr lang="en-US" sz="2400" b="0" i="0" dirty="0">
                <a:solidFill>
                  <a:schemeClr val="accent2">
                    <a:lumMod val="60000"/>
                    <a:lumOff val="40000"/>
                  </a:schemeClr>
                </a:solidFill>
                <a:effectLst/>
                <a:latin typeface="Söhne"/>
              </a:rPr>
              <a:t>Conclusion</a:t>
            </a:r>
            <a:r>
              <a:rPr lang="en-US" sz="2000" b="0" i="0" dirty="0">
                <a:solidFill>
                  <a:schemeClr val="accent2">
                    <a:lumMod val="60000"/>
                    <a:lumOff val="40000"/>
                  </a:schemeClr>
                </a:solidFill>
                <a:effectLst/>
                <a:latin typeface="Söhne"/>
              </a:rPr>
              <a:t>:</a:t>
            </a:r>
          </a:p>
          <a:p>
            <a:pPr>
              <a:buFont typeface="Wingdings" panose="05000000000000000000" pitchFamily="2" charset="2"/>
              <a:buChar char="Ø"/>
            </a:pPr>
            <a:r>
              <a:rPr lang="en-US" b="0" i="0" dirty="0">
                <a:solidFill>
                  <a:schemeClr val="accent2">
                    <a:lumMod val="40000"/>
                    <a:lumOff val="60000"/>
                  </a:schemeClr>
                </a:solidFill>
                <a:effectLst/>
                <a:latin typeface="Calisto MT" panose="02040603050505030304" pitchFamily="18" charset="0"/>
              </a:rPr>
              <a:t>In conclusion, the future of Employee Management Systems (EMS) holds immense promise and potential for organizations seeking to enhance their workforce management capabilities. As technology continues to evolve and the workplace undergoes transformation, EMS is poised to play a pivotal role in shaping the future of HR and employee engagement.</a:t>
            </a:r>
            <a:endParaRPr lang="en-US" sz="1800" dirty="0">
              <a:solidFill>
                <a:schemeClr val="accent2">
                  <a:lumMod val="40000"/>
                  <a:lumOff val="60000"/>
                </a:schemeClr>
              </a:solidFill>
              <a:latin typeface="Calisto MT" panose="02040603050505030304" pitchFamily="18" charset="0"/>
            </a:endParaRPr>
          </a:p>
          <a:p>
            <a:endParaRPr lang="en-US" sz="1800" dirty="0"/>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Features</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SRMS??</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Future Scope</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latin typeface="Calisto MT" panose="02040603050505030304" pitchFamily="18" charset="0"/>
              </a:rPr>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C1AF85E-61B6-40D7-8E57-6876C2AE2C02}"/>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9373605" y="0"/>
            <a:ext cx="2631141" cy="923531"/>
          </a:xfrm>
          <a:prstGeom prst="rect">
            <a:avLst/>
          </a:prstGeom>
          <a:effectLst>
            <a:outerShdw blurRad="50800" dist="50800" dir="5400000" algn="ctr" rotWithShape="0">
              <a:srgbClr val="000000">
                <a:alpha val="0"/>
              </a:srgbClr>
            </a:outerShdw>
          </a:effectLst>
        </p:spPr>
      </p:pic>
      <p:pic>
        <p:nvPicPr>
          <p:cNvPr id="12" name="Picture 11">
            <a:extLst>
              <a:ext uri="{FF2B5EF4-FFF2-40B4-BE49-F238E27FC236}">
                <a16:creationId xmlns:a16="http://schemas.microsoft.com/office/drawing/2014/main" id="{5FF723AD-B6A8-4D09-911F-36036D9D6F24}"/>
              </a:ext>
            </a:extLst>
          </p:cNvPr>
          <p:cNvPicPr>
            <a:picLocks noChangeAspect="1"/>
          </p:cNvPicPr>
          <p:nvPr/>
        </p:nvPicPr>
        <p:blipFill rotWithShape="1">
          <a:blip r:embed="rId4">
            <a:extLst>
              <a:ext uri="{28A0092B-C50C-407E-A947-70E740481C1C}">
                <a14:useLocalDpi xmlns:a14="http://schemas.microsoft.com/office/drawing/2010/main" val="0"/>
              </a:ext>
            </a:extLst>
          </a:blip>
          <a:srcRect r="74028"/>
          <a:stretch/>
        </p:blipFill>
        <p:spPr>
          <a:xfrm>
            <a:off x="122275" y="5735313"/>
            <a:ext cx="841430" cy="883299"/>
          </a:xfrm>
          <a:prstGeom prst="rect">
            <a:avLst/>
          </a:prstGeom>
        </p:spPr>
      </p:pic>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2F428-D5F1-43D1-B562-7EB784988165}"/>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pic>
        <p:nvPicPr>
          <p:cNvPr id="4" name="pexels-nathan-j-hilton-12021235 (Original)">
            <a:hlinkClick r:id="" action="ppaction://media"/>
            <a:extLst>
              <a:ext uri="{FF2B5EF4-FFF2-40B4-BE49-F238E27FC236}">
                <a16:creationId xmlns:a16="http://schemas.microsoft.com/office/drawing/2014/main" id="{8B4820C8-3B8C-40FF-AE03-EFD49E8D7678}"/>
              </a:ext>
            </a:extLst>
          </p:cNvPr>
          <p:cNvPicPr>
            <a:picLocks noChangeAspect="1"/>
          </p:cNvPicPr>
          <p:nvPr>
            <a:videoFile r:link="rId2"/>
            <p:extLst>
              <p:ext uri="{DAA4B4D4-6D71-4841-9C94-3DE7FCFB9230}">
                <p14:media xmlns:p14="http://schemas.microsoft.com/office/powerpoint/2010/main" r:embed="rId1"/>
              </p:ext>
            </p:extLst>
          </p:nvPr>
        </p:nvPicPr>
        <p:blipFill>
          <a:blip r:embed="rId4">
            <a:duotone>
              <a:prstClr val="black"/>
              <a:schemeClr val="accent2">
                <a:tint val="45000"/>
                <a:satMod val="400000"/>
              </a:schemeClr>
            </a:duotone>
          </a:blip>
          <a:stretch>
            <a:fillRect/>
          </a:stretch>
        </p:blipFill>
        <p:spPr>
          <a:xfrm>
            <a:off x="0" y="0"/>
            <a:ext cx="12192000" cy="6858000"/>
          </a:xfrm>
          <a:prstGeom prst="rect">
            <a:avLst/>
          </a:prstGeom>
        </p:spPr>
      </p:pic>
    </p:spTree>
    <p:extLst>
      <p:ext uri="{BB962C8B-B14F-4D97-AF65-F5344CB8AC3E}">
        <p14:creationId xmlns:p14="http://schemas.microsoft.com/office/powerpoint/2010/main" val="2845025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5303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2.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291</TotalTime>
  <Words>427</Words>
  <Application>Microsoft Office PowerPoint</Application>
  <PresentationFormat>Widescreen</PresentationFormat>
  <Paragraphs>97</Paragraphs>
  <Slides>9</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Bell MT</vt:lpstr>
      <vt:lpstr>Calibri</vt:lpstr>
      <vt:lpstr>Calibri Light</vt:lpstr>
      <vt:lpstr>Calisto MT</vt:lpstr>
      <vt:lpstr>Söhne</vt:lpstr>
      <vt:lpstr>Wingdings</vt:lpstr>
      <vt:lpstr>Office Theme</vt:lpstr>
      <vt:lpstr>Employee  Management  System   (EMS)</vt:lpstr>
      <vt:lpstr>PRESENTED BY:-</vt:lpstr>
      <vt:lpstr>INTRODUCTION:-</vt:lpstr>
      <vt:lpstr>Project Features:-</vt:lpstr>
      <vt:lpstr>What is use of EMS:-</vt:lpstr>
      <vt:lpstr>Future Scope </vt:lpstr>
      <vt:lpstr>Tables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Record  Management System   (SRMS)</dc:title>
  <dc:creator>ROHIT YADAV</dc:creator>
  <cp:lastModifiedBy>ROHIT YADAV</cp:lastModifiedBy>
  <cp:revision>49</cp:revision>
  <dcterms:created xsi:type="dcterms:W3CDTF">2023-09-27T13:33:11Z</dcterms:created>
  <dcterms:modified xsi:type="dcterms:W3CDTF">2023-12-19T16:38:16Z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