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sldIdLst>
    <p:sldId id="530" r:id="rId5"/>
    <p:sldId id="540" r:id="rId6"/>
    <p:sldId id="531" r:id="rId7"/>
    <p:sldId id="533" r:id="rId8"/>
    <p:sldId id="534" r:id="rId9"/>
    <p:sldId id="538" r:id="rId10"/>
    <p:sldId id="536" r:id="rId11"/>
    <p:sldId id="537" r:id="rId12"/>
    <p:sldId id="54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98EA"/>
    <a:srgbClr val="8822EE"/>
    <a:srgbClr val="F01688"/>
    <a:srgbClr val="2F21F3"/>
    <a:srgbClr val="FEB52B"/>
    <a:srgbClr val="F01689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2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4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Metro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66ACB-796C-179B-0681-6F2558D1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946" y="6086367"/>
            <a:ext cx="74305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DFDBA5-4CFB-88D0-C90E-69D151F5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Metro management system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57144164-5503-9D11-4F68-81F4CD3783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5245" y="530106"/>
            <a:ext cx="8877300" cy="1069975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39AD31A-CB27-A84F-709C-6DA99D81F3AB}"/>
              </a:ext>
            </a:extLst>
          </p:cNvPr>
          <p:cNvSpPr txBox="1">
            <a:spLocks/>
          </p:cNvSpPr>
          <p:nvPr/>
        </p:nvSpPr>
        <p:spPr>
          <a:xfrm>
            <a:off x="4225900" y="1780480"/>
            <a:ext cx="3035177" cy="406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4747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E53BC1E5-7005-9418-26E9-3A50BDE7BF23}"/>
              </a:ext>
            </a:extLst>
          </p:cNvPr>
          <p:cNvSpPr txBox="1">
            <a:spLocks/>
          </p:cNvSpPr>
          <p:nvPr/>
        </p:nvSpPr>
        <p:spPr>
          <a:xfrm>
            <a:off x="8205258" y="1723444"/>
            <a:ext cx="3035177" cy="406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4747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2ABADA88-78DA-6EB0-2C52-AE319DCA0E98}"/>
              </a:ext>
            </a:extLst>
          </p:cNvPr>
          <p:cNvSpPr txBox="1">
            <a:spLocks/>
          </p:cNvSpPr>
          <p:nvPr/>
        </p:nvSpPr>
        <p:spPr>
          <a:xfrm>
            <a:off x="1925116" y="3835458"/>
            <a:ext cx="3035177" cy="406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4747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D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E71BCDAB-BFBA-A931-F078-192AD20E3009}"/>
              </a:ext>
            </a:extLst>
          </p:cNvPr>
          <p:cNvSpPr txBox="1">
            <a:spLocks/>
          </p:cNvSpPr>
          <p:nvPr/>
        </p:nvSpPr>
        <p:spPr>
          <a:xfrm>
            <a:off x="6019968" y="3851383"/>
            <a:ext cx="3035177" cy="406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4747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3AF1E3-413A-827B-1FF5-22B7497FE9BB}"/>
              </a:ext>
            </a:extLst>
          </p:cNvPr>
          <p:cNvSpPr txBox="1"/>
          <p:nvPr/>
        </p:nvSpPr>
        <p:spPr>
          <a:xfrm>
            <a:off x="4861719" y="2263867"/>
            <a:ext cx="2468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Branch : </a:t>
            </a:r>
          </a:p>
          <a:p>
            <a:r>
              <a:rPr lang="en-US" dirty="0">
                <a:solidFill>
                  <a:schemeClr val="bg1"/>
                </a:solidFill>
              </a:rPr>
              <a:t> Roll no. :</a:t>
            </a:r>
          </a:p>
          <a:p>
            <a:r>
              <a:rPr lang="en-US" dirty="0">
                <a:solidFill>
                  <a:schemeClr val="bg1"/>
                </a:solidFill>
              </a:rPr>
              <a:t> Enrollment no. : -</a:t>
            </a:r>
          </a:p>
          <a:p>
            <a:r>
              <a:rPr lang="en-IN" dirty="0">
                <a:solidFill>
                  <a:schemeClr val="bg1"/>
                </a:solidFill>
              </a:rPr>
              <a:t> 2200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4A5A41-2C2C-CC05-0C48-44E0F9E9100F}"/>
              </a:ext>
            </a:extLst>
          </p:cNvPr>
          <p:cNvSpPr txBox="1"/>
          <p:nvPr/>
        </p:nvSpPr>
        <p:spPr>
          <a:xfrm>
            <a:off x="8855920" y="2206206"/>
            <a:ext cx="2468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Branch : </a:t>
            </a:r>
          </a:p>
          <a:p>
            <a:r>
              <a:rPr lang="en-US" dirty="0">
                <a:solidFill>
                  <a:schemeClr val="bg1"/>
                </a:solidFill>
              </a:rPr>
              <a:t> Roll no. :</a:t>
            </a:r>
          </a:p>
          <a:p>
            <a:r>
              <a:rPr lang="en-US" dirty="0">
                <a:solidFill>
                  <a:schemeClr val="bg1"/>
                </a:solidFill>
              </a:rPr>
              <a:t> Enrollment no. : -</a:t>
            </a:r>
          </a:p>
          <a:p>
            <a:r>
              <a:rPr lang="en-US" dirty="0">
                <a:solidFill>
                  <a:schemeClr val="bg1"/>
                </a:solidFill>
              </a:rPr>
              <a:t> 220021</a:t>
            </a:r>
            <a:endParaRPr lang="en-IN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67ACD7-75EA-D133-2454-EE3A5C1159FF}"/>
              </a:ext>
            </a:extLst>
          </p:cNvPr>
          <p:cNvSpPr txBox="1"/>
          <p:nvPr/>
        </p:nvSpPr>
        <p:spPr>
          <a:xfrm>
            <a:off x="2737343" y="4315578"/>
            <a:ext cx="2468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Branch : </a:t>
            </a:r>
          </a:p>
          <a:p>
            <a:r>
              <a:rPr lang="en-US" dirty="0">
                <a:solidFill>
                  <a:schemeClr val="bg1"/>
                </a:solidFill>
              </a:rPr>
              <a:t> Roll no. :</a:t>
            </a:r>
          </a:p>
          <a:p>
            <a:r>
              <a:rPr lang="en-US" dirty="0">
                <a:solidFill>
                  <a:schemeClr val="bg1"/>
                </a:solidFill>
              </a:rPr>
              <a:t> Enrollment no. : -</a:t>
            </a:r>
          </a:p>
          <a:p>
            <a:r>
              <a:rPr lang="en-IN" dirty="0">
                <a:solidFill>
                  <a:schemeClr val="bg1"/>
                </a:solidFill>
              </a:rPr>
              <a:t> 22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9411C6-BE46-4895-C24A-339930B335D7}"/>
              </a:ext>
            </a:extLst>
          </p:cNvPr>
          <p:cNvSpPr txBox="1"/>
          <p:nvPr/>
        </p:nvSpPr>
        <p:spPr>
          <a:xfrm>
            <a:off x="6844482" y="4315578"/>
            <a:ext cx="2468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Branch : </a:t>
            </a:r>
          </a:p>
          <a:p>
            <a:r>
              <a:rPr lang="en-US" dirty="0">
                <a:solidFill>
                  <a:schemeClr val="bg1"/>
                </a:solidFill>
              </a:rPr>
              <a:t> Roll no. :</a:t>
            </a:r>
          </a:p>
          <a:p>
            <a:r>
              <a:rPr lang="en-US" dirty="0">
                <a:solidFill>
                  <a:schemeClr val="bg1"/>
                </a:solidFill>
              </a:rPr>
              <a:t> Enrollment no. : -</a:t>
            </a:r>
          </a:p>
          <a:p>
            <a:r>
              <a:rPr lang="en-US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25EB-9239-A8F4-48C2-D2E44A245C2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7865" y="1717418"/>
            <a:ext cx="3035177" cy="1872130"/>
          </a:xfrm>
        </p:spPr>
        <p:txBody>
          <a:bodyPr/>
          <a:lstStyle/>
          <a:p>
            <a:pPr lvl="1"/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B231AF-2A46-3284-E332-C54E6B713457}"/>
              </a:ext>
            </a:extLst>
          </p:cNvPr>
          <p:cNvSpPr txBox="1"/>
          <p:nvPr/>
        </p:nvSpPr>
        <p:spPr>
          <a:xfrm>
            <a:off x="1560354" y="2277834"/>
            <a:ext cx="2468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Branch : </a:t>
            </a:r>
          </a:p>
          <a:p>
            <a:r>
              <a:rPr lang="en-US" dirty="0">
                <a:solidFill>
                  <a:schemeClr val="bg1"/>
                </a:solidFill>
              </a:rPr>
              <a:t> Roll no. :</a:t>
            </a:r>
          </a:p>
          <a:p>
            <a:r>
              <a:rPr lang="en-US" dirty="0">
                <a:solidFill>
                  <a:schemeClr val="bg1"/>
                </a:solidFill>
              </a:rPr>
              <a:t> Enrollment no. : -</a:t>
            </a:r>
          </a:p>
          <a:p>
            <a:r>
              <a:rPr lang="en-US" dirty="0">
                <a:solidFill>
                  <a:schemeClr val="bg1"/>
                </a:solidFill>
              </a:rPr>
              <a:t> 220</a:t>
            </a:r>
            <a:endParaRPr lang="en-IN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0D4AE1-C579-D967-640D-DAA34D19A0E4}"/>
              </a:ext>
            </a:extLst>
          </p:cNvPr>
          <p:cNvCxnSpPr>
            <a:cxnSpLocks/>
          </p:cNvCxnSpPr>
          <p:nvPr/>
        </p:nvCxnSpPr>
        <p:spPr>
          <a:xfrm>
            <a:off x="1667384" y="2210721"/>
            <a:ext cx="150297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71A465-DA95-AEF0-2495-F60FC4AF1AC1}"/>
              </a:ext>
            </a:extLst>
          </p:cNvPr>
          <p:cNvCxnSpPr>
            <a:cxnSpLocks/>
          </p:cNvCxnSpPr>
          <p:nvPr/>
        </p:nvCxnSpPr>
        <p:spPr>
          <a:xfrm>
            <a:off x="5075786" y="2193704"/>
            <a:ext cx="1335404" cy="1701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E08DB0-BD6C-A485-DCB5-4A8B99A7590B}"/>
              </a:ext>
            </a:extLst>
          </p:cNvPr>
          <p:cNvCxnSpPr>
            <a:cxnSpLocks/>
          </p:cNvCxnSpPr>
          <p:nvPr/>
        </p:nvCxnSpPr>
        <p:spPr>
          <a:xfrm>
            <a:off x="9055145" y="2193704"/>
            <a:ext cx="1335404" cy="1701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E70B87-8134-EA14-FC0A-5FEC080493CB}"/>
              </a:ext>
            </a:extLst>
          </p:cNvPr>
          <p:cNvCxnSpPr>
            <a:cxnSpLocks/>
          </p:cNvCxnSpPr>
          <p:nvPr/>
        </p:nvCxnSpPr>
        <p:spPr>
          <a:xfrm>
            <a:off x="2858506" y="4257510"/>
            <a:ext cx="150297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4224CE-D3B7-E531-5764-81BDEDC37F22}"/>
              </a:ext>
            </a:extLst>
          </p:cNvPr>
          <p:cNvCxnSpPr>
            <a:cxnSpLocks/>
          </p:cNvCxnSpPr>
          <p:nvPr/>
        </p:nvCxnSpPr>
        <p:spPr>
          <a:xfrm>
            <a:off x="7050563" y="4257510"/>
            <a:ext cx="150297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EFB6D3C-F3C0-FB9B-FDA5-BFC9C89FE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8946" y="6086367"/>
            <a:ext cx="74305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7"/>
            <a:ext cx="6475199" cy="3866143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Technologies Used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Area Of Focus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Algorithms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mplementation Details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Metro management system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FCCC7-0521-1C81-742A-509888AE4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324" y="6078991"/>
            <a:ext cx="74305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4" y="-205142"/>
            <a:ext cx="8878824" cy="10698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BD2FB6-6D1A-A83E-C0FE-A5C894EAF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226" y="1057050"/>
            <a:ext cx="3621024" cy="493776"/>
          </a:xfrm>
        </p:spPr>
        <p:txBody>
          <a:bodyPr/>
          <a:lstStyle/>
          <a:p>
            <a:pPr algn="l"/>
            <a:r>
              <a:rPr lang="en-IN" b="1" i="0" dirty="0">
                <a:effectLst/>
                <a:latin typeface="Söhne"/>
              </a:rPr>
              <a:t>Project Overview</a:t>
            </a: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br>
              <a:rPr lang="en-IN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C2BFB-BA56-AAD6-BE4E-894AF9B7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946" y="6086367"/>
            <a:ext cx="743054" cy="771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4DC49F-56A5-6CE6-3FAE-1B991819E800}"/>
              </a:ext>
            </a:extLst>
          </p:cNvPr>
          <p:cNvSpPr txBox="1"/>
          <p:nvPr/>
        </p:nvSpPr>
        <p:spPr>
          <a:xfrm>
            <a:off x="1078990" y="1608209"/>
            <a:ext cx="6026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 This mini project focuses on designing and implementing a Metro Management System.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 It aims to streamline and optimize metro operations through efficient data structures and algorithms.</a:t>
            </a:r>
          </a:p>
          <a:p>
            <a:endParaRPr lang="en-IN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6C707CC-D29A-4553-AF91-19BFB8F84719}"/>
              </a:ext>
            </a:extLst>
          </p:cNvPr>
          <p:cNvSpPr txBox="1">
            <a:spLocks/>
          </p:cNvSpPr>
          <p:nvPr/>
        </p:nvSpPr>
        <p:spPr>
          <a:xfrm>
            <a:off x="925226" y="3362535"/>
            <a:ext cx="3621024" cy="493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i="0" dirty="0">
                <a:solidFill>
                  <a:schemeClr val="bg2"/>
                </a:solidFill>
                <a:effectLst/>
                <a:latin typeface="Söhne"/>
              </a:rPr>
              <a:t>Project Objectives:</a:t>
            </a:r>
            <a:endParaRPr lang="en-IN" b="0" dirty="0">
              <a:solidFill>
                <a:schemeClr val="bg2"/>
              </a:solidFill>
              <a:latin typeface="Söhne"/>
            </a:endParaRPr>
          </a:p>
          <a:p>
            <a:br>
              <a:rPr lang="en-IN" b="0" dirty="0">
                <a:solidFill>
                  <a:srgbClr val="D1D5DB"/>
                </a:solidFill>
                <a:latin typeface="Söhne"/>
              </a:rPr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24AD7-AE16-12E8-5738-9C498E6458B2}"/>
              </a:ext>
            </a:extLst>
          </p:cNvPr>
          <p:cNvSpPr txBox="1"/>
          <p:nvPr/>
        </p:nvSpPr>
        <p:spPr>
          <a:xfrm>
            <a:off x="1078990" y="3939742"/>
            <a:ext cx="6026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 Create a user-friendly interface for passengers to plan routes and access real-time information.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 Implement data structures for efficient storage and retrieval of metro-related data.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 Optimize algorithms for route planning and resource allocation.</a:t>
            </a:r>
            <a:endParaRPr lang="en-IN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BF822EA5-9B05-7114-84CC-DFF23045BAA3}"/>
              </a:ext>
            </a:extLst>
          </p:cNvPr>
          <p:cNvSpPr txBox="1">
            <a:spLocks/>
          </p:cNvSpPr>
          <p:nvPr/>
        </p:nvSpPr>
        <p:spPr>
          <a:xfrm>
            <a:off x="0" y="6364224"/>
            <a:ext cx="3087347" cy="493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Metro management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Technologies Used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1754" y="3551656"/>
            <a:ext cx="7068312" cy="75895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Programming Language: [ Java]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Data Structures: [List the data structures used, e.g., Linked Lists, Graphs, Hash Tables]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Algorithms: [List the algorithms implemented, e.g., Dijkstra's Algorithm, A* Search]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B09CD-7D62-9F0C-6F34-FE527078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946" y="6117540"/>
            <a:ext cx="743054" cy="771633"/>
          </a:xfrm>
          <a:prstGeom prst="rect">
            <a:avLst/>
          </a:prstGeom>
        </p:spPr>
      </p:pic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E00548B-66AA-73D9-C0D9-FA5EBAF362C1}"/>
              </a:ext>
            </a:extLst>
          </p:cNvPr>
          <p:cNvSpPr txBox="1">
            <a:spLocks/>
          </p:cNvSpPr>
          <p:nvPr/>
        </p:nvSpPr>
        <p:spPr>
          <a:xfrm>
            <a:off x="237742" y="6055195"/>
            <a:ext cx="3087347" cy="7716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Metro management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Key Features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Real-time Metro Tracking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Route Planning and Fare Calculation</a:t>
            </a:r>
            <a:endParaRPr lang="en-IN" dirty="0">
              <a:solidFill>
                <a:srgbClr val="D1D5DB"/>
              </a:solidFill>
              <a:latin typeface="Söhne"/>
            </a:endParaRPr>
          </a:p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Passenger Information</a:t>
            </a:r>
          </a:p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Ticketing and Payment Integration</a:t>
            </a:r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Benefits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Improved Metro Service Efficiency</a:t>
            </a:r>
          </a:p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Enhanced Passenger Experience</a:t>
            </a:r>
          </a:p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Reduced Operational Costs</a:t>
            </a:r>
            <a:br>
              <a:rPr lang="en-IN" dirty="0"/>
            </a:b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Metro management system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1B100-4F4D-F2DF-A5D9-9045BF04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946" y="6117540"/>
            <a:ext cx="74305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6135" y="-141732"/>
            <a:ext cx="9994392" cy="1069848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Algorithms</a:t>
            </a:r>
            <a:endParaRPr lang="en-US" sz="4000" b="1" spc="600" dirty="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491D-AF3A-C879-49E6-F11A17AC3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Metro management system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5B6C5-330A-2A68-8FDA-7C5302C8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8" y="1088241"/>
            <a:ext cx="10332720" cy="354787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C06F3-EB0E-27BE-BC6F-EF75F859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946" y="6117540"/>
            <a:ext cx="74305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DAF46F3A-520F-DD2C-1D26-D2597DC5D0AE}"/>
              </a:ext>
            </a:extLst>
          </p:cNvPr>
          <p:cNvSpPr txBox="1">
            <a:spLocks/>
          </p:cNvSpPr>
          <p:nvPr/>
        </p:nvSpPr>
        <p:spPr>
          <a:xfrm>
            <a:off x="133834" y="6074836"/>
            <a:ext cx="2973048" cy="3571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Metro management system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03" y="934054"/>
            <a:ext cx="7763256" cy="1600200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Implementation Details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389C4-6F0A-51AB-0092-FD5C3127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946" y="6117540"/>
            <a:ext cx="74305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729" y="1961335"/>
            <a:ext cx="4718304" cy="1069848"/>
          </a:xfrm>
        </p:spPr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D7EC7-684F-A154-0E72-CD7B468A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946" y="6117540"/>
            <a:ext cx="74305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289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Segoe UI Light</vt:lpstr>
      <vt:lpstr>Söhne</vt:lpstr>
      <vt:lpstr>Tw Cen MT</vt:lpstr>
      <vt:lpstr>Office Theme</vt:lpstr>
      <vt:lpstr>Metro management system</vt:lpstr>
      <vt:lpstr>MEET OUR TEAM</vt:lpstr>
      <vt:lpstr>CONTENTS</vt:lpstr>
      <vt:lpstr>INTRODUCTION</vt:lpstr>
      <vt:lpstr>Technologies Used</vt:lpstr>
      <vt:lpstr>AREAS OF FOCUS</vt:lpstr>
      <vt:lpstr>Algorithms</vt:lpstr>
      <vt:lpstr>Implementation Details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2023-12-19T16:39:48Z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