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92" r:id="rId4"/>
    <p:sldId id="293" r:id="rId5"/>
    <p:sldId id="328" r:id="rId6"/>
    <p:sldId id="290" r:id="rId7"/>
    <p:sldId id="336" r:id="rId8"/>
    <p:sldId id="332" r:id="rId9"/>
    <p:sldId id="329" r:id="rId10"/>
    <p:sldId id="330" r:id="rId11"/>
    <p:sldId id="331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Arial Rounded MT Bold" panose="020F0704030504030204" pitchFamily="34" charset="0"/>
      <p:regular r:id="rId19"/>
    </p:embeddedFont>
    <p:embeddedFont>
      <p:font typeface="Bahnschrift SemiLight" panose="020B0502040204020203" pitchFamily="34" charset="0"/>
      <p:regular r:id="rId20"/>
    </p:embeddedFont>
    <p:embeddedFont>
      <p:font typeface="Fira Sans Extra Condensed SemiBold" panose="020B0604020202020204" charset="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●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○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■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●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○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■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●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○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■"/>
              <a:def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-123825" y="834390"/>
            <a:ext cx="5835650" cy="239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u="sng"/>
              <a:t>College Database Management</a:t>
            </a:r>
            <a:br>
              <a:rPr lang="en-US" altLang="en-GB" u="sng"/>
            </a:br>
            <a:r>
              <a:rPr lang="en-US" altLang="en-GB" u="sng"/>
              <a:t>System</a:t>
            </a: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3" name="Picture 2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4" name="Picture 3" descr="ljie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189" name="Group 188"/>
          <p:cNvGrpSpPr/>
          <p:nvPr/>
        </p:nvGrpSpPr>
        <p:grpSpPr>
          <a:xfrm>
            <a:off x="2450465" y="5309870"/>
            <a:ext cx="1739265" cy="2207895"/>
            <a:chOff x="10789" y="2722"/>
            <a:chExt cx="2739" cy="3477"/>
          </a:xfrm>
        </p:grpSpPr>
        <p:sp>
          <p:nvSpPr>
            <p:cNvPr id="190" name="Google Shape;60;p15"/>
            <p:cNvSpPr/>
            <p:nvPr/>
          </p:nvSpPr>
          <p:spPr>
            <a:xfrm>
              <a:off x="10789" y="4590"/>
              <a:ext cx="2739" cy="160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9;p15"/>
            <p:cNvSpPr/>
            <p:nvPr/>
          </p:nvSpPr>
          <p:spPr>
            <a:xfrm>
              <a:off x="11175" y="3306"/>
              <a:ext cx="1947" cy="2633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0;p15"/>
            <p:cNvSpPr/>
            <p:nvPr/>
          </p:nvSpPr>
          <p:spPr>
            <a:xfrm>
              <a:off x="11165" y="2722"/>
              <a:ext cx="1967" cy="1168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1;p15"/>
            <p:cNvSpPr/>
            <p:nvPr/>
          </p:nvSpPr>
          <p:spPr>
            <a:xfrm>
              <a:off x="11207" y="3484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2;p15"/>
            <p:cNvSpPr/>
            <p:nvPr/>
          </p:nvSpPr>
          <p:spPr>
            <a:xfrm>
              <a:off x="11207" y="3565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3;p15"/>
            <p:cNvSpPr/>
            <p:nvPr/>
          </p:nvSpPr>
          <p:spPr>
            <a:xfrm>
              <a:off x="11207" y="3646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4;p15"/>
            <p:cNvSpPr/>
            <p:nvPr/>
          </p:nvSpPr>
          <p:spPr>
            <a:xfrm>
              <a:off x="11207" y="3727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5;p15"/>
            <p:cNvSpPr/>
            <p:nvPr/>
          </p:nvSpPr>
          <p:spPr>
            <a:xfrm>
              <a:off x="11207" y="380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6;p15"/>
            <p:cNvSpPr/>
            <p:nvPr/>
          </p:nvSpPr>
          <p:spPr>
            <a:xfrm>
              <a:off x="11207" y="3952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7;p15"/>
            <p:cNvSpPr/>
            <p:nvPr/>
          </p:nvSpPr>
          <p:spPr>
            <a:xfrm>
              <a:off x="11207" y="4033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8;p15"/>
            <p:cNvSpPr/>
            <p:nvPr/>
          </p:nvSpPr>
          <p:spPr>
            <a:xfrm>
              <a:off x="11207" y="4113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9;p15"/>
            <p:cNvSpPr/>
            <p:nvPr/>
          </p:nvSpPr>
          <p:spPr>
            <a:xfrm>
              <a:off x="11207" y="4194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0;p15"/>
            <p:cNvSpPr/>
            <p:nvPr/>
          </p:nvSpPr>
          <p:spPr>
            <a:xfrm>
              <a:off x="11207" y="4275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1;p15"/>
            <p:cNvSpPr/>
            <p:nvPr/>
          </p:nvSpPr>
          <p:spPr>
            <a:xfrm>
              <a:off x="11207" y="4419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2;p15"/>
            <p:cNvSpPr/>
            <p:nvPr/>
          </p:nvSpPr>
          <p:spPr>
            <a:xfrm>
              <a:off x="11207" y="4500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3;p15"/>
            <p:cNvSpPr/>
            <p:nvPr/>
          </p:nvSpPr>
          <p:spPr>
            <a:xfrm>
              <a:off x="11207" y="4581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4;p15"/>
            <p:cNvSpPr/>
            <p:nvPr/>
          </p:nvSpPr>
          <p:spPr>
            <a:xfrm>
              <a:off x="11207" y="4662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5;p15"/>
            <p:cNvSpPr/>
            <p:nvPr/>
          </p:nvSpPr>
          <p:spPr>
            <a:xfrm>
              <a:off x="11207" y="4742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6;p15"/>
            <p:cNvSpPr/>
            <p:nvPr/>
          </p:nvSpPr>
          <p:spPr>
            <a:xfrm>
              <a:off x="11207" y="4887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7;p15"/>
            <p:cNvSpPr/>
            <p:nvPr/>
          </p:nvSpPr>
          <p:spPr>
            <a:xfrm>
              <a:off x="11207" y="496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;p15"/>
            <p:cNvSpPr/>
            <p:nvPr/>
          </p:nvSpPr>
          <p:spPr>
            <a:xfrm>
              <a:off x="11207" y="504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9;p15"/>
            <p:cNvSpPr/>
            <p:nvPr/>
          </p:nvSpPr>
          <p:spPr>
            <a:xfrm>
              <a:off x="11207" y="5129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0;p15"/>
            <p:cNvSpPr/>
            <p:nvPr/>
          </p:nvSpPr>
          <p:spPr>
            <a:xfrm>
              <a:off x="11207" y="5210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1;p15"/>
            <p:cNvSpPr/>
            <p:nvPr/>
          </p:nvSpPr>
          <p:spPr>
            <a:xfrm>
              <a:off x="12197" y="3484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;p15"/>
            <p:cNvSpPr/>
            <p:nvPr/>
          </p:nvSpPr>
          <p:spPr>
            <a:xfrm>
              <a:off x="12197" y="3565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3;p15"/>
            <p:cNvSpPr/>
            <p:nvPr/>
          </p:nvSpPr>
          <p:spPr>
            <a:xfrm>
              <a:off x="12197" y="3646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4;p15"/>
            <p:cNvSpPr/>
            <p:nvPr/>
          </p:nvSpPr>
          <p:spPr>
            <a:xfrm>
              <a:off x="12197" y="3727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5;p15"/>
            <p:cNvSpPr/>
            <p:nvPr/>
          </p:nvSpPr>
          <p:spPr>
            <a:xfrm>
              <a:off x="12197" y="380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6;p15"/>
            <p:cNvSpPr/>
            <p:nvPr/>
          </p:nvSpPr>
          <p:spPr>
            <a:xfrm>
              <a:off x="12197" y="3952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7;p15"/>
            <p:cNvSpPr/>
            <p:nvPr/>
          </p:nvSpPr>
          <p:spPr>
            <a:xfrm>
              <a:off x="12197" y="4033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8;p15"/>
            <p:cNvSpPr/>
            <p:nvPr/>
          </p:nvSpPr>
          <p:spPr>
            <a:xfrm>
              <a:off x="12197" y="4113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9;p15"/>
            <p:cNvSpPr/>
            <p:nvPr/>
          </p:nvSpPr>
          <p:spPr>
            <a:xfrm>
              <a:off x="12197" y="4194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0;p15"/>
            <p:cNvSpPr/>
            <p:nvPr/>
          </p:nvSpPr>
          <p:spPr>
            <a:xfrm>
              <a:off x="12197" y="4275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1;p15"/>
            <p:cNvSpPr/>
            <p:nvPr/>
          </p:nvSpPr>
          <p:spPr>
            <a:xfrm>
              <a:off x="12197" y="4419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2;p15"/>
            <p:cNvSpPr/>
            <p:nvPr/>
          </p:nvSpPr>
          <p:spPr>
            <a:xfrm>
              <a:off x="12197" y="4500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3;p15"/>
            <p:cNvSpPr/>
            <p:nvPr/>
          </p:nvSpPr>
          <p:spPr>
            <a:xfrm>
              <a:off x="12197" y="4581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4;p15"/>
            <p:cNvSpPr/>
            <p:nvPr/>
          </p:nvSpPr>
          <p:spPr>
            <a:xfrm>
              <a:off x="12197" y="4662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5;p15"/>
            <p:cNvSpPr/>
            <p:nvPr/>
          </p:nvSpPr>
          <p:spPr>
            <a:xfrm>
              <a:off x="12197" y="4742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6;p15"/>
            <p:cNvSpPr/>
            <p:nvPr/>
          </p:nvSpPr>
          <p:spPr>
            <a:xfrm>
              <a:off x="12197" y="4887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7;p15"/>
            <p:cNvSpPr/>
            <p:nvPr/>
          </p:nvSpPr>
          <p:spPr>
            <a:xfrm>
              <a:off x="12197" y="496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8;p15"/>
            <p:cNvSpPr/>
            <p:nvPr/>
          </p:nvSpPr>
          <p:spPr>
            <a:xfrm>
              <a:off x="12197" y="5048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9;p15"/>
            <p:cNvSpPr/>
            <p:nvPr/>
          </p:nvSpPr>
          <p:spPr>
            <a:xfrm>
              <a:off x="12197" y="5129"/>
              <a:ext cx="893" cy="57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0;p15"/>
            <p:cNvSpPr/>
            <p:nvPr/>
          </p:nvSpPr>
          <p:spPr>
            <a:xfrm>
              <a:off x="12197" y="5210"/>
              <a:ext cx="893" cy="574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downlo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730" y="4497705"/>
            <a:ext cx="1388745" cy="64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1405255" y="1814195"/>
            <a:ext cx="6584315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Bahnschrift SemiBold SemiConden" charset="0"/>
                <a:cs typeface="Bahnschrift SemiBold SemiConden" charset="0"/>
              </a:rPr>
              <a:t>So this was our project on college management database system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Bahnschrift SemiBold SemiConden" charset="0"/>
                <a:cs typeface="Bahnschrift SemiBold SemiConden" charset="0"/>
              </a:rPr>
              <a:t>As per future requirements we can extended the tables or database for administration,admission structures too.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Bahnschrift SemiBold SemiConden" charset="0"/>
                <a:cs typeface="Bahnschrift SemiBold SemiConden" charset="0"/>
              </a:rPr>
              <a:t>Similarly ,we can make employee management ,hospital management,school management,etc. for different sectors too.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4250" y="688975"/>
            <a:ext cx="5454650" cy="459740"/>
            <a:chOff x="1550" y="1085"/>
            <a:chExt cx="8590" cy="724"/>
          </a:xfrm>
        </p:grpSpPr>
        <p:sp>
          <p:nvSpPr>
            <p:cNvPr id="9" name="Text Box 8"/>
            <p:cNvSpPr txBox="1"/>
            <p:nvPr/>
          </p:nvSpPr>
          <p:spPr>
            <a:xfrm>
              <a:off x="1550" y="1085"/>
              <a:ext cx="8591" cy="7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Algerian" panose="04020705040A02060702" charset="0"/>
                  <a:cs typeface="Algerian" panose="04020705040A02060702" charset="0"/>
                </a:rPr>
                <a:t>CONCLUSION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300" y="1721"/>
              <a:ext cx="32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992505" y="1170940"/>
            <a:ext cx="6741160" cy="1493520"/>
            <a:chOff x="1563" y="1844"/>
            <a:chExt cx="10616" cy="2352"/>
          </a:xfrm>
        </p:grpSpPr>
        <p:sp>
          <p:nvSpPr>
            <p:cNvPr id="9" name="Text Box 8"/>
            <p:cNvSpPr txBox="1"/>
            <p:nvPr/>
          </p:nvSpPr>
          <p:spPr>
            <a:xfrm>
              <a:off x="1563" y="1844"/>
              <a:ext cx="10616" cy="23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Algerian" panose="04020705040A02060702" charset="0"/>
                  <a:cs typeface="Algerian" panose="04020705040A02060702" charset="0"/>
                </a:rPr>
                <a:t>THANK YOU</a:t>
              </a:r>
            </a:p>
          </p:txBody>
        </p:sp>
        <p:sp>
          <p:nvSpPr>
            <p:cNvPr id="2" name="Minus 1"/>
            <p:cNvSpPr/>
            <p:nvPr/>
          </p:nvSpPr>
          <p:spPr>
            <a:xfrm>
              <a:off x="2727" y="2989"/>
              <a:ext cx="8287" cy="323"/>
            </a:xfrm>
            <a:prstGeom prst="mathMinus">
              <a:avLst>
                <a:gd name="adj1" fmla="val 13196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64565" y="210820"/>
            <a:ext cx="46424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560622776"/>
              </p:ext>
            </p:extLst>
          </p:nvPr>
        </p:nvGraphicFramePr>
        <p:xfrm>
          <a:off x="681355" y="855980"/>
          <a:ext cx="686816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Arial Narrow" panose="020B0606020202030204" charset="0"/>
                          <a:cs typeface="Arial Narrow" panose="020B0606020202030204" charset="0"/>
                        </a:rPr>
                        <a:t>ROLL NUMBER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Arial Narrow" panose="020B0606020202030204" charset="0"/>
                          <a:cs typeface="Arial Narrow" panose="020B0606020202030204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 A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 B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 C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 D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E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Arial Narrow" panose="020B0606020202030204" charset="0"/>
                          <a:cs typeface="Arial Narrow" panose="020B0606020202030204" charset="0"/>
                          <a:sym typeface="+mn-ea"/>
                        </a:rPr>
                        <a:t> F</a:t>
                      </a: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  <a:p>
                      <a:pPr>
                        <a:buNone/>
                      </a:pPr>
                      <a:endParaRPr lang="en-US" sz="1800" dirty="0">
                        <a:latin typeface="Arial Narrow" panose="020B0606020202030204" charset="0"/>
                        <a:cs typeface="Arial Narrow" panose="020B060602020203020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225" y="421110"/>
            <a:ext cx="8520600" cy="841800"/>
          </a:xfrm>
        </p:spPr>
        <p:txBody>
          <a:bodyPr/>
          <a:lstStyle/>
          <a:p>
            <a:r>
              <a:rPr lang="en-US" u="sng"/>
              <a:t>INTRODUCTION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450975" y="1659890"/>
            <a:ext cx="67348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BASICALLY WE HAVE CREATED 7 TABLES IN POSTGRES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EACH OF THE TABLES HAVE THEIR OOWN PRIMARY KEY AND A FOREIGN KEY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ON THE BASIS OF TABLE COLUMNS, WE HAVE INSERTED DATA INTO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DATABSES ARE A VAST AS WELL AS VARIOUS COLLECTION OF DATA,THAT IS WHY WE NEED QUERIES TO FETCH SUCH DATA FROM THE DATABASES.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SO ON THE BASIS OF GIVEN INFORMATION WE HAVE FORMED SOME QUERIES TO FETCH DIFFERENT AND DESIRED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Bahnschrift SemiLight" panose="020B0502040204020203" charset="0"/>
                <a:cs typeface="Bahnschrift SemiLight" panose="020B0502040204020203" charset="0"/>
              </a:rPr>
              <a:t>THE QUERIES AND THEIR SOLUTIONS HAVE BEEN DISPLAYED IN THE WORD DOCUMENT.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60" y="0"/>
            <a:ext cx="3851910" cy="842010"/>
          </a:xfrm>
        </p:spPr>
        <p:txBody>
          <a:bodyPr/>
          <a:lstStyle/>
          <a:p>
            <a:r>
              <a:rPr lang="en-US" u="sng"/>
              <a:t>INTRODUCTION</a:t>
            </a:r>
            <a:r>
              <a:rPr lang="en-US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121410" y="1003935"/>
            <a:ext cx="7084060" cy="906780"/>
            <a:chOff x="1766" y="1959"/>
            <a:chExt cx="11156" cy="1428"/>
          </a:xfrm>
        </p:grpSpPr>
        <p:grpSp>
          <p:nvGrpSpPr>
            <p:cNvPr id="189" name="Group 188"/>
            <p:cNvGrpSpPr/>
            <p:nvPr/>
          </p:nvGrpSpPr>
          <p:grpSpPr>
            <a:xfrm>
              <a:off x="1766" y="1959"/>
              <a:ext cx="1199" cy="1429"/>
              <a:chOff x="10789" y="2722"/>
              <a:chExt cx="2739" cy="3477"/>
            </a:xfrm>
          </p:grpSpPr>
          <p:sp>
            <p:nvSpPr>
              <p:cNvPr id="190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61" y="1959"/>
              <a:ext cx="1199" cy="1429"/>
              <a:chOff x="10789" y="2722"/>
              <a:chExt cx="2739" cy="3477"/>
            </a:xfrm>
          </p:grpSpPr>
          <p:sp>
            <p:nvSpPr>
              <p:cNvPr id="8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351" y="1959"/>
              <a:ext cx="1199" cy="1429"/>
              <a:chOff x="10789" y="2722"/>
              <a:chExt cx="2739" cy="3477"/>
            </a:xfrm>
          </p:grpSpPr>
          <p:sp>
            <p:nvSpPr>
              <p:cNvPr id="52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1724" y="1959"/>
              <a:ext cx="1199" cy="1429"/>
              <a:chOff x="10789" y="2722"/>
              <a:chExt cx="2739" cy="3477"/>
            </a:xfrm>
          </p:grpSpPr>
          <p:sp>
            <p:nvSpPr>
              <p:cNvPr id="140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Text Box 315"/>
          <p:cNvSpPr txBox="1"/>
          <p:nvPr/>
        </p:nvSpPr>
        <p:spPr>
          <a:xfrm>
            <a:off x="4577715" y="33845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 Rounded MT Bold" panose="020F0704030504030204" charset="0"/>
                <a:cs typeface="Arial Rounded MT Bold" panose="020F0704030504030204" charset="0"/>
              </a:rPr>
              <a:t> &gt; RELATION</a:t>
            </a:r>
          </a:p>
        </p:txBody>
      </p:sp>
      <p:cxnSp>
        <p:nvCxnSpPr>
          <p:cNvPr id="318" name="Straight Arrow Connector 317"/>
          <p:cNvCxnSpPr/>
          <p:nvPr/>
        </p:nvCxnSpPr>
        <p:spPr>
          <a:xfrm flipH="1">
            <a:off x="1472565" y="1894205"/>
            <a:ext cx="13335" cy="54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9" name="Text Box 318"/>
          <p:cNvSpPr txBox="1"/>
          <p:nvPr/>
        </p:nvSpPr>
        <p:spPr>
          <a:xfrm>
            <a:off x="956945" y="2443480"/>
            <a:ext cx="1117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COURSES</a:t>
            </a:r>
          </a:p>
        </p:txBody>
      </p:sp>
      <p:sp>
        <p:nvSpPr>
          <p:cNvPr id="320" name="Text Box 319"/>
          <p:cNvSpPr txBox="1"/>
          <p:nvPr/>
        </p:nvSpPr>
        <p:spPr>
          <a:xfrm>
            <a:off x="330835" y="2750185"/>
            <a:ext cx="2323465" cy="161226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lnSpc>
                <a:spcPct val="11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c_id int (Primary Key)</a:t>
            </a:r>
          </a:p>
          <a:p>
            <a:pPr marL="285750" indent="-285750">
              <a:lnSpc>
                <a:spcPct val="11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course_name varchar(25)</a:t>
            </a:r>
          </a:p>
          <a:p>
            <a:pPr marL="285750" indent="-285750">
              <a:lnSpc>
                <a:spcPct val="11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course_fees bigint</a:t>
            </a:r>
          </a:p>
          <a:p>
            <a:pPr marL="285750" indent="-285750">
              <a:lnSpc>
                <a:spcPct val="11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subject_no integer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2578735" y="2544445"/>
            <a:ext cx="0" cy="2065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3587750" y="1911350"/>
            <a:ext cx="381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2819400" y="2443480"/>
            <a:ext cx="1724660" cy="2343785"/>
            <a:chOff x="3175" y="3848"/>
            <a:chExt cx="2716" cy="3691"/>
          </a:xfrm>
        </p:grpSpPr>
        <p:sp>
          <p:nvSpPr>
            <p:cNvPr id="323" name="Text Box 322"/>
            <p:cNvSpPr txBox="1"/>
            <p:nvPr/>
          </p:nvSpPr>
          <p:spPr>
            <a:xfrm>
              <a:off x="3505" y="3848"/>
              <a:ext cx="17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STUDENT</a:t>
              </a:r>
            </a:p>
          </p:txBody>
        </p:sp>
        <p:sp>
          <p:nvSpPr>
            <p:cNvPr id="325" name="Text Box 324"/>
            <p:cNvSpPr txBox="1"/>
            <p:nvPr/>
          </p:nvSpPr>
          <p:spPr>
            <a:xfrm>
              <a:off x="3175" y="4342"/>
              <a:ext cx="2716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 s_id int (Primary key)</a:t>
              </a:r>
            </a:p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first_name,last_name varchar(20)</a:t>
              </a:r>
            </a:p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course_id int (Foreign key)</a:t>
              </a:r>
            </a:p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division varchar</a:t>
              </a:r>
            </a:p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4700270" y="2544445"/>
            <a:ext cx="0" cy="2065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5697855" y="1911350"/>
            <a:ext cx="381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9" name="Text Box 328"/>
          <p:cNvSpPr txBox="1"/>
          <p:nvPr/>
        </p:nvSpPr>
        <p:spPr>
          <a:xfrm>
            <a:off x="5121910" y="2451100"/>
            <a:ext cx="1117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FACULTY</a:t>
            </a:r>
          </a:p>
        </p:txBody>
      </p:sp>
      <p:sp>
        <p:nvSpPr>
          <p:cNvPr id="331" name="Text Box 330"/>
          <p:cNvSpPr txBox="1"/>
          <p:nvPr/>
        </p:nvSpPr>
        <p:spPr>
          <a:xfrm>
            <a:off x="4955540" y="2757805"/>
            <a:ext cx="17246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f_id int (Primary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first_name,last_name varchar(20)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course_id int</a:t>
            </a:r>
          </a:p>
          <a:p>
            <a:pPr marL="0" indent="0">
              <a:buSzPct val="70000"/>
              <a:buFont typeface="Arial" panose="020B0604020202020204" pitchFamily="34" charset="0"/>
              <a:buNone/>
            </a:pPr>
            <a:r>
              <a:rPr lang="en-US"/>
              <a:t>      (Foreign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subject_name varchar(20)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32" name="Straight Connector 331"/>
          <p:cNvCxnSpPr/>
          <p:nvPr/>
        </p:nvCxnSpPr>
        <p:spPr>
          <a:xfrm>
            <a:off x="6801485" y="2544445"/>
            <a:ext cx="0" cy="2065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7835900" y="1911350"/>
            <a:ext cx="381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4" name="Text Box 333"/>
          <p:cNvSpPr txBox="1"/>
          <p:nvPr/>
        </p:nvSpPr>
        <p:spPr>
          <a:xfrm>
            <a:off x="7263765" y="2443480"/>
            <a:ext cx="1117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SUBJECT</a:t>
            </a:r>
          </a:p>
        </p:txBody>
      </p:sp>
      <p:sp>
        <p:nvSpPr>
          <p:cNvPr id="335" name="Text Box 334"/>
          <p:cNvSpPr txBox="1"/>
          <p:nvPr/>
        </p:nvSpPr>
        <p:spPr>
          <a:xfrm>
            <a:off x="6960235" y="2750185"/>
            <a:ext cx="17246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f_id int (Primary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first_name,last_name varchar(20)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course_id int</a:t>
            </a:r>
          </a:p>
          <a:p>
            <a:pPr marL="0" indent="0">
              <a:buSzPct val="70000"/>
              <a:buFont typeface="Arial" panose="020B0604020202020204" pitchFamily="34" charset="0"/>
              <a:buNone/>
            </a:pPr>
            <a:r>
              <a:rPr lang="en-US"/>
              <a:t>      (Foreign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subject_name varchar(20)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60" y="0"/>
            <a:ext cx="3851910" cy="842010"/>
          </a:xfrm>
        </p:spPr>
        <p:txBody>
          <a:bodyPr/>
          <a:lstStyle/>
          <a:p>
            <a:r>
              <a:rPr lang="en-US" u="sng"/>
              <a:t>INTRODUCTION</a:t>
            </a:r>
            <a:r>
              <a:rPr lang="en-US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1121410" y="1003935"/>
            <a:ext cx="6576695" cy="906780"/>
            <a:chOff x="1766" y="1581"/>
            <a:chExt cx="10357" cy="1428"/>
          </a:xfrm>
        </p:grpSpPr>
        <p:grpSp>
          <p:nvGrpSpPr>
            <p:cNvPr id="189" name="Group 188"/>
            <p:cNvGrpSpPr/>
            <p:nvPr/>
          </p:nvGrpSpPr>
          <p:grpSpPr>
            <a:xfrm>
              <a:off x="1766" y="1581"/>
              <a:ext cx="1199" cy="1429"/>
              <a:chOff x="10789" y="2722"/>
              <a:chExt cx="2739" cy="3477"/>
            </a:xfrm>
          </p:grpSpPr>
          <p:sp>
            <p:nvSpPr>
              <p:cNvPr id="190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19" y="1581"/>
              <a:ext cx="1199" cy="1429"/>
              <a:chOff x="10789" y="2722"/>
              <a:chExt cx="2739" cy="3477"/>
            </a:xfrm>
          </p:grpSpPr>
          <p:sp>
            <p:nvSpPr>
              <p:cNvPr id="8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0925" y="1581"/>
              <a:ext cx="1199" cy="1429"/>
              <a:chOff x="10789" y="2722"/>
              <a:chExt cx="2739" cy="3477"/>
            </a:xfrm>
          </p:grpSpPr>
          <p:sp>
            <p:nvSpPr>
              <p:cNvPr id="52" name="Google Shape;60;p15"/>
              <p:cNvSpPr/>
              <p:nvPr/>
            </p:nvSpPr>
            <p:spPr>
              <a:xfrm>
                <a:off x="10789" y="4590"/>
                <a:ext cx="2739" cy="160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9;p15"/>
              <p:cNvSpPr/>
              <p:nvPr/>
            </p:nvSpPr>
            <p:spPr>
              <a:xfrm>
                <a:off x="11175" y="3306"/>
                <a:ext cx="1947" cy="2633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30;p15"/>
              <p:cNvSpPr/>
              <p:nvPr/>
            </p:nvSpPr>
            <p:spPr>
              <a:xfrm>
                <a:off x="11165" y="2722"/>
                <a:ext cx="1967" cy="1168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31;p15"/>
              <p:cNvSpPr/>
              <p:nvPr/>
            </p:nvSpPr>
            <p:spPr>
              <a:xfrm>
                <a:off x="1120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32;p15"/>
              <p:cNvSpPr/>
              <p:nvPr/>
            </p:nvSpPr>
            <p:spPr>
              <a:xfrm>
                <a:off x="1120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33;p15"/>
              <p:cNvSpPr/>
              <p:nvPr/>
            </p:nvSpPr>
            <p:spPr>
              <a:xfrm>
                <a:off x="1120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34;p15"/>
              <p:cNvSpPr/>
              <p:nvPr/>
            </p:nvSpPr>
            <p:spPr>
              <a:xfrm>
                <a:off x="1120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5;p15"/>
              <p:cNvSpPr/>
              <p:nvPr/>
            </p:nvSpPr>
            <p:spPr>
              <a:xfrm>
                <a:off x="1120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6;p15"/>
              <p:cNvSpPr/>
              <p:nvPr/>
            </p:nvSpPr>
            <p:spPr>
              <a:xfrm>
                <a:off x="1120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7;p15"/>
              <p:cNvSpPr/>
              <p:nvPr/>
            </p:nvSpPr>
            <p:spPr>
              <a:xfrm>
                <a:off x="1120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38;p15"/>
              <p:cNvSpPr/>
              <p:nvPr/>
            </p:nvSpPr>
            <p:spPr>
              <a:xfrm>
                <a:off x="1120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39;p15"/>
              <p:cNvSpPr/>
              <p:nvPr/>
            </p:nvSpPr>
            <p:spPr>
              <a:xfrm>
                <a:off x="1120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0;p15"/>
              <p:cNvSpPr/>
              <p:nvPr/>
            </p:nvSpPr>
            <p:spPr>
              <a:xfrm>
                <a:off x="1120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1;p15"/>
              <p:cNvSpPr/>
              <p:nvPr/>
            </p:nvSpPr>
            <p:spPr>
              <a:xfrm>
                <a:off x="1120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2;p15"/>
              <p:cNvSpPr/>
              <p:nvPr/>
            </p:nvSpPr>
            <p:spPr>
              <a:xfrm>
                <a:off x="1120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;p15"/>
              <p:cNvSpPr/>
              <p:nvPr/>
            </p:nvSpPr>
            <p:spPr>
              <a:xfrm>
                <a:off x="1120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4;p15"/>
              <p:cNvSpPr/>
              <p:nvPr/>
            </p:nvSpPr>
            <p:spPr>
              <a:xfrm>
                <a:off x="1120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5;p15"/>
              <p:cNvSpPr/>
              <p:nvPr/>
            </p:nvSpPr>
            <p:spPr>
              <a:xfrm>
                <a:off x="1120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6;p15"/>
              <p:cNvSpPr/>
              <p:nvPr/>
            </p:nvSpPr>
            <p:spPr>
              <a:xfrm>
                <a:off x="1120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7;p15"/>
              <p:cNvSpPr/>
              <p:nvPr/>
            </p:nvSpPr>
            <p:spPr>
              <a:xfrm>
                <a:off x="1120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8;p15"/>
              <p:cNvSpPr/>
              <p:nvPr/>
            </p:nvSpPr>
            <p:spPr>
              <a:xfrm>
                <a:off x="1120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9;p15"/>
              <p:cNvSpPr/>
              <p:nvPr/>
            </p:nvSpPr>
            <p:spPr>
              <a:xfrm>
                <a:off x="1120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0;p15"/>
              <p:cNvSpPr/>
              <p:nvPr/>
            </p:nvSpPr>
            <p:spPr>
              <a:xfrm>
                <a:off x="1120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1;p15"/>
              <p:cNvSpPr/>
              <p:nvPr/>
            </p:nvSpPr>
            <p:spPr>
              <a:xfrm>
                <a:off x="12197" y="348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2;p15"/>
              <p:cNvSpPr/>
              <p:nvPr/>
            </p:nvSpPr>
            <p:spPr>
              <a:xfrm>
                <a:off x="12197" y="3565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3;p15"/>
              <p:cNvSpPr/>
              <p:nvPr/>
            </p:nvSpPr>
            <p:spPr>
              <a:xfrm>
                <a:off x="12197" y="3646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4;p15"/>
              <p:cNvSpPr/>
              <p:nvPr/>
            </p:nvSpPr>
            <p:spPr>
              <a:xfrm>
                <a:off x="12197" y="372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5;p15"/>
              <p:cNvSpPr/>
              <p:nvPr/>
            </p:nvSpPr>
            <p:spPr>
              <a:xfrm>
                <a:off x="12197" y="380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6;p15"/>
              <p:cNvSpPr/>
              <p:nvPr/>
            </p:nvSpPr>
            <p:spPr>
              <a:xfrm>
                <a:off x="12197" y="395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7;p15"/>
              <p:cNvSpPr/>
              <p:nvPr/>
            </p:nvSpPr>
            <p:spPr>
              <a:xfrm>
                <a:off x="12197" y="4033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8;p15"/>
              <p:cNvSpPr/>
              <p:nvPr/>
            </p:nvSpPr>
            <p:spPr>
              <a:xfrm>
                <a:off x="12197" y="4113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9;p15"/>
              <p:cNvSpPr/>
              <p:nvPr/>
            </p:nvSpPr>
            <p:spPr>
              <a:xfrm>
                <a:off x="12197" y="4194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0;p15"/>
              <p:cNvSpPr/>
              <p:nvPr/>
            </p:nvSpPr>
            <p:spPr>
              <a:xfrm>
                <a:off x="12197" y="4275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1;p15"/>
              <p:cNvSpPr/>
              <p:nvPr/>
            </p:nvSpPr>
            <p:spPr>
              <a:xfrm>
                <a:off x="12197" y="441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2;p15"/>
              <p:cNvSpPr/>
              <p:nvPr/>
            </p:nvSpPr>
            <p:spPr>
              <a:xfrm>
                <a:off x="12197" y="4500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3;p15"/>
              <p:cNvSpPr/>
              <p:nvPr/>
            </p:nvSpPr>
            <p:spPr>
              <a:xfrm>
                <a:off x="12197" y="4581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4;p15"/>
              <p:cNvSpPr/>
              <p:nvPr/>
            </p:nvSpPr>
            <p:spPr>
              <a:xfrm>
                <a:off x="12197" y="4662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5;p15"/>
              <p:cNvSpPr/>
              <p:nvPr/>
            </p:nvSpPr>
            <p:spPr>
              <a:xfrm>
                <a:off x="12197" y="4742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6;p15"/>
              <p:cNvSpPr/>
              <p:nvPr/>
            </p:nvSpPr>
            <p:spPr>
              <a:xfrm>
                <a:off x="12197" y="4887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7;p15"/>
              <p:cNvSpPr/>
              <p:nvPr/>
            </p:nvSpPr>
            <p:spPr>
              <a:xfrm>
                <a:off x="12197" y="496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8;p15"/>
              <p:cNvSpPr/>
              <p:nvPr/>
            </p:nvSpPr>
            <p:spPr>
              <a:xfrm>
                <a:off x="12197" y="5048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9;p15"/>
              <p:cNvSpPr/>
              <p:nvPr/>
            </p:nvSpPr>
            <p:spPr>
              <a:xfrm>
                <a:off x="12197" y="5129"/>
                <a:ext cx="893" cy="57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70;p15"/>
              <p:cNvSpPr/>
              <p:nvPr/>
            </p:nvSpPr>
            <p:spPr>
              <a:xfrm>
                <a:off x="12197" y="5210"/>
                <a:ext cx="893" cy="574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Text Box 315"/>
          <p:cNvSpPr txBox="1"/>
          <p:nvPr/>
        </p:nvSpPr>
        <p:spPr>
          <a:xfrm>
            <a:off x="4577715" y="33845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Arial Rounded MT Bold" panose="020F0704030504030204" charset="0"/>
                <a:cs typeface="Arial Rounded MT Bold" panose="020F0704030504030204" charset="0"/>
              </a:rPr>
              <a:t> &gt; RELATION</a:t>
            </a:r>
          </a:p>
        </p:txBody>
      </p:sp>
      <p:cxnSp>
        <p:nvCxnSpPr>
          <p:cNvPr id="318" name="Straight Arrow Connector 317"/>
          <p:cNvCxnSpPr/>
          <p:nvPr/>
        </p:nvCxnSpPr>
        <p:spPr>
          <a:xfrm flipH="1">
            <a:off x="1472565" y="1894205"/>
            <a:ext cx="13335" cy="549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9" name="Text Box 318"/>
          <p:cNvSpPr txBox="1"/>
          <p:nvPr/>
        </p:nvSpPr>
        <p:spPr>
          <a:xfrm>
            <a:off x="956945" y="2443480"/>
            <a:ext cx="1682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ME_RESULT</a:t>
            </a:r>
          </a:p>
        </p:txBody>
      </p:sp>
      <p:sp>
        <p:nvSpPr>
          <p:cNvPr id="320" name="Text Box 319"/>
          <p:cNvSpPr txBox="1"/>
          <p:nvPr/>
        </p:nvSpPr>
        <p:spPr>
          <a:xfrm>
            <a:off x="469265" y="2757805"/>
            <a:ext cx="2601595" cy="159956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r_id int (Primary key)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s_id int (Foreign key)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eg_marks int 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gc_marks int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bee_marks int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maths_marks int</a:t>
            </a:r>
          </a:p>
          <a:p>
            <a:pPr marL="285750" indent="-285750">
              <a:lnSpc>
                <a:spcPct val="10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total_marks int</a:t>
            </a:r>
          </a:p>
        </p:txBody>
      </p:sp>
      <p:cxnSp>
        <p:nvCxnSpPr>
          <p:cNvPr id="321" name="Straight Connector 320"/>
          <p:cNvCxnSpPr/>
          <p:nvPr/>
        </p:nvCxnSpPr>
        <p:spPr>
          <a:xfrm>
            <a:off x="3333115" y="2544445"/>
            <a:ext cx="0" cy="2065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4513580" y="1911350"/>
            <a:ext cx="381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3745230" y="2443480"/>
            <a:ext cx="2493645" cy="2128520"/>
            <a:chOff x="3175" y="3848"/>
            <a:chExt cx="3019" cy="3352"/>
          </a:xfrm>
        </p:grpSpPr>
        <p:sp>
          <p:nvSpPr>
            <p:cNvPr id="323" name="Text Box 322"/>
            <p:cNvSpPr txBox="1"/>
            <p:nvPr/>
          </p:nvSpPr>
          <p:spPr>
            <a:xfrm>
              <a:off x="3505" y="3848"/>
              <a:ext cx="238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CE_RESULT</a:t>
              </a:r>
            </a:p>
          </p:txBody>
        </p:sp>
        <p:sp>
          <p:nvSpPr>
            <p:cNvPr id="325" name="Text Box 324"/>
            <p:cNvSpPr txBox="1"/>
            <p:nvPr/>
          </p:nvSpPr>
          <p:spPr>
            <a:xfrm>
              <a:off x="3175" y="4342"/>
              <a:ext cx="3019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 r_id int (Primary key)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maths_marks int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java_marks int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dbms_marks int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ds_marks int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se_marks int</a:t>
              </a:r>
            </a:p>
            <a:p>
              <a:pPr marL="285750" indent="-285750">
                <a:lnSpc>
                  <a:spcPct val="100000"/>
                </a:lnSpc>
                <a:buSzPct val="70000"/>
                <a:buFont typeface="Arial" panose="020B0604020202020204" pitchFamily="34" charset="0"/>
                <a:buChar char="•"/>
              </a:pPr>
              <a:r>
                <a:rPr lang="en-US"/>
                <a:t>total_marks int</a:t>
              </a:r>
            </a:p>
            <a:p>
              <a:pPr marL="285750" indent="-285750">
                <a:buSzPct val="70000"/>
                <a:buFont typeface="Arial" panose="020B0604020202020204" pitchFamily="34" charset="0"/>
                <a:buChar char="•"/>
              </a:pPr>
              <a:endParaRPr lang="en-US"/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6357620" y="2544445"/>
            <a:ext cx="0" cy="2065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7332345" y="1911350"/>
            <a:ext cx="381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9" name="Text Box 328"/>
          <p:cNvSpPr txBox="1"/>
          <p:nvPr/>
        </p:nvSpPr>
        <p:spPr>
          <a:xfrm>
            <a:off x="6756400" y="2451100"/>
            <a:ext cx="1765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EE_RESULT</a:t>
            </a:r>
          </a:p>
        </p:txBody>
      </p:sp>
      <p:sp>
        <p:nvSpPr>
          <p:cNvPr id="331" name="Text Box 330"/>
          <p:cNvSpPr txBox="1"/>
          <p:nvPr/>
        </p:nvSpPr>
        <p:spPr>
          <a:xfrm>
            <a:off x="6590030" y="2757805"/>
            <a:ext cx="25438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r_id int (Primary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s_id int (Foreign key)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eee_marks int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maths_marks int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python_marks int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ns_marks int</a:t>
            </a:r>
          </a:p>
          <a:p>
            <a:pPr marL="285750" indent="-285750">
              <a:buSzPct val="70000"/>
              <a:buFont typeface="Arial" panose="020B0604020202020204" pitchFamily="34" charset="0"/>
              <a:buChar char="•"/>
            </a:pPr>
            <a:r>
              <a:rPr lang="en-US"/>
              <a:t>total_marks int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25" y="156555"/>
            <a:ext cx="8114400" cy="513000"/>
          </a:xfrm>
        </p:spPr>
        <p:txBody>
          <a:bodyPr/>
          <a:lstStyle/>
          <a:p>
            <a:r>
              <a:rPr lang="en-US"/>
              <a:t>ER-DIAGRAM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103370" y="1488440"/>
            <a:ext cx="1021715" cy="422910"/>
            <a:chOff x="6462" y="1486"/>
            <a:chExt cx="1609" cy="666"/>
          </a:xfrm>
        </p:grpSpPr>
        <p:sp>
          <p:nvSpPr>
            <p:cNvPr id="3" name="Rectangles 2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62" y="1597"/>
              <a:ext cx="160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</a:t>
              </a:r>
            </a:p>
          </p:txBody>
        </p:sp>
      </p:grp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3495675" y="1711960"/>
            <a:ext cx="607695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512695" y="1406525"/>
            <a:ext cx="985520" cy="504825"/>
            <a:chOff x="3178" y="2215"/>
            <a:chExt cx="1552" cy="795"/>
          </a:xfrm>
        </p:grpSpPr>
        <p:sp>
          <p:nvSpPr>
            <p:cNvPr id="10" name="Oval 9"/>
            <p:cNvSpPr/>
            <p:nvPr/>
          </p:nvSpPr>
          <p:spPr>
            <a:xfrm>
              <a:off x="3178" y="221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537" y="2344"/>
              <a:ext cx="8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c_id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029200" y="1027430"/>
            <a:ext cx="353060" cy="461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845310" y="572770"/>
            <a:ext cx="1778000" cy="504825"/>
            <a:chOff x="3178" y="2215"/>
            <a:chExt cx="2800" cy="795"/>
          </a:xfrm>
        </p:grpSpPr>
        <p:sp>
          <p:nvSpPr>
            <p:cNvPr id="15" name="Oval 14"/>
            <p:cNvSpPr/>
            <p:nvPr/>
          </p:nvSpPr>
          <p:spPr>
            <a:xfrm>
              <a:off x="3178" y="2215"/>
              <a:ext cx="2800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course_fees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471545" y="979170"/>
            <a:ext cx="650875" cy="50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52085" y="637540"/>
            <a:ext cx="1778000" cy="504825"/>
            <a:chOff x="3178" y="2215"/>
            <a:chExt cx="2800" cy="795"/>
          </a:xfrm>
        </p:grpSpPr>
        <p:sp>
          <p:nvSpPr>
            <p:cNvPr id="19" name="Oval 18"/>
            <p:cNvSpPr/>
            <p:nvPr/>
          </p:nvSpPr>
          <p:spPr>
            <a:xfrm>
              <a:off x="3178" y="2215"/>
              <a:ext cx="2800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course_name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045075" y="1712595"/>
            <a:ext cx="757555" cy="31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803900" y="1493520"/>
            <a:ext cx="1768475" cy="504825"/>
            <a:chOff x="3178" y="2215"/>
            <a:chExt cx="2785" cy="795"/>
          </a:xfrm>
        </p:grpSpPr>
        <p:sp>
          <p:nvSpPr>
            <p:cNvPr id="23" name="Oval 22"/>
            <p:cNvSpPr/>
            <p:nvPr/>
          </p:nvSpPr>
          <p:spPr>
            <a:xfrm>
              <a:off x="3178" y="2215"/>
              <a:ext cx="2275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subject_no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621530" y="1914525"/>
            <a:ext cx="3810" cy="374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626610" y="2247265"/>
            <a:ext cx="3843655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14045" y="2216785"/>
            <a:ext cx="4023360" cy="2325370"/>
            <a:chOff x="1867" y="3491"/>
            <a:chExt cx="6336" cy="3662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2667" y="3491"/>
              <a:ext cx="5536" cy="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669" y="3496"/>
              <a:ext cx="19" cy="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867" y="4429"/>
              <a:ext cx="1594" cy="908"/>
              <a:chOff x="1867" y="4429"/>
              <a:chExt cx="1594" cy="908"/>
            </a:xfrm>
          </p:grpSpPr>
          <p:sp>
            <p:nvSpPr>
              <p:cNvPr id="26" name="Flowchart: Decision 25"/>
              <p:cNvSpPr/>
              <p:nvPr/>
            </p:nvSpPr>
            <p:spPr>
              <a:xfrm>
                <a:off x="1867" y="4429"/>
                <a:ext cx="1594" cy="909"/>
              </a:xfrm>
              <a:prstGeom prst="flowChartDecision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2066" y="4659"/>
                <a:ext cx="136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studies</a:t>
                </a:r>
              </a:p>
            </p:txBody>
          </p:sp>
        </p:grpSp>
        <p:cxnSp>
          <p:nvCxnSpPr>
            <p:cNvPr id="32" name="Straight Arrow Connector 31"/>
            <p:cNvCxnSpPr>
              <a:stCxn id="26" idx="2"/>
            </p:cNvCxnSpPr>
            <p:nvPr/>
          </p:nvCxnSpPr>
          <p:spPr>
            <a:xfrm flipH="1">
              <a:off x="2648" y="5338"/>
              <a:ext cx="16" cy="8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867" y="6196"/>
              <a:ext cx="1816" cy="666"/>
              <a:chOff x="6426" y="1486"/>
              <a:chExt cx="1816" cy="666"/>
            </a:xfrm>
          </p:grpSpPr>
          <p:sp>
            <p:nvSpPr>
              <p:cNvPr id="34" name="Rectangles 33"/>
              <p:cNvSpPr/>
              <p:nvPr/>
            </p:nvSpPr>
            <p:spPr>
              <a:xfrm>
                <a:off x="6480" y="1486"/>
                <a:ext cx="1440" cy="66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6426" y="1597"/>
                <a:ext cx="18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STUDENT</a:t>
                </a:r>
              </a:p>
            </p:txBody>
          </p:sp>
        </p:grpSp>
        <p:cxnSp>
          <p:nvCxnSpPr>
            <p:cNvPr id="46" name="Straight Connector 45"/>
            <p:cNvCxnSpPr>
              <a:stCxn id="48" idx="2"/>
            </p:cNvCxnSpPr>
            <p:nvPr/>
          </p:nvCxnSpPr>
          <p:spPr>
            <a:xfrm flipH="1" flipV="1">
              <a:off x="3361" y="6548"/>
              <a:ext cx="956" cy="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317" y="6358"/>
              <a:ext cx="1552" cy="795"/>
              <a:chOff x="3178" y="2395"/>
              <a:chExt cx="1552" cy="79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178" y="2395"/>
                <a:ext cx="1552" cy="7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 Box 48"/>
              <p:cNvSpPr txBox="1"/>
              <p:nvPr/>
            </p:nvSpPr>
            <p:spPr>
              <a:xfrm>
                <a:off x="3537" y="2618"/>
                <a:ext cx="83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/>
                  <a:t>s_id</a:t>
                </a:r>
              </a:p>
            </p:txBody>
          </p:sp>
        </p:grpSp>
        <p:cxnSp>
          <p:nvCxnSpPr>
            <p:cNvPr id="50" name="Straight Connector 49"/>
            <p:cNvCxnSpPr>
              <a:stCxn id="52" idx="3"/>
            </p:cNvCxnSpPr>
            <p:nvPr/>
          </p:nvCxnSpPr>
          <p:spPr>
            <a:xfrm flipH="1">
              <a:off x="3367" y="5356"/>
              <a:ext cx="574" cy="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714" y="4677"/>
              <a:ext cx="2079" cy="795"/>
              <a:chOff x="3178" y="2215"/>
              <a:chExt cx="2079" cy="795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178" y="2215"/>
                <a:ext cx="1552" cy="7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>
                <a:off x="3214" y="2359"/>
                <a:ext cx="204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/>
                  <a:t>course_id</a:t>
                </a:r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H="1">
              <a:off x="3386" y="5573"/>
              <a:ext cx="2233" cy="7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969895" y="3173730"/>
            <a:ext cx="1411605" cy="504825"/>
            <a:chOff x="3178" y="2215"/>
            <a:chExt cx="2223" cy="795"/>
          </a:xfrm>
        </p:grpSpPr>
        <p:sp>
          <p:nvSpPr>
            <p:cNvPr id="56" name="Oval 55"/>
            <p:cNvSpPr/>
            <p:nvPr/>
          </p:nvSpPr>
          <p:spPr>
            <a:xfrm>
              <a:off x="3178" y="221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358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division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1480185" y="4357370"/>
            <a:ext cx="1162685" cy="490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626360" y="3909695"/>
            <a:ext cx="3178810" cy="1205230"/>
            <a:chOff x="4136" y="6157"/>
            <a:chExt cx="5006" cy="1898"/>
          </a:xfrm>
        </p:grpSpPr>
        <p:grpSp>
          <p:nvGrpSpPr>
            <p:cNvPr id="60" name="Group 59"/>
            <p:cNvGrpSpPr/>
            <p:nvPr/>
          </p:nvGrpSpPr>
          <p:grpSpPr>
            <a:xfrm>
              <a:off x="4136" y="7261"/>
              <a:ext cx="1864" cy="795"/>
              <a:chOff x="3178" y="2215"/>
              <a:chExt cx="2223" cy="79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178" y="2215"/>
                <a:ext cx="1552" cy="7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>
                <a:off x="3358" y="2359"/>
                <a:ext cx="204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name</a:t>
                </a:r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H="1">
              <a:off x="4857" y="6784"/>
              <a:ext cx="1140" cy="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5388" y="7737"/>
              <a:ext cx="1461" cy="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5848" y="6157"/>
              <a:ext cx="2423" cy="795"/>
              <a:chOff x="3178" y="2215"/>
              <a:chExt cx="2423" cy="79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3178" y="2215"/>
                <a:ext cx="2423" cy="7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 Box 66"/>
              <p:cNvSpPr txBox="1"/>
              <p:nvPr/>
            </p:nvSpPr>
            <p:spPr>
              <a:xfrm>
                <a:off x="3358" y="2359"/>
                <a:ext cx="204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s_first_name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20" y="7261"/>
              <a:ext cx="2423" cy="795"/>
              <a:chOff x="3178" y="2215"/>
              <a:chExt cx="2423" cy="79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3178" y="2215"/>
                <a:ext cx="2423" cy="79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>
                <a:off x="3358" y="2359"/>
                <a:ext cx="204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s_last_name</a:t>
                </a:r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 flipH="1">
            <a:off x="1551940" y="3574415"/>
            <a:ext cx="289306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234815" y="3140710"/>
            <a:ext cx="1570355" cy="504825"/>
            <a:chOff x="3178" y="2215"/>
            <a:chExt cx="2473" cy="795"/>
          </a:xfrm>
        </p:grpSpPr>
        <p:sp>
          <p:nvSpPr>
            <p:cNvPr id="73" name="Oval 72"/>
            <p:cNvSpPr/>
            <p:nvPr/>
          </p:nvSpPr>
          <p:spPr>
            <a:xfrm>
              <a:off x="3178" y="2215"/>
              <a:ext cx="2423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358" y="2359"/>
              <a:ext cx="22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enrollment_no</a:t>
              </a: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4602798" y="2817178"/>
            <a:ext cx="181229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396356" y="2812416"/>
            <a:ext cx="19050" cy="1348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5899785" y="4124960"/>
            <a:ext cx="1012190" cy="63690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000750" y="4235450"/>
            <a:ext cx="867410" cy="46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belongs</a:t>
            </a:r>
          </a:p>
          <a:p>
            <a:pPr algn="ctr"/>
            <a:r>
              <a:rPr lang="en-US"/>
              <a:t>to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396356" y="4761866"/>
            <a:ext cx="19050" cy="1348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621530" y="2247265"/>
            <a:ext cx="3810" cy="56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52475" y="4359275"/>
            <a:ext cx="0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8482330" y="2289175"/>
            <a:ext cx="12065" cy="343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115435" y="-3672840"/>
            <a:ext cx="1021715" cy="422910"/>
            <a:chOff x="6462" y="1486"/>
            <a:chExt cx="1609" cy="666"/>
          </a:xfrm>
        </p:grpSpPr>
        <p:sp>
          <p:nvSpPr>
            <p:cNvPr id="3" name="Rectangles 2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462" y="1597"/>
              <a:ext cx="160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</a:t>
              </a:r>
            </a:p>
          </p:txBody>
        </p:sp>
      </p:grpSp>
      <p:cxnSp>
        <p:nvCxnSpPr>
          <p:cNvPr id="9" name="Straight Connector 8"/>
          <p:cNvCxnSpPr>
            <a:stCxn id="7" idx="1"/>
          </p:cNvCxnSpPr>
          <p:nvPr/>
        </p:nvCxnSpPr>
        <p:spPr>
          <a:xfrm flipH="1" flipV="1">
            <a:off x="3507740" y="-3449320"/>
            <a:ext cx="607695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524760" y="-3754755"/>
            <a:ext cx="985520" cy="504825"/>
            <a:chOff x="3178" y="2215"/>
            <a:chExt cx="1552" cy="795"/>
          </a:xfrm>
        </p:grpSpPr>
        <p:sp>
          <p:nvSpPr>
            <p:cNvPr id="10" name="Oval 9"/>
            <p:cNvSpPr/>
            <p:nvPr/>
          </p:nvSpPr>
          <p:spPr>
            <a:xfrm>
              <a:off x="3178" y="221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537" y="2344"/>
              <a:ext cx="8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c_id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5041265" y="-4133850"/>
            <a:ext cx="353060" cy="461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857375" y="-4588510"/>
            <a:ext cx="1778000" cy="504825"/>
            <a:chOff x="3178" y="2215"/>
            <a:chExt cx="2800" cy="795"/>
          </a:xfrm>
        </p:grpSpPr>
        <p:sp>
          <p:nvSpPr>
            <p:cNvPr id="15" name="Oval 14"/>
            <p:cNvSpPr/>
            <p:nvPr/>
          </p:nvSpPr>
          <p:spPr>
            <a:xfrm>
              <a:off x="3178" y="2215"/>
              <a:ext cx="2800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course_fees</a:t>
              </a:r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483610" y="-4182110"/>
            <a:ext cx="650875" cy="50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264150" y="-4523740"/>
            <a:ext cx="1778000" cy="504825"/>
            <a:chOff x="3178" y="2215"/>
            <a:chExt cx="2800" cy="795"/>
          </a:xfrm>
        </p:grpSpPr>
        <p:sp>
          <p:nvSpPr>
            <p:cNvPr id="19" name="Oval 18"/>
            <p:cNvSpPr/>
            <p:nvPr/>
          </p:nvSpPr>
          <p:spPr>
            <a:xfrm>
              <a:off x="3178" y="2215"/>
              <a:ext cx="2800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course_name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057140" y="-3448685"/>
            <a:ext cx="757555" cy="31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815965" y="-3667760"/>
            <a:ext cx="1768475" cy="504825"/>
            <a:chOff x="3178" y="2215"/>
            <a:chExt cx="2785" cy="795"/>
          </a:xfrm>
        </p:grpSpPr>
        <p:sp>
          <p:nvSpPr>
            <p:cNvPr id="23" name="Oval 22"/>
            <p:cNvSpPr/>
            <p:nvPr/>
          </p:nvSpPr>
          <p:spPr>
            <a:xfrm>
              <a:off x="3178" y="2215"/>
              <a:ext cx="2275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3560" y="2372"/>
              <a:ext cx="24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subject_no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626610" y="-3249930"/>
            <a:ext cx="10795" cy="37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638675" y="-2914015"/>
            <a:ext cx="3843655" cy="5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134110" y="-2944495"/>
            <a:ext cx="3515360" cy="24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35380" y="-2941320"/>
            <a:ext cx="12065" cy="5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26110" y="-2348865"/>
            <a:ext cx="1012190" cy="576580"/>
            <a:chOff x="1867" y="4429"/>
            <a:chExt cx="1594" cy="908"/>
          </a:xfrm>
        </p:grpSpPr>
        <p:sp>
          <p:nvSpPr>
            <p:cNvPr id="26" name="Flowchart: Decision 25"/>
            <p:cNvSpPr/>
            <p:nvPr/>
          </p:nvSpPr>
          <p:spPr>
            <a:xfrm>
              <a:off x="1867" y="4429"/>
              <a:ext cx="1594" cy="90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066" y="4659"/>
              <a:ext cx="136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studies</a:t>
              </a:r>
            </a:p>
          </p:txBody>
        </p:sp>
      </p:grpSp>
      <p:cxnSp>
        <p:nvCxnSpPr>
          <p:cNvPr id="32" name="Straight Arrow Connector 31"/>
          <p:cNvCxnSpPr>
            <a:stCxn id="26" idx="2"/>
          </p:cNvCxnSpPr>
          <p:nvPr/>
        </p:nvCxnSpPr>
        <p:spPr>
          <a:xfrm flipH="1">
            <a:off x="1122045" y="-1771650"/>
            <a:ext cx="10160" cy="5391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26110" y="-1226820"/>
            <a:ext cx="1153160" cy="422910"/>
            <a:chOff x="6426" y="1486"/>
            <a:chExt cx="1816" cy="666"/>
          </a:xfrm>
        </p:grpSpPr>
        <p:sp>
          <p:nvSpPr>
            <p:cNvPr id="34" name="Rectangles 33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6426" y="1597"/>
              <a:ext cx="181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STUDENT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4615180" y="-2908300"/>
            <a:ext cx="12065" cy="576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8" idx="2"/>
          </p:cNvCxnSpPr>
          <p:nvPr/>
        </p:nvCxnSpPr>
        <p:spPr>
          <a:xfrm flipH="1" flipV="1">
            <a:off x="1574800" y="-1003300"/>
            <a:ext cx="607060" cy="13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181860" y="-1123950"/>
            <a:ext cx="985520" cy="504825"/>
            <a:chOff x="3178" y="2395"/>
            <a:chExt cx="1552" cy="795"/>
          </a:xfrm>
        </p:grpSpPr>
        <p:sp>
          <p:nvSpPr>
            <p:cNvPr id="48" name="Oval 47"/>
            <p:cNvSpPr/>
            <p:nvPr/>
          </p:nvSpPr>
          <p:spPr>
            <a:xfrm>
              <a:off x="3178" y="239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3537" y="2618"/>
              <a:ext cx="8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s_id</a:t>
              </a:r>
            </a:p>
          </p:txBody>
        </p:sp>
      </p:grpSp>
      <p:cxnSp>
        <p:nvCxnSpPr>
          <p:cNvPr id="50" name="Straight Connector 49"/>
          <p:cNvCxnSpPr>
            <a:stCxn id="52" idx="3"/>
          </p:cNvCxnSpPr>
          <p:nvPr/>
        </p:nvCxnSpPr>
        <p:spPr>
          <a:xfrm flipH="1">
            <a:off x="1578610" y="-1760220"/>
            <a:ext cx="364490" cy="521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798955" y="-2191385"/>
            <a:ext cx="1320165" cy="504825"/>
            <a:chOff x="3178" y="2215"/>
            <a:chExt cx="2079" cy="795"/>
          </a:xfrm>
        </p:grpSpPr>
        <p:sp>
          <p:nvSpPr>
            <p:cNvPr id="52" name="Oval 51"/>
            <p:cNvSpPr/>
            <p:nvPr/>
          </p:nvSpPr>
          <p:spPr>
            <a:xfrm>
              <a:off x="3178" y="221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3214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course_id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1590675" y="-1622425"/>
            <a:ext cx="1417955" cy="480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981960" y="-1987550"/>
            <a:ext cx="1411605" cy="504825"/>
            <a:chOff x="3178" y="2215"/>
            <a:chExt cx="2223" cy="795"/>
          </a:xfrm>
        </p:grpSpPr>
        <p:sp>
          <p:nvSpPr>
            <p:cNvPr id="56" name="Oval 55"/>
            <p:cNvSpPr/>
            <p:nvPr/>
          </p:nvSpPr>
          <p:spPr>
            <a:xfrm>
              <a:off x="3178" y="221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358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division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7079615" y="1317625"/>
            <a:ext cx="1162685" cy="490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40575" y="922655"/>
            <a:ext cx="2008940" cy="504825"/>
            <a:chOff x="1628" y="2215"/>
            <a:chExt cx="3773" cy="795"/>
          </a:xfrm>
        </p:grpSpPr>
        <p:sp>
          <p:nvSpPr>
            <p:cNvPr id="61" name="Oval 60"/>
            <p:cNvSpPr/>
            <p:nvPr/>
          </p:nvSpPr>
          <p:spPr>
            <a:xfrm>
              <a:off x="1628" y="2215"/>
              <a:ext cx="3101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61"/>
            <p:cNvSpPr txBox="1"/>
            <p:nvPr/>
          </p:nvSpPr>
          <p:spPr>
            <a:xfrm>
              <a:off x="1973" y="2359"/>
              <a:ext cx="34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subject_name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 flipH="1">
            <a:off x="3096260" y="-853440"/>
            <a:ext cx="723900" cy="302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433445" y="-248285"/>
            <a:ext cx="927735" cy="7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25545" y="-1251585"/>
            <a:ext cx="1538605" cy="504825"/>
            <a:chOff x="3178" y="2215"/>
            <a:chExt cx="2423" cy="795"/>
          </a:xfrm>
        </p:grpSpPr>
        <p:sp>
          <p:nvSpPr>
            <p:cNvPr id="66" name="Oval 65"/>
            <p:cNvSpPr/>
            <p:nvPr/>
          </p:nvSpPr>
          <p:spPr>
            <a:xfrm>
              <a:off x="3178" y="2215"/>
              <a:ext cx="2423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3358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s_first_name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279265" y="-550545"/>
            <a:ext cx="1538605" cy="504825"/>
            <a:chOff x="3178" y="2215"/>
            <a:chExt cx="2423" cy="795"/>
          </a:xfrm>
        </p:grpSpPr>
        <p:sp>
          <p:nvSpPr>
            <p:cNvPr id="69" name="Oval 68"/>
            <p:cNvSpPr/>
            <p:nvPr/>
          </p:nvSpPr>
          <p:spPr>
            <a:xfrm>
              <a:off x="3178" y="2215"/>
              <a:ext cx="2423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 Box 69"/>
            <p:cNvSpPr txBox="1"/>
            <p:nvPr/>
          </p:nvSpPr>
          <p:spPr>
            <a:xfrm>
              <a:off x="3358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s_last_name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564005" y="-1586865"/>
            <a:ext cx="289306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246880" y="-2020570"/>
            <a:ext cx="1570355" cy="504825"/>
            <a:chOff x="3178" y="2215"/>
            <a:chExt cx="2473" cy="795"/>
          </a:xfrm>
        </p:grpSpPr>
        <p:sp>
          <p:nvSpPr>
            <p:cNvPr id="73" name="Oval 72"/>
            <p:cNvSpPr/>
            <p:nvPr/>
          </p:nvSpPr>
          <p:spPr>
            <a:xfrm>
              <a:off x="3178" y="2215"/>
              <a:ext cx="2423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358" y="2359"/>
              <a:ext cx="22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enrollment_no</a:t>
              </a:r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H="1" flipV="1">
            <a:off x="4615180" y="-2343785"/>
            <a:ext cx="181229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6398895" y="-2646045"/>
            <a:ext cx="12065" cy="2889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8482330" y="-2863850"/>
            <a:ext cx="12065" cy="343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42970" y="219710"/>
            <a:ext cx="296926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52475" y="-803910"/>
            <a:ext cx="9525" cy="6127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016875" y="573405"/>
            <a:ext cx="1075055" cy="793115"/>
            <a:chOff x="12625" y="903"/>
            <a:chExt cx="1693" cy="1249"/>
          </a:xfrm>
        </p:grpSpPr>
        <p:sp>
          <p:nvSpPr>
            <p:cNvPr id="40" name="Flowchart: Decision 39"/>
            <p:cNvSpPr/>
            <p:nvPr/>
          </p:nvSpPr>
          <p:spPr>
            <a:xfrm>
              <a:off x="12625" y="903"/>
              <a:ext cx="1513" cy="124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2980" y="1268"/>
              <a:ext cx="133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has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6875" y="1808480"/>
            <a:ext cx="1153160" cy="422910"/>
            <a:chOff x="6426" y="1486"/>
            <a:chExt cx="1816" cy="666"/>
          </a:xfrm>
        </p:grpSpPr>
        <p:sp>
          <p:nvSpPr>
            <p:cNvPr id="80" name="Rectangles 79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6426" y="1597"/>
              <a:ext cx="181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SUBJECT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506720" y="1637665"/>
            <a:ext cx="1634490" cy="504825"/>
            <a:chOff x="2668" y="2395"/>
            <a:chExt cx="2574" cy="795"/>
          </a:xfrm>
        </p:grpSpPr>
        <p:sp>
          <p:nvSpPr>
            <p:cNvPr id="83" name="Oval 82"/>
            <p:cNvSpPr/>
            <p:nvPr/>
          </p:nvSpPr>
          <p:spPr>
            <a:xfrm>
              <a:off x="2668" y="2395"/>
              <a:ext cx="206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2958" y="2534"/>
              <a:ext cx="22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subject_id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H="1" flipV="1">
            <a:off x="6827520" y="1935480"/>
            <a:ext cx="1197610" cy="83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944235" y="2327275"/>
            <a:ext cx="1538605" cy="504825"/>
            <a:chOff x="3178" y="2215"/>
            <a:chExt cx="2423" cy="795"/>
          </a:xfrm>
        </p:grpSpPr>
        <p:sp>
          <p:nvSpPr>
            <p:cNvPr id="87" name="Oval 86"/>
            <p:cNvSpPr/>
            <p:nvPr/>
          </p:nvSpPr>
          <p:spPr>
            <a:xfrm>
              <a:off x="3178" y="2215"/>
              <a:ext cx="2423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3358" y="2359"/>
              <a:ext cx="204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subject_credit</a:t>
              </a: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H="1">
            <a:off x="7400925" y="2211070"/>
            <a:ext cx="648970" cy="240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8114030" y="2980055"/>
            <a:ext cx="985520" cy="504825"/>
            <a:chOff x="3178" y="2395"/>
            <a:chExt cx="1552" cy="795"/>
          </a:xfrm>
        </p:grpSpPr>
        <p:sp>
          <p:nvSpPr>
            <p:cNvPr id="91" name="Oval 90"/>
            <p:cNvSpPr/>
            <p:nvPr/>
          </p:nvSpPr>
          <p:spPr>
            <a:xfrm>
              <a:off x="3178" y="2395"/>
              <a:ext cx="155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91"/>
            <p:cNvSpPr txBox="1"/>
            <p:nvPr/>
          </p:nvSpPr>
          <p:spPr>
            <a:xfrm>
              <a:off x="3537" y="2618"/>
              <a:ext cx="8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c_id</a:t>
              </a:r>
            </a:p>
          </p:txBody>
        </p:sp>
      </p:grpSp>
      <p:cxnSp>
        <p:nvCxnSpPr>
          <p:cNvPr id="93" name="Straight Connector 92"/>
          <p:cNvCxnSpPr>
            <a:endCxn id="91" idx="0"/>
          </p:cNvCxnSpPr>
          <p:nvPr/>
        </p:nvCxnSpPr>
        <p:spPr>
          <a:xfrm>
            <a:off x="8578215" y="2247265"/>
            <a:ext cx="28575" cy="732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67380" y="1050290"/>
            <a:ext cx="1153160" cy="422910"/>
            <a:chOff x="6426" y="1486"/>
            <a:chExt cx="1816" cy="666"/>
          </a:xfrm>
        </p:grpSpPr>
        <p:sp>
          <p:nvSpPr>
            <p:cNvPr id="96" name="Rectangles 95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6426" y="1597"/>
              <a:ext cx="181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FACULTY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47190" y="332740"/>
            <a:ext cx="1634490" cy="504825"/>
            <a:chOff x="2668" y="2395"/>
            <a:chExt cx="2574" cy="795"/>
          </a:xfrm>
        </p:grpSpPr>
        <p:sp>
          <p:nvSpPr>
            <p:cNvPr id="99" name="Oval 98"/>
            <p:cNvSpPr/>
            <p:nvPr/>
          </p:nvSpPr>
          <p:spPr>
            <a:xfrm>
              <a:off x="2668" y="2395"/>
              <a:ext cx="1201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 Box 99"/>
            <p:cNvSpPr txBox="1"/>
            <p:nvPr/>
          </p:nvSpPr>
          <p:spPr>
            <a:xfrm>
              <a:off x="2958" y="2534"/>
              <a:ext cx="22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f_id</a:t>
              </a:r>
            </a:p>
          </p:txBody>
        </p:sp>
      </p:grpSp>
      <p:cxnSp>
        <p:nvCxnSpPr>
          <p:cNvPr id="101" name="Straight Connector 100"/>
          <p:cNvCxnSpPr/>
          <p:nvPr/>
        </p:nvCxnSpPr>
        <p:spPr>
          <a:xfrm flipH="1" flipV="1">
            <a:off x="2414270" y="685165"/>
            <a:ext cx="753110" cy="441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937895" y="962025"/>
            <a:ext cx="1476403" cy="504825"/>
            <a:chOff x="2668" y="2395"/>
            <a:chExt cx="2181" cy="795"/>
          </a:xfrm>
        </p:grpSpPr>
        <p:sp>
          <p:nvSpPr>
            <p:cNvPr id="103" name="Oval 102"/>
            <p:cNvSpPr/>
            <p:nvPr/>
          </p:nvSpPr>
          <p:spPr>
            <a:xfrm>
              <a:off x="2668" y="2395"/>
              <a:ext cx="2181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 Box 103"/>
            <p:cNvSpPr txBox="1"/>
            <p:nvPr/>
          </p:nvSpPr>
          <p:spPr>
            <a:xfrm>
              <a:off x="2978" y="2472"/>
              <a:ext cx="16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course_id</a:t>
              </a:r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H="1" flipV="1">
            <a:off x="2414270" y="1207135"/>
            <a:ext cx="75311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353945" y="1317625"/>
            <a:ext cx="847725" cy="34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419860" y="1560830"/>
            <a:ext cx="1310005" cy="504825"/>
            <a:chOff x="2668" y="2395"/>
            <a:chExt cx="2574" cy="795"/>
          </a:xfrm>
        </p:grpSpPr>
        <p:sp>
          <p:nvSpPr>
            <p:cNvPr id="108" name="Oval 107"/>
            <p:cNvSpPr/>
            <p:nvPr/>
          </p:nvSpPr>
          <p:spPr>
            <a:xfrm>
              <a:off x="2668" y="2395"/>
              <a:ext cx="2062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 Box 108"/>
            <p:cNvSpPr txBox="1"/>
            <p:nvPr/>
          </p:nvSpPr>
          <p:spPr>
            <a:xfrm>
              <a:off x="2958" y="2534"/>
              <a:ext cx="228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sub_id</a:t>
              </a:r>
            </a:p>
          </p:txBody>
        </p:sp>
      </p:grpSp>
      <p:cxnSp>
        <p:nvCxnSpPr>
          <p:cNvPr id="122" name="Straight Connector 121"/>
          <p:cNvCxnSpPr/>
          <p:nvPr/>
        </p:nvCxnSpPr>
        <p:spPr>
          <a:xfrm flipH="1">
            <a:off x="2618740" y="1473200"/>
            <a:ext cx="828675" cy="833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981835" y="2258695"/>
            <a:ext cx="829310" cy="504825"/>
            <a:chOff x="4295" y="2215"/>
            <a:chExt cx="1306" cy="795"/>
          </a:xfrm>
        </p:grpSpPr>
        <p:sp>
          <p:nvSpPr>
            <p:cNvPr id="124" name="Oval 123"/>
            <p:cNvSpPr/>
            <p:nvPr/>
          </p:nvSpPr>
          <p:spPr>
            <a:xfrm>
              <a:off x="4295" y="2215"/>
              <a:ext cx="1306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 Box 124"/>
            <p:cNvSpPr txBox="1"/>
            <p:nvPr/>
          </p:nvSpPr>
          <p:spPr>
            <a:xfrm>
              <a:off x="4408" y="2359"/>
              <a:ext cx="9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name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546985" y="2872105"/>
            <a:ext cx="1419860" cy="504825"/>
            <a:chOff x="4295" y="2215"/>
            <a:chExt cx="2236" cy="795"/>
          </a:xfrm>
        </p:grpSpPr>
        <p:sp>
          <p:nvSpPr>
            <p:cNvPr id="127" name="Oval 126"/>
            <p:cNvSpPr/>
            <p:nvPr/>
          </p:nvSpPr>
          <p:spPr>
            <a:xfrm>
              <a:off x="4295" y="2215"/>
              <a:ext cx="2236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 Box 127"/>
            <p:cNvSpPr txBox="1"/>
            <p:nvPr/>
          </p:nvSpPr>
          <p:spPr>
            <a:xfrm>
              <a:off x="4408" y="2359"/>
              <a:ext cx="19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f_first_name</a:t>
              </a:r>
            </a:p>
          </p:txBody>
        </p:sp>
      </p:grpSp>
      <p:cxnSp>
        <p:nvCxnSpPr>
          <p:cNvPr id="129" name="Straight Connector 128"/>
          <p:cNvCxnSpPr>
            <a:stCxn id="124" idx="6"/>
            <a:endCxn id="127" idx="0"/>
          </p:cNvCxnSpPr>
          <p:nvPr/>
        </p:nvCxnSpPr>
        <p:spPr>
          <a:xfrm>
            <a:off x="2811145" y="2511425"/>
            <a:ext cx="445770" cy="360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4" idx="2"/>
          </p:cNvCxnSpPr>
          <p:nvPr/>
        </p:nvCxnSpPr>
        <p:spPr>
          <a:xfrm flipV="1">
            <a:off x="1897380" y="2511425"/>
            <a:ext cx="84455" cy="673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976630" y="3178810"/>
            <a:ext cx="1419860" cy="504825"/>
            <a:chOff x="4295" y="2215"/>
            <a:chExt cx="2236" cy="795"/>
          </a:xfrm>
        </p:grpSpPr>
        <p:sp>
          <p:nvSpPr>
            <p:cNvPr id="132" name="Oval 131"/>
            <p:cNvSpPr/>
            <p:nvPr/>
          </p:nvSpPr>
          <p:spPr>
            <a:xfrm>
              <a:off x="4295" y="2215"/>
              <a:ext cx="2236" cy="7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 Box 132"/>
            <p:cNvSpPr txBox="1"/>
            <p:nvPr/>
          </p:nvSpPr>
          <p:spPr>
            <a:xfrm>
              <a:off x="4408" y="2359"/>
              <a:ext cx="192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f_last_name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V="1">
            <a:off x="6127115" y="3592830"/>
            <a:ext cx="1478280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5168900" y="3196590"/>
            <a:ext cx="1143635" cy="793115"/>
            <a:chOff x="12625" y="903"/>
            <a:chExt cx="1801" cy="1249"/>
          </a:xfrm>
        </p:grpSpPr>
        <p:sp>
          <p:nvSpPr>
            <p:cNvPr id="137" name="Flowchart: Decision 136"/>
            <p:cNvSpPr/>
            <p:nvPr/>
          </p:nvSpPr>
          <p:spPr>
            <a:xfrm>
              <a:off x="12625" y="903"/>
              <a:ext cx="1513" cy="124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12734" y="1268"/>
              <a:ext cx="16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teaches</a:t>
              </a:r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4709160" y="3604895"/>
            <a:ext cx="494665" cy="12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024630" y="1478280"/>
            <a:ext cx="676275" cy="2138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7607935" y="2287270"/>
            <a:ext cx="615315" cy="130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494395" y="1380490"/>
            <a:ext cx="3175" cy="441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3459798" y="219393"/>
            <a:ext cx="1905" cy="831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cxnSp>
        <p:nvCxnSpPr>
          <p:cNvPr id="39" name="Straight Connector 38"/>
          <p:cNvCxnSpPr/>
          <p:nvPr/>
        </p:nvCxnSpPr>
        <p:spPr>
          <a:xfrm flipH="1" flipV="1">
            <a:off x="752475" y="-2242185"/>
            <a:ext cx="10160" cy="231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62000" y="80010"/>
            <a:ext cx="3710305" cy="24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991610" y="80010"/>
            <a:ext cx="1143635" cy="793115"/>
            <a:chOff x="12625" y="903"/>
            <a:chExt cx="1801" cy="1249"/>
          </a:xfrm>
        </p:grpSpPr>
        <p:sp>
          <p:nvSpPr>
            <p:cNvPr id="137" name="Flowchart: Decision 136"/>
            <p:cNvSpPr/>
            <p:nvPr/>
          </p:nvSpPr>
          <p:spPr>
            <a:xfrm>
              <a:off x="12625" y="903"/>
              <a:ext cx="1513" cy="1249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 Box 137"/>
            <p:cNvSpPr txBox="1"/>
            <p:nvPr/>
          </p:nvSpPr>
          <p:spPr>
            <a:xfrm>
              <a:off x="12734" y="1268"/>
              <a:ext cx="16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   Gets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4460875" y="852170"/>
            <a:ext cx="10160" cy="443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43165" y="336550"/>
            <a:ext cx="0" cy="1512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064375" y="1826260"/>
            <a:ext cx="2077720" cy="422910"/>
            <a:chOff x="6426" y="1486"/>
            <a:chExt cx="2251" cy="666"/>
          </a:xfrm>
        </p:grpSpPr>
        <p:sp>
          <p:nvSpPr>
            <p:cNvPr id="19" name="Rectangles 18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426" y="1597"/>
              <a:ext cx="2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EE_RESULT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17145" y="3923030"/>
            <a:ext cx="1604010" cy="372745"/>
            <a:chOff x="2856" y="4384"/>
            <a:chExt cx="2526" cy="587"/>
          </a:xfrm>
        </p:grpSpPr>
        <p:sp>
          <p:nvSpPr>
            <p:cNvPr id="38" name="Oval 37"/>
            <p:cNvSpPr/>
            <p:nvPr/>
          </p:nvSpPr>
          <p:spPr>
            <a:xfrm>
              <a:off x="2856" y="4384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39"/>
            <p:cNvSpPr txBox="1"/>
            <p:nvPr/>
          </p:nvSpPr>
          <p:spPr>
            <a:xfrm>
              <a:off x="3054" y="4390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java_marks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43100" y="2693035"/>
            <a:ext cx="1604010" cy="372745"/>
            <a:chOff x="2856" y="4636"/>
            <a:chExt cx="2526" cy="587"/>
          </a:xfrm>
        </p:grpSpPr>
        <p:sp>
          <p:nvSpPr>
            <p:cNvPr id="51" name="Oval 50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 Box 51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se_marks</a:t>
              </a:r>
            </a:p>
          </p:txBody>
        </p:sp>
      </p:grpSp>
      <p:cxnSp>
        <p:nvCxnSpPr>
          <p:cNvPr id="12" name="Straight Arrow Connector 11"/>
          <p:cNvCxnSpPr>
            <a:stCxn id="137" idx="2"/>
          </p:cNvCxnSpPr>
          <p:nvPr/>
        </p:nvCxnSpPr>
        <p:spPr>
          <a:xfrm flipH="1">
            <a:off x="1471295" y="873125"/>
            <a:ext cx="3001010" cy="40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108585" y="802640"/>
            <a:ext cx="2077720" cy="422910"/>
            <a:chOff x="6426" y="1486"/>
            <a:chExt cx="2251" cy="666"/>
          </a:xfrm>
        </p:grpSpPr>
        <p:sp>
          <p:nvSpPr>
            <p:cNvPr id="96" name="Rectangles 95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6426" y="1597"/>
              <a:ext cx="2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CE_RESULT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83360" y="336550"/>
            <a:ext cx="1391285" cy="444500"/>
            <a:chOff x="2492" y="2283"/>
            <a:chExt cx="2191" cy="700"/>
          </a:xfrm>
        </p:grpSpPr>
        <p:sp>
          <p:nvSpPr>
            <p:cNvPr id="21" name="Oval 20"/>
            <p:cNvSpPr/>
            <p:nvPr/>
          </p:nvSpPr>
          <p:spPr>
            <a:xfrm>
              <a:off x="3018" y="2283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2492" y="2631"/>
              <a:ext cx="548" cy="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Text Box 23"/>
            <p:cNvSpPr txBox="1"/>
            <p:nvPr/>
          </p:nvSpPr>
          <p:spPr>
            <a:xfrm>
              <a:off x="3377" y="2291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r_id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85900" y="982980"/>
            <a:ext cx="1553845" cy="336550"/>
            <a:chOff x="2236" y="2581"/>
            <a:chExt cx="2447" cy="530"/>
          </a:xfrm>
        </p:grpSpPr>
        <p:sp>
          <p:nvSpPr>
            <p:cNvPr id="29" name="Oval 28"/>
            <p:cNvSpPr/>
            <p:nvPr/>
          </p:nvSpPr>
          <p:spPr>
            <a:xfrm>
              <a:off x="3018" y="2581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29" idx="2"/>
            </p:cNvCxnSpPr>
            <p:nvPr/>
          </p:nvCxnSpPr>
          <p:spPr>
            <a:xfrm>
              <a:off x="2236" y="2601"/>
              <a:ext cx="782" cy="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Text Box 30"/>
            <p:cNvSpPr txBox="1"/>
            <p:nvPr/>
          </p:nvSpPr>
          <p:spPr>
            <a:xfrm>
              <a:off x="3458" y="2591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s_id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139190" y="1244600"/>
            <a:ext cx="906145" cy="273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05940" y="1476375"/>
            <a:ext cx="1604010" cy="372110"/>
            <a:chOff x="2856" y="4636"/>
            <a:chExt cx="2526" cy="586"/>
          </a:xfrm>
        </p:grpSpPr>
        <p:sp>
          <p:nvSpPr>
            <p:cNvPr id="32" name="Oval 31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maths_marks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158115" y="1243330"/>
            <a:ext cx="36830" cy="2686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611630" y="3342640"/>
            <a:ext cx="1263015" cy="372745"/>
            <a:chOff x="4214" y="4236"/>
            <a:chExt cx="2503" cy="587"/>
          </a:xfrm>
        </p:grpSpPr>
        <p:sp>
          <p:nvSpPr>
            <p:cNvPr id="42" name="Oval 41"/>
            <p:cNvSpPr/>
            <p:nvPr/>
          </p:nvSpPr>
          <p:spPr>
            <a:xfrm>
              <a:off x="4214" y="42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4214" y="4236"/>
              <a:ext cx="250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dbms_marks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8015" y="1229995"/>
            <a:ext cx="1440815" cy="2091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7" idx="2"/>
          </p:cNvCxnSpPr>
          <p:nvPr/>
        </p:nvCxnSpPr>
        <p:spPr>
          <a:xfrm>
            <a:off x="975995" y="1217930"/>
            <a:ext cx="1122045" cy="949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98040" y="1981200"/>
            <a:ext cx="1274445" cy="372745"/>
            <a:chOff x="2856" y="4096"/>
            <a:chExt cx="2526" cy="587"/>
          </a:xfrm>
        </p:grpSpPr>
        <p:sp>
          <p:nvSpPr>
            <p:cNvPr id="47" name="Oval 46"/>
            <p:cNvSpPr/>
            <p:nvPr/>
          </p:nvSpPr>
          <p:spPr>
            <a:xfrm>
              <a:off x="2856" y="409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3054" y="4138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ds_marks</a:t>
              </a: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884555" y="1215390"/>
            <a:ext cx="1160780" cy="1605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6100" y="1249680"/>
            <a:ext cx="290830" cy="1557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43840" y="2770505"/>
            <a:ext cx="1447165" cy="372110"/>
            <a:chOff x="569" y="5493"/>
            <a:chExt cx="2279" cy="586"/>
          </a:xfrm>
        </p:grpSpPr>
        <p:sp>
          <p:nvSpPr>
            <p:cNvPr id="55" name="Oval 54"/>
            <p:cNvSpPr/>
            <p:nvPr/>
          </p:nvSpPr>
          <p:spPr>
            <a:xfrm>
              <a:off x="569" y="5493"/>
              <a:ext cx="2044" cy="587"/>
            </a:xfrm>
            <a:prstGeom prst="ellips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754" y="5493"/>
              <a:ext cx="2095" cy="48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total_marks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673475" y="1316990"/>
            <a:ext cx="2077720" cy="422910"/>
            <a:chOff x="6426" y="1486"/>
            <a:chExt cx="2251" cy="666"/>
          </a:xfrm>
        </p:grpSpPr>
        <p:sp>
          <p:nvSpPr>
            <p:cNvPr id="62" name="Rectangles 61"/>
            <p:cNvSpPr/>
            <p:nvPr/>
          </p:nvSpPr>
          <p:spPr>
            <a:xfrm>
              <a:off x="6480" y="1486"/>
              <a:ext cx="1440" cy="6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 Box 62"/>
            <p:cNvSpPr txBox="1"/>
            <p:nvPr/>
          </p:nvSpPr>
          <p:spPr>
            <a:xfrm>
              <a:off x="6426" y="1579"/>
              <a:ext cx="2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CE_RESULT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12335" y="664845"/>
            <a:ext cx="1486535" cy="652145"/>
            <a:chOff x="1963" y="1990"/>
            <a:chExt cx="2341" cy="1027"/>
          </a:xfrm>
        </p:grpSpPr>
        <p:sp>
          <p:nvSpPr>
            <p:cNvPr id="65" name="Oval 64"/>
            <p:cNvSpPr/>
            <p:nvPr/>
          </p:nvSpPr>
          <p:spPr>
            <a:xfrm>
              <a:off x="2639" y="1990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1963" y="2158"/>
              <a:ext cx="676" cy="8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Text Box 66"/>
            <p:cNvSpPr txBox="1"/>
            <p:nvPr/>
          </p:nvSpPr>
          <p:spPr>
            <a:xfrm>
              <a:off x="3000" y="1990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r_id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69180" y="1057910"/>
            <a:ext cx="1489710" cy="336550"/>
            <a:chOff x="2257" y="2004"/>
            <a:chExt cx="2346" cy="530"/>
          </a:xfrm>
        </p:grpSpPr>
        <p:sp>
          <p:nvSpPr>
            <p:cNvPr id="69" name="Oval 68"/>
            <p:cNvSpPr/>
            <p:nvPr/>
          </p:nvSpPr>
          <p:spPr>
            <a:xfrm>
              <a:off x="2938" y="2004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endCxn id="69" idx="2"/>
            </p:cNvCxnSpPr>
            <p:nvPr/>
          </p:nvCxnSpPr>
          <p:spPr>
            <a:xfrm flipV="1">
              <a:off x="2257" y="2269"/>
              <a:ext cx="681" cy="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Text Box 70"/>
            <p:cNvSpPr txBox="1"/>
            <p:nvPr/>
          </p:nvSpPr>
          <p:spPr>
            <a:xfrm>
              <a:off x="3339" y="2022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s_id</a:t>
              </a:r>
            </a:p>
          </p:txBody>
        </p:sp>
      </p:grpSp>
      <p:cxnSp>
        <p:nvCxnSpPr>
          <p:cNvPr id="72" name="Straight Connector 71"/>
          <p:cNvCxnSpPr>
            <a:endCxn id="74" idx="2"/>
          </p:cNvCxnSpPr>
          <p:nvPr/>
        </p:nvCxnSpPr>
        <p:spPr>
          <a:xfrm>
            <a:off x="4408170" y="1743710"/>
            <a:ext cx="113665" cy="798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521835" y="2355850"/>
            <a:ext cx="1604010" cy="372110"/>
            <a:chOff x="2856" y="4636"/>
            <a:chExt cx="2526" cy="586"/>
          </a:xfrm>
        </p:grpSpPr>
        <p:sp>
          <p:nvSpPr>
            <p:cNvPr id="74" name="Oval 73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maths_marks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>
          <a:xfrm flipH="1">
            <a:off x="3493770" y="1743710"/>
            <a:ext cx="270510" cy="1965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175760" y="1733550"/>
            <a:ext cx="80010" cy="1113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077970" y="2771775"/>
            <a:ext cx="1246505" cy="372745"/>
            <a:chOff x="1448" y="4112"/>
            <a:chExt cx="2471" cy="587"/>
          </a:xfrm>
        </p:grpSpPr>
        <p:sp>
          <p:nvSpPr>
            <p:cNvPr id="83" name="Oval 82"/>
            <p:cNvSpPr/>
            <p:nvPr/>
          </p:nvSpPr>
          <p:spPr>
            <a:xfrm>
              <a:off x="1448" y="4112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1591" y="4112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gc_marks</a:t>
              </a: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H="1">
            <a:off x="3874770" y="1742440"/>
            <a:ext cx="123190" cy="1515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636010" y="3207385"/>
            <a:ext cx="1148080" cy="426720"/>
            <a:chOff x="6104" y="4784"/>
            <a:chExt cx="1808" cy="672"/>
          </a:xfrm>
        </p:grpSpPr>
        <p:sp>
          <p:nvSpPr>
            <p:cNvPr id="91" name="Oval 90"/>
            <p:cNvSpPr/>
            <p:nvPr/>
          </p:nvSpPr>
          <p:spPr>
            <a:xfrm>
              <a:off x="6104" y="4784"/>
              <a:ext cx="1809" cy="6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 Box 91"/>
            <p:cNvSpPr txBox="1"/>
            <p:nvPr/>
          </p:nvSpPr>
          <p:spPr>
            <a:xfrm>
              <a:off x="6142" y="4846"/>
              <a:ext cx="16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eg_marks</a:t>
              </a:r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4472305" y="312420"/>
            <a:ext cx="1541145" cy="56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001385" y="312420"/>
            <a:ext cx="1553210" cy="37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110230" y="3715385"/>
            <a:ext cx="1447165" cy="372110"/>
            <a:chOff x="569" y="5493"/>
            <a:chExt cx="2279" cy="586"/>
          </a:xfrm>
        </p:grpSpPr>
        <p:sp>
          <p:nvSpPr>
            <p:cNvPr id="100" name="Oval 99"/>
            <p:cNvSpPr/>
            <p:nvPr/>
          </p:nvSpPr>
          <p:spPr>
            <a:xfrm>
              <a:off x="569" y="5493"/>
              <a:ext cx="2044" cy="587"/>
            </a:xfrm>
            <a:prstGeom prst="ellips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 Box 100"/>
            <p:cNvSpPr txBox="1"/>
            <p:nvPr/>
          </p:nvSpPr>
          <p:spPr>
            <a:xfrm>
              <a:off x="754" y="5493"/>
              <a:ext cx="2095" cy="48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total_marks</a:t>
              </a:r>
            </a:p>
          </p:txBody>
        </p:sp>
      </p:grpSp>
      <p:cxnSp>
        <p:nvCxnSpPr>
          <p:cNvPr id="3" name="Straight Connector 2"/>
          <p:cNvCxnSpPr>
            <a:endCxn id="9" idx="2"/>
          </p:cNvCxnSpPr>
          <p:nvPr/>
        </p:nvCxnSpPr>
        <p:spPr>
          <a:xfrm>
            <a:off x="4709160" y="1733550"/>
            <a:ext cx="365125" cy="245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074285" y="1791970"/>
            <a:ext cx="1604010" cy="372745"/>
            <a:chOff x="2856" y="4636"/>
            <a:chExt cx="2526" cy="587"/>
          </a:xfrm>
        </p:grpSpPr>
        <p:sp>
          <p:nvSpPr>
            <p:cNvPr id="9" name="Oval 8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bee_marks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35395" y="4514215"/>
            <a:ext cx="1447165" cy="372110"/>
            <a:chOff x="569" y="5493"/>
            <a:chExt cx="2279" cy="586"/>
          </a:xfrm>
        </p:grpSpPr>
        <p:sp>
          <p:nvSpPr>
            <p:cNvPr id="15" name="Oval 14"/>
            <p:cNvSpPr/>
            <p:nvPr/>
          </p:nvSpPr>
          <p:spPr>
            <a:xfrm>
              <a:off x="569" y="5493"/>
              <a:ext cx="2044" cy="587"/>
            </a:xfrm>
            <a:prstGeom prst="ellips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54" y="5493"/>
              <a:ext cx="2095" cy="48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total_marks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24170" y="3282950"/>
            <a:ext cx="1604010" cy="372745"/>
            <a:chOff x="2856" y="4636"/>
            <a:chExt cx="2526" cy="587"/>
          </a:xfrm>
        </p:grpSpPr>
        <p:sp>
          <p:nvSpPr>
            <p:cNvPr id="22" name="Oval 21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eee_marks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57465" y="4257675"/>
            <a:ext cx="1604010" cy="372110"/>
            <a:chOff x="2856" y="4636"/>
            <a:chExt cx="2526" cy="586"/>
          </a:xfrm>
        </p:grpSpPr>
        <p:sp>
          <p:nvSpPr>
            <p:cNvPr id="54" name="Oval 53"/>
            <p:cNvSpPr/>
            <p:nvPr/>
          </p:nvSpPr>
          <p:spPr>
            <a:xfrm>
              <a:off x="2856" y="4636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 Box 56"/>
            <p:cNvSpPr txBox="1"/>
            <p:nvPr/>
          </p:nvSpPr>
          <p:spPr>
            <a:xfrm>
              <a:off x="3054" y="4696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maths_marks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591175" y="3848100"/>
            <a:ext cx="1548765" cy="372745"/>
            <a:chOff x="2781" y="5223"/>
            <a:chExt cx="2439" cy="587"/>
          </a:xfrm>
        </p:grpSpPr>
        <p:sp>
          <p:nvSpPr>
            <p:cNvPr id="59" name="Oval 58"/>
            <p:cNvSpPr/>
            <p:nvPr/>
          </p:nvSpPr>
          <p:spPr>
            <a:xfrm>
              <a:off x="2781" y="5223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2892" y="5223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python_marks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014970" y="2693035"/>
            <a:ext cx="1246505" cy="372745"/>
            <a:chOff x="1448" y="4112"/>
            <a:chExt cx="2471" cy="587"/>
          </a:xfrm>
        </p:grpSpPr>
        <p:sp>
          <p:nvSpPr>
            <p:cNvPr id="78" name="Oval 77"/>
            <p:cNvSpPr/>
            <p:nvPr/>
          </p:nvSpPr>
          <p:spPr>
            <a:xfrm>
              <a:off x="1448" y="4112"/>
              <a:ext cx="2364" cy="58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591" y="4112"/>
              <a:ext cx="232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ns_marks</a:t>
              </a:r>
            </a:p>
          </p:txBody>
        </p:sp>
      </p:grpSp>
      <p:cxnSp>
        <p:nvCxnSpPr>
          <p:cNvPr id="80" name="Straight Connector 79"/>
          <p:cNvCxnSpPr>
            <a:endCxn id="79" idx="0"/>
          </p:cNvCxnSpPr>
          <p:nvPr/>
        </p:nvCxnSpPr>
        <p:spPr>
          <a:xfrm>
            <a:off x="8171815" y="2274570"/>
            <a:ext cx="502285" cy="418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793990" y="2274570"/>
            <a:ext cx="133985" cy="2025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16" idx="0"/>
          </p:cNvCxnSpPr>
          <p:nvPr/>
        </p:nvCxnSpPr>
        <p:spPr>
          <a:xfrm flipH="1">
            <a:off x="7118350" y="2270125"/>
            <a:ext cx="648970" cy="2244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951345" y="2274570"/>
            <a:ext cx="622935" cy="1634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680835" y="2249170"/>
            <a:ext cx="561975" cy="1088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954010" y="1364615"/>
            <a:ext cx="1216660" cy="459105"/>
            <a:chOff x="2687" y="2004"/>
            <a:chExt cx="1916" cy="723"/>
          </a:xfrm>
        </p:grpSpPr>
        <p:sp>
          <p:nvSpPr>
            <p:cNvPr id="102" name="Oval 101"/>
            <p:cNvSpPr/>
            <p:nvPr/>
          </p:nvSpPr>
          <p:spPr>
            <a:xfrm>
              <a:off x="2938" y="2004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>
              <a:endCxn id="102" idx="2"/>
            </p:cNvCxnSpPr>
            <p:nvPr/>
          </p:nvCxnSpPr>
          <p:spPr>
            <a:xfrm flipV="1">
              <a:off x="2687" y="2269"/>
              <a:ext cx="251" cy="4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4" name="Text Box 103"/>
            <p:cNvSpPr txBox="1"/>
            <p:nvPr/>
          </p:nvSpPr>
          <p:spPr>
            <a:xfrm>
              <a:off x="3339" y="2022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s_id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13345" y="791210"/>
            <a:ext cx="1457325" cy="1052830"/>
            <a:chOff x="2308" y="2004"/>
            <a:chExt cx="2295" cy="1658"/>
          </a:xfrm>
        </p:grpSpPr>
        <p:sp>
          <p:nvSpPr>
            <p:cNvPr id="106" name="Oval 105"/>
            <p:cNvSpPr/>
            <p:nvPr/>
          </p:nvSpPr>
          <p:spPr>
            <a:xfrm>
              <a:off x="2938" y="2004"/>
              <a:ext cx="1665" cy="53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>
              <a:endCxn id="106" idx="2"/>
            </p:cNvCxnSpPr>
            <p:nvPr/>
          </p:nvCxnSpPr>
          <p:spPr>
            <a:xfrm flipV="1">
              <a:off x="2308" y="2269"/>
              <a:ext cx="630" cy="1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8" name="Text Box 107"/>
            <p:cNvSpPr txBox="1"/>
            <p:nvPr/>
          </p:nvSpPr>
          <p:spPr>
            <a:xfrm>
              <a:off x="3339" y="2022"/>
              <a:ext cx="9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/>
                <a:t>r_id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565" y="300990"/>
            <a:ext cx="3657600" cy="513080"/>
          </a:xfrm>
        </p:spPr>
        <p:txBody>
          <a:bodyPr/>
          <a:lstStyle/>
          <a:p>
            <a:r>
              <a:rPr lang="en-US"/>
              <a:t>DEMERITS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" y="0"/>
            <a:ext cx="9119235" cy="556260"/>
            <a:chOff x="24" y="0"/>
            <a:chExt cx="14361" cy="876"/>
          </a:xfrm>
        </p:grpSpPr>
        <p:pic>
          <p:nvPicPr>
            <p:cNvPr id="4" name="Picture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9" y="0"/>
              <a:ext cx="2496" cy="663"/>
            </a:xfrm>
            <a:prstGeom prst="rect">
              <a:avLst/>
            </a:prstGeom>
          </p:spPr>
        </p:pic>
        <p:pic>
          <p:nvPicPr>
            <p:cNvPr id="6" name="Picture 5" descr="ljie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" y="26"/>
              <a:ext cx="869" cy="850"/>
            </a:xfrm>
            <a:prstGeom prst="rect">
              <a:avLst/>
            </a:prstGeom>
          </p:spPr>
        </p:pic>
      </p:grpSp>
      <p:sp>
        <p:nvSpPr>
          <p:cNvPr id="3" name="Title 1"/>
          <p:cNvSpPr>
            <a:spLocks noGrp="1"/>
          </p:cNvSpPr>
          <p:nvPr/>
        </p:nvSpPr>
        <p:spPr>
          <a:xfrm>
            <a:off x="567055" y="300990"/>
            <a:ext cx="3657600" cy="513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 panose="020B0803050000020004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9pPr>
          </a:lstStyle>
          <a:p>
            <a:r>
              <a:rPr lang="en-US"/>
              <a:t>MERITS</a:t>
            </a:r>
          </a:p>
        </p:txBody>
      </p:sp>
      <p:sp>
        <p:nvSpPr>
          <p:cNvPr id="7" name="Minus 6"/>
          <p:cNvSpPr/>
          <p:nvPr/>
        </p:nvSpPr>
        <p:spPr>
          <a:xfrm>
            <a:off x="4432935" y="540385"/>
            <a:ext cx="75565" cy="4421505"/>
          </a:xfrm>
          <a:prstGeom prst="mathMinus">
            <a:avLst>
              <a:gd name="adj1" fmla="val 10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18515" y="1370965"/>
            <a:ext cx="3406140" cy="2760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Easy Data  Organisation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Improves Data Security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Allows to generate reports and accurate analysis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Enhanced scalability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16780" y="1370965"/>
            <a:ext cx="3406140" cy="2760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More initial setup cost.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Needs regular maintanance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Users need to have basic knowledge and training of system.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Needs proper design to maintain data integrity.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Bahnschrift SemiLight" panose="020B0502040204020203" charset="0"/>
                <a:cs typeface="Bahnschrift SemiLight" panose="020B0502040204020203" charset="0"/>
              </a:rPr>
              <a:t>Tehnical issues may arise.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663</Words>
  <Application>Microsoft Office PowerPoint</Application>
  <PresentationFormat>On-screen Show (16:9)</PresentationFormat>
  <Paragraphs>159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SemiLight</vt:lpstr>
      <vt:lpstr>Algerian</vt:lpstr>
      <vt:lpstr>Fira Sans Extra Condensed SemiBold</vt:lpstr>
      <vt:lpstr>Roboto</vt:lpstr>
      <vt:lpstr>Bahnschrift SemiBold SemiConden</vt:lpstr>
      <vt:lpstr>Arial Narrow</vt:lpstr>
      <vt:lpstr>Arial Rounded MT Bold</vt:lpstr>
      <vt:lpstr>Data Migration Process Infographics by Slidesgo</vt:lpstr>
      <vt:lpstr>College Database Management System</vt:lpstr>
      <vt:lpstr>PowerPoint Presentation</vt:lpstr>
      <vt:lpstr>INTRODUCTION</vt:lpstr>
      <vt:lpstr>INTRODUCTION </vt:lpstr>
      <vt:lpstr>INTRODUCTION </vt:lpstr>
      <vt:lpstr>ER-DIAGRAM</vt:lpstr>
      <vt:lpstr>PowerPoint Presentation</vt:lpstr>
      <vt:lpstr>PowerPoint Presentation</vt:lpstr>
      <vt:lpstr>DEMERITS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 Process Infographics</dc:title>
  <dc:creator>priyam</dc:creator>
  <cp:lastModifiedBy>ROHIT YADAV</cp:lastModifiedBy>
  <cp:revision>16</cp:revision>
  <dcterms:created xsi:type="dcterms:W3CDTF">2023-09-30T12:57:00Z</dcterms:created>
  <dcterms:modified xsi:type="dcterms:W3CDTF">2023-12-19T16:41:45Z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EF14DDB14BB34F34A2C6C40D24A4FC9D_12</vt:lpwstr>
  </property>
  <property fmtid="{D5CDD505-2E9C-101B-9397-08002B2CF9AE}" pid="3" name="KSOProductBuildVer">
    <vt:lpwstr>1033-12.2.0.13215</vt:lpwstr>
  </property>
</Properties>
</file>