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74" r:id="rId13"/>
    <p:sldId id="273" r:id="rId14"/>
    <p:sldId id="275" r:id="rId15"/>
    <p:sldId id="270" r:id="rId16"/>
    <p:sldId id="276" r:id="rId17"/>
    <p:sldId id="272" r:id="rId18"/>
    <p:sldId id="268" r:id="rId19"/>
    <p:sldId id="26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30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81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5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61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50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12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84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96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23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5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0A3E-041F-48E3-A867-6DD25CD1267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31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0A3E-041F-48E3-A867-6DD25CD1267F}" type="datetimeFigureOut">
              <a:rPr lang="ru-RU" smtClean="0"/>
              <a:t>06.06.2019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C721D-FED4-4080-8955-62676588A2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9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446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Требования к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программному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аппаратному обеспечению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35D-8440-4F22-BB36-0C9F8FDC1692}" type="slidenum">
              <a:rPr lang="ru-RU" sz="2400" smtClean="0"/>
              <a:t>10</a:t>
            </a:fld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319996"/>
            <a:ext cx="11243528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28650" algn="just">
              <a:lnSpc>
                <a:spcPct val="150000"/>
              </a:lnSpc>
            </a:pPr>
            <a:r>
              <a:rPr lang="ru-RU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Необходимое программное обеспечение: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 defTabSz="9001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57188" algn="l"/>
                <a:tab pos="900113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 7+ / Linux /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 defTabSz="900113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357188" algn="l"/>
                <a:tab pos="900113" algn="l"/>
              </a:tabLst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Core SDK 2.1+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defTabSz="900113">
              <a:lnSpc>
                <a:spcPct val="150000"/>
              </a:lnSpc>
              <a:spcBef>
                <a:spcPts val="0"/>
              </a:spcBef>
              <a:tabLst>
                <a:tab pos="357188" algn="l"/>
                <a:tab pos="900113" algn="l"/>
              </a:tabLst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 </a:t>
            </a: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для упрощения работы с приложением:</a:t>
            </a:r>
          </a:p>
          <a:p>
            <a:pPr marL="628650" defTabSz="900113">
              <a:lnSpc>
                <a:spcPct val="150000"/>
              </a:lnSpc>
              <a:spcBef>
                <a:spcPts val="0"/>
              </a:spcBef>
              <a:tabLst>
                <a:tab pos="357188" algn="l"/>
                <a:tab pos="900113" algn="l"/>
              </a:tabLs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Visual Studio 2017 / Visual Studio for Mac / Visual Studio Code.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628650">
              <a:lnSpc>
                <a:spcPct val="150000"/>
              </a:lnSpc>
            </a:pPr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Минимальные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системные требования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indent="628650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•	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процессор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 тактовой частотой 1,6 ГГц; </a:t>
            </a:r>
          </a:p>
          <a:p>
            <a:pPr indent="628650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•	ОЗУ объемом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Гб;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0113" indent="-271463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•	4 Гб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пространства на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жестком диске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874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Дейча-Джозы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 </a:t>
            </a:r>
            <a:r>
              <a:rPr lang="en-US" dirty="0"/>
              <a:t>f</a:t>
            </a:r>
            <a:r>
              <a:rPr lang="ru-RU" dirty="0"/>
              <a:t>: {0, 1} =&gt; {0, 1} бинарная функция. Заметим, что возможно только четыре значения для </a:t>
            </a:r>
            <a:r>
              <a:rPr lang="en-US" dirty="0"/>
              <a:t>f</a:t>
            </a:r>
            <a:endParaRPr lang="ru-RU" dirty="0"/>
          </a:p>
          <a:p>
            <a:pPr marL="0" indent="0" algn="ctr">
              <a:buNone/>
            </a:pPr>
            <a:r>
              <a:rPr lang="ru-RU" dirty="0"/>
              <a:t>f</a:t>
            </a:r>
            <a:r>
              <a:rPr lang="ru-RU" baseline="-25000" dirty="0"/>
              <a:t>1</a:t>
            </a:r>
            <a:r>
              <a:rPr lang="ru-RU" dirty="0"/>
              <a:t>:0→0, 1→0,f</a:t>
            </a:r>
            <a:r>
              <a:rPr lang="ru-RU" baseline="-25000" dirty="0"/>
              <a:t>2</a:t>
            </a:r>
            <a:r>
              <a:rPr lang="ru-RU" dirty="0"/>
              <a:t>:0→1, 1→1,</a:t>
            </a:r>
          </a:p>
          <a:p>
            <a:pPr marL="0" indent="0" algn="ctr">
              <a:buNone/>
            </a:pPr>
            <a:r>
              <a:rPr lang="ru-RU" dirty="0"/>
              <a:t>f</a:t>
            </a:r>
            <a:r>
              <a:rPr lang="ru-RU" baseline="-25000" dirty="0"/>
              <a:t>3</a:t>
            </a:r>
            <a:r>
              <a:rPr lang="ru-RU" dirty="0"/>
              <a:t>:0→0, 1→1,f</a:t>
            </a:r>
            <a:r>
              <a:rPr lang="ru-RU" baseline="-25000" dirty="0"/>
              <a:t>4</a:t>
            </a:r>
            <a:r>
              <a:rPr lang="ru-RU" dirty="0"/>
              <a:t>:0→1, 1→0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504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Дейча-Джозы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46" y="1479012"/>
            <a:ext cx="6049925" cy="5131746"/>
          </a:xfrm>
        </p:spPr>
      </p:pic>
    </p:spTree>
    <p:extLst>
      <p:ext uri="{BB962C8B-B14F-4D97-AF65-F5344CB8AC3E}">
        <p14:creationId xmlns:p14="http://schemas.microsoft.com/office/powerpoint/2010/main" val="128769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Дейча-Джозы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3136"/>
            <a:ext cx="4361547" cy="12674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45529"/>
            <a:ext cx="7441436" cy="13327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97444"/>
            <a:ext cx="9769508" cy="13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Дейча-Джозы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89512" cy="189577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Можем получить экспоненциальный рост производительности при линейном росте количества </a:t>
            </a:r>
            <a:r>
              <a:rPr lang="ru-RU" dirty="0" err="1" smtClean="0"/>
              <a:t>кубит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dirty="0" smtClean="0"/>
              <a:t>Для описания </a:t>
            </a:r>
            <a:r>
              <a:rPr lang="ru-RU" dirty="0" err="1" smtClean="0"/>
              <a:t>двухкубитного</a:t>
            </a:r>
            <a:r>
              <a:rPr lang="ru-RU" dirty="0" smtClean="0"/>
              <a:t> состояния требуется 4 комплексных числа.</a:t>
            </a:r>
            <a:endParaRPr lang="ru-RU" dirty="0"/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56332"/>
            <a:ext cx="8765231" cy="876521"/>
          </a:xfrm>
        </p:spPr>
      </p:pic>
    </p:spTree>
    <p:extLst>
      <p:ext uri="{BB962C8B-B14F-4D97-AF65-F5344CB8AC3E}">
        <p14:creationId xmlns:p14="http://schemas.microsoft.com/office/powerpoint/2010/main" val="332538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ru-RU" dirty="0" err="1" smtClean="0"/>
              <a:t>Шора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Выбрать </a:t>
            </a:r>
            <a:r>
              <a:rPr lang="ru-RU" dirty="0"/>
              <a:t>случайный остаток a по модулю </a:t>
            </a:r>
            <a:r>
              <a:rPr lang="ru-RU" dirty="0" smtClean="0"/>
              <a:t>N</a:t>
            </a:r>
            <a:r>
              <a:rPr lang="en-US" dirty="0"/>
              <a:t>.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Проверить </a:t>
            </a:r>
            <a:r>
              <a:rPr lang="ru-RU" dirty="0"/>
              <a:t>НОД(a, N) = </a:t>
            </a:r>
            <a:r>
              <a:rPr lang="ru-RU" dirty="0" smtClean="0"/>
              <a:t>1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ru-RU" dirty="0" smtClean="0"/>
              <a:t>Найти </a:t>
            </a:r>
            <a:r>
              <a:rPr lang="ru-RU" dirty="0"/>
              <a:t>порядок r остатка a по модулю </a:t>
            </a:r>
            <a:r>
              <a:rPr lang="ru-RU" dirty="0" smtClean="0"/>
              <a:t>N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ru-RU" dirty="0" smtClean="0"/>
              <a:t>Если </a:t>
            </a:r>
            <a:r>
              <a:rPr lang="ru-RU" dirty="0"/>
              <a:t>r четен, вычислить НОД(a r/2 − 1, N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Анализ </a:t>
            </a:r>
            <a:r>
              <a:rPr lang="ru-RU" dirty="0"/>
              <a:t>алгоритма: с большой вероятностью полученное на четвертом шаге число будет нетривиальным делителем N.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Трудный </a:t>
            </a:r>
            <a:r>
              <a:rPr lang="ru-RU" dirty="0"/>
              <a:t>шаг: найти порядок a по модулю 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6180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Классические алгоритмы факторизации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Детерменированный</a:t>
            </a:r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квадратичных форм </a:t>
            </a:r>
            <a:r>
              <a:rPr lang="ru-RU" dirty="0" err="1" smtClean="0"/>
              <a:t>Шенкса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Алгоритм </a:t>
            </a:r>
            <a:r>
              <a:rPr lang="ru-RU" dirty="0" err="1" smtClean="0"/>
              <a:t>Полларда</a:t>
            </a:r>
            <a:r>
              <a:rPr lang="ru-RU" dirty="0" smtClean="0"/>
              <a:t> - </a:t>
            </a:r>
            <a:r>
              <a:rPr lang="ru-RU" dirty="0" err="1" smtClean="0"/>
              <a:t>Штрассена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Вероятностный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Метод решета числового поля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128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Квантовый алгоритм для систем линейных равенств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Разложение Гаусса	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Работает за </a:t>
            </a:r>
            <a:r>
              <a:rPr lang="en-US" dirty="0" smtClean="0"/>
              <a:t>O</a:t>
            </a:r>
            <a:r>
              <a:rPr lang="ru-RU" dirty="0" smtClean="0"/>
              <a:t>(</a:t>
            </a:r>
            <a:r>
              <a:rPr lang="en-US" dirty="0" smtClean="0"/>
              <a:t>N^3)</a:t>
            </a:r>
          </a:p>
          <a:p>
            <a:r>
              <a:rPr lang="ru-RU" dirty="0" smtClean="0"/>
              <a:t>Метод сопряженных градиентов оптимизирует до </a:t>
            </a:r>
            <a:r>
              <a:rPr lang="en-US" dirty="0" smtClean="0"/>
              <a:t>O(</a:t>
            </a:r>
            <a:r>
              <a:rPr lang="en-US" dirty="0" err="1" smtClean="0"/>
              <a:t>Nsk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Если необходимы только итоговые сведения о результате, то </a:t>
            </a:r>
            <a:r>
              <a:rPr lang="en-US" dirty="0" smtClean="0"/>
              <a:t>O(</a:t>
            </a:r>
            <a:r>
              <a:rPr lang="en-US" dirty="0" err="1" smtClean="0"/>
              <a:t>Nsqrt</a:t>
            </a:r>
            <a:r>
              <a:rPr lang="en-US" dirty="0" smtClean="0"/>
              <a:t>(k)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Алгоритм ХХЛ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Базовая версия </a:t>
            </a:r>
            <a:r>
              <a:rPr lang="en-US" dirty="0" smtClean="0"/>
              <a:t>O(N log N k^2)</a:t>
            </a:r>
          </a:p>
          <a:p>
            <a:r>
              <a:rPr lang="ru-RU" dirty="0" smtClean="0"/>
              <a:t>Версия </a:t>
            </a:r>
            <a:r>
              <a:rPr lang="ru-RU" dirty="0" err="1" smtClean="0"/>
              <a:t>Хэрроу</a:t>
            </a:r>
            <a:r>
              <a:rPr lang="ru-RU" dirty="0" smtClean="0"/>
              <a:t> </a:t>
            </a:r>
            <a:r>
              <a:rPr lang="en-US" dirty="0" smtClean="0"/>
              <a:t>O(k^2 log N)</a:t>
            </a:r>
          </a:p>
          <a:p>
            <a:r>
              <a:rPr lang="ru-RU" dirty="0" smtClean="0"/>
              <a:t>Версия </a:t>
            </a:r>
            <a:r>
              <a:rPr lang="ru-RU" dirty="0" err="1" smtClean="0"/>
              <a:t>Амбаиниса</a:t>
            </a:r>
            <a:r>
              <a:rPr lang="ru-RU" dirty="0" smtClean="0"/>
              <a:t> </a:t>
            </a:r>
            <a:r>
              <a:rPr lang="en-US" dirty="0" smtClean="0"/>
              <a:t>O(k log^3 </a:t>
            </a:r>
            <a:r>
              <a:rPr lang="en-US" dirty="0" err="1" smtClean="0"/>
              <a:t>klogN</a:t>
            </a:r>
            <a:r>
              <a:rPr lang="en-US" dirty="0" smtClean="0"/>
              <a:t>)</a:t>
            </a:r>
          </a:p>
          <a:p>
            <a:r>
              <a:rPr lang="ru-RU" dirty="0" smtClean="0"/>
              <a:t>Версия </a:t>
            </a:r>
            <a:r>
              <a:rPr lang="ru-RU" dirty="0" err="1" smtClean="0"/>
              <a:t>Уоссинга</a:t>
            </a:r>
            <a:r>
              <a:rPr lang="ru-RU" dirty="0" smtClean="0"/>
              <a:t> </a:t>
            </a:r>
            <a:r>
              <a:rPr lang="en-US" dirty="0" smtClean="0"/>
              <a:t>O(</a:t>
            </a:r>
            <a:r>
              <a:rPr lang="en-US" dirty="0" err="1" smtClean="0"/>
              <a:t>sqrt</a:t>
            </a:r>
            <a:r>
              <a:rPr lang="en-US" dirty="0" smtClean="0"/>
              <a:t> N logNk^2)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6374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3457"/>
            <a:ext cx="10515600" cy="1325563"/>
          </a:xfrm>
        </p:spPr>
        <p:txBody>
          <a:bodyPr/>
          <a:lstStyle/>
          <a:p>
            <a:r>
              <a:rPr lang="ru-RU" dirty="0" smtClean="0"/>
              <a:t>Сравнительный анализ алгоритмов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265686"/>
              </p:ext>
            </p:extLst>
          </p:nvPr>
        </p:nvGraphicFramePr>
        <p:xfrm>
          <a:off x="838198" y="1389020"/>
          <a:ext cx="10515602" cy="5120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505200"/>
                <a:gridCol w="2362200"/>
                <a:gridCol w="2397211"/>
                <a:gridCol w="2250991"/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 smtClean="0"/>
                        <a:t>Сбалансированность функции(</a:t>
                      </a:r>
                      <a:r>
                        <a:rPr lang="ru-RU" b="0" dirty="0" err="1" smtClean="0"/>
                        <a:t>детерменированный</a:t>
                      </a:r>
                      <a:r>
                        <a:rPr lang="ru-RU" b="0" dirty="0" smtClean="0"/>
                        <a:t>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O(2^(n-1) + 1)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Сбалансированность функции(вероятностный)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 вероятностью 99,9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Алгоритм </a:t>
                      </a:r>
                      <a:r>
                        <a:rPr lang="ru-RU" dirty="0" err="1" smtClean="0"/>
                        <a:t>Дейча-Джозы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O(1)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 квадратичных форм </a:t>
                      </a:r>
                      <a:r>
                        <a:rPr lang="ru-RU" dirty="0" err="1" smtClean="0"/>
                        <a:t>Шенкса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 решета числового поля</a:t>
                      </a:r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 вероятностью 1</a:t>
                      </a:r>
                      <a:r>
                        <a:rPr lang="en-US" dirty="0" smtClean="0"/>
                        <a:t>/2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Алгоритм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Шора</a:t>
                      </a:r>
                      <a:endParaRPr lang="en-US" baseline="0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O(log^3(N))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O(log N) </a:t>
                      </a:r>
                      <a:r>
                        <a:rPr lang="ru-RU" dirty="0" err="1" smtClean="0"/>
                        <a:t>кубит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Алгоритм ХХЛ</a:t>
                      </a:r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Разложение Гаусса</a:t>
                      </a:r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O(N^3)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820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изучены основы квантовых вычислений и технологий;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изучены необходимые критерии и условия для физической реализации квантового компьютера;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 анализ наиболее известных задач и алгоритмов в данной области;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проведен сравнительный анализ классических и квантовых алгоритмов;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 пакет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Quantum Development Kit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реализованы квантовые алгоритмы на эмуляторе квантового компьютера.</a:t>
            </a:r>
          </a:p>
          <a:p>
            <a:pPr marL="0" indent="0" algn="just" defTabSz="900113">
              <a:lnSpc>
                <a:spcPct val="100000"/>
              </a:lnSpc>
              <a:spcBef>
                <a:spcPts val="0"/>
              </a:spcBef>
              <a:buNone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49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развития квантовых вычислений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Современные компьютеры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Основаны </a:t>
            </a:r>
            <a:r>
              <a:rPr lang="ru-RU" dirty="0"/>
              <a:t>на классической </a:t>
            </a:r>
            <a:r>
              <a:rPr lang="ru-RU" dirty="0" smtClean="0"/>
              <a:t>физике и ограничены</a:t>
            </a:r>
            <a:r>
              <a:rPr lang="ru-RU" dirty="0"/>
              <a:t>, тем фактом, что система может быть только в одном состоянии. 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Квантовые компьютеры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Система может находится в суперпозиции нескольких различных состояний одновременно. </a:t>
            </a:r>
          </a:p>
          <a:p>
            <a:pPr marL="0" indent="0" algn="just">
              <a:buNone/>
            </a:pPr>
            <a:r>
              <a:rPr lang="ru-RU" dirty="0" smtClean="0"/>
              <a:t>Территориально разделенные квантовые системы могут быть переплетены друг с другом и благодаря этому, операции перестают быть локальными.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00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развития квантовых вычислений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Квантовое состояние |</a:t>
            </a:r>
            <a:r>
              <a:rPr lang="ru-RU" dirty="0"/>
              <a:t>φ&gt; это суперпозиция классических состояний: |φ&gt; = α</a:t>
            </a:r>
            <a:r>
              <a:rPr lang="ru-RU" baseline="-25000" dirty="0"/>
              <a:t>1</a:t>
            </a:r>
            <a:r>
              <a:rPr lang="ru-RU" dirty="0"/>
              <a:t>|1&gt; + α</a:t>
            </a:r>
            <a:r>
              <a:rPr lang="ru-RU" baseline="-25000" dirty="0"/>
              <a:t>2</a:t>
            </a:r>
            <a:r>
              <a:rPr lang="ru-RU" dirty="0"/>
              <a:t>|2&gt; +…+ α</a:t>
            </a:r>
            <a:r>
              <a:rPr lang="ru-RU" baseline="-25000" dirty="0"/>
              <a:t>N</a:t>
            </a:r>
            <a:r>
              <a:rPr lang="ru-RU" dirty="0"/>
              <a:t>|N&gt;, где α</a:t>
            </a:r>
            <a:r>
              <a:rPr lang="en-US" baseline="-25000" dirty="0" err="1"/>
              <a:t>i</a:t>
            </a:r>
            <a:r>
              <a:rPr lang="ru-RU" dirty="0"/>
              <a:t> – комплексное число.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|</a:t>
            </a:r>
            <a:r>
              <a:rPr lang="ru-RU" dirty="0"/>
              <a:t>1&gt;, ..., |N&gt; формирует ортонормальный базис </a:t>
            </a:r>
            <a:r>
              <a:rPr lang="en-US" dirty="0"/>
              <a:t>N</a:t>
            </a:r>
            <a:r>
              <a:rPr lang="ru-RU" dirty="0"/>
              <a:t>-размерного Гильбертова пространства, в котором квантовое состояние |φ&gt; является вектором.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С </a:t>
            </a:r>
            <a:r>
              <a:rPr lang="ru-RU" dirty="0"/>
              <a:t>квантовым состоянием можно проводить 2 операции: измерить и изменить унитарно, без измерения.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50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развития квантовых вычислений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Задача обработки квантовой информации состоит в решении определенного класса проблем, которых не могут решить классические компьютеры за приемлемое время.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9864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теории квантовых вычислений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Продолжение процесса </a:t>
            </a:r>
            <a:r>
              <a:rPr lang="ru-RU" dirty="0"/>
              <a:t>миниатюризации, который сделал современные компьютеры мощными и </a:t>
            </a:r>
            <a:r>
              <a:rPr lang="ru-RU" dirty="0" smtClean="0"/>
              <a:t>дешевым и </a:t>
            </a:r>
            <a:r>
              <a:rPr lang="ru-RU" dirty="0"/>
              <a:t>практически достиг </a:t>
            </a:r>
            <a:r>
              <a:rPr lang="ru-RU" dirty="0" smtClean="0"/>
              <a:t>микро-уровней</a:t>
            </a:r>
          </a:p>
          <a:p>
            <a:r>
              <a:rPr lang="ru-RU" dirty="0" smtClean="0"/>
              <a:t>ускорение некоторых вычислений </a:t>
            </a:r>
            <a:r>
              <a:rPr lang="ru-RU" dirty="0"/>
              <a:t>и </a:t>
            </a:r>
            <a:r>
              <a:rPr lang="ru-RU" dirty="0" smtClean="0"/>
              <a:t>реализация идей, недоступных </a:t>
            </a:r>
            <a:r>
              <a:rPr lang="ru-RU" dirty="0"/>
              <a:t>классическим </a:t>
            </a:r>
            <a:r>
              <a:rPr lang="ru-RU" dirty="0" smtClean="0"/>
              <a:t>компьютерам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 smtClean="0"/>
              <a:t>выявление возможности </a:t>
            </a:r>
            <a:r>
              <a:rPr lang="ru-RU" dirty="0"/>
              <a:t>и ограничения самого допустимо-сильного вычислительного устройства, которое может позволить нам </a:t>
            </a:r>
            <a:r>
              <a:rPr lang="ru-RU" dirty="0" smtClean="0"/>
              <a:t>природа</a:t>
            </a:r>
            <a:r>
              <a:rPr lang="en-US" dirty="0" smtClean="0"/>
              <a:t>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690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Кубиты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Рассмотрим </a:t>
            </a:r>
            <a:r>
              <a:rPr lang="ru-RU" dirty="0"/>
              <a:t>систему, которая может быть в двух базовых состояниях, назовем их |0&gt; и |1&gt;.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Представим </a:t>
            </a:r>
            <a:r>
              <a:rPr lang="ru-RU" dirty="0" err="1"/>
              <a:t>кубит</a:t>
            </a:r>
            <a:r>
              <a:rPr lang="ru-RU" dirty="0"/>
              <a:t> как α</a:t>
            </a:r>
            <a:r>
              <a:rPr lang="ru-RU" baseline="-25000" dirty="0"/>
              <a:t>0</a:t>
            </a:r>
            <a:r>
              <a:rPr lang="ru-RU" dirty="0"/>
              <a:t>|0&gt; + α</a:t>
            </a:r>
            <a:r>
              <a:rPr lang="ru-RU" baseline="-25000" dirty="0"/>
              <a:t>1</a:t>
            </a:r>
            <a:r>
              <a:rPr lang="ru-RU" dirty="0"/>
              <a:t>|1&gt;, |α</a:t>
            </a:r>
            <a:r>
              <a:rPr lang="ru-RU" baseline="-25000" dirty="0"/>
              <a:t>0</a:t>
            </a:r>
            <a:r>
              <a:rPr lang="ru-RU" dirty="0"/>
              <a:t>|^2+ |α</a:t>
            </a:r>
            <a:r>
              <a:rPr lang="ru-RU" baseline="-25000" dirty="0"/>
              <a:t>1</a:t>
            </a:r>
            <a:r>
              <a:rPr lang="ru-RU" dirty="0"/>
              <a:t>|^2= 1.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Квантовому </a:t>
            </a:r>
            <a:r>
              <a:rPr lang="ru-RU" dirty="0"/>
              <a:t>компьютеру необходимо как минимум 10</a:t>
            </a:r>
            <a:r>
              <a:rPr lang="ru-RU" baseline="30000" dirty="0"/>
              <a:t>2</a:t>
            </a:r>
            <a:r>
              <a:rPr lang="ru-RU" dirty="0"/>
              <a:t> – 10</a:t>
            </a:r>
            <a:r>
              <a:rPr lang="ru-RU" baseline="30000" dirty="0"/>
              <a:t>3</a:t>
            </a:r>
            <a:r>
              <a:rPr lang="ru-RU" dirty="0"/>
              <a:t> </a:t>
            </a:r>
            <a:r>
              <a:rPr lang="ru-RU" dirty="0" err="1"/>
              <a:t>кубит</a:t>
            </a:r>
            <a:r>
              <a:rPr lang="ru-RU" dirty="0"/>
              <a:t>, для выполнения алгоритмов, более эффективных, чем их классические аналоги.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03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изучение основ квантовых вычислений и технологий;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наиболее известных задач и алгоритмов в данной области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изучение пакета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Quantum Development Kit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57188" indent="-357188" algn="just" defTabSz="900113">
              <a:lnSpc>
                <a:spcPct val="100000"/>
              </a:lnSpc>
              <a:spcBef>
                <a:spcPts val="0"/>
              </a:spcBef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реализация классических и квантовых версий алгоритмов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072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ru-RU" dirty="0"/>
              <a:t>Алгоритм </a:t>
            </a:r>
            <a:r>
              <a:rPr lang="ru-RU" dirty="0" err="1"/>
              <a:t>Дейча-Джозы</a:t>
            </a:r>
            <a:r>
              <a:rPr lang="ru-RU" dirty="0"/>
              <a:t> для определения сбалансированности функции</a:t>
            </a:r>
          </a:p>
          <a:p>
            <a:pPr lvl="0" algn="just"/>
            <a:r>
              <a:rPr lang="ru-RU" dirty="0"/>
              <a:t>Алгоритм </a:t>
            </a:r>
            <a:r>
              <a:rPr lang="ru-RU" dirty="0" err="1"/>
              <a:t>Шора</a:t>
            </a:r>
            <a:r>
              <a:rPr lang="ru-RU" dirty="0"/>
              <a:t> для факторизации числа</a:t>
            </a:r>
          </a:p>
          <a:p>
            <a:pPr lvl="0" algn="just"/>
            <a:r>
              <a:rPr lang="ru-RU" dirty="0"/>
              <a:t>Квантовый обход графа</a:t>
            </a:r>
          </a:p>
          <a:p>
            <a:pPr lvl="0" algn="just"/>
            <a:r>
              <a:rPr lang="ru-RU" dirty="0"/>
              <a:t>Квантовый алгоритм для систем линейных равенств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ru-RU" dirty="0"/>
              <a:t>Алгоритм ХХЛ)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40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Средства реализации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511" y="1325563"/>
            <a:ext cx="10848975" cy="4629150"/>
          </a:xfrm>
        </p:spPr>
        <p:txBody>
          <a:bodyPr>
            <a:noAutofit/>
          </a:bodyPr>
          <a:lstStyle/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ОС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Windows 10 Pro;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универсальная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платформа разработки 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Net Core SDK 2.2;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пакет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разработки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Microsoft Quantum Development Kit 0.6;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редактор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исходного кода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Visual Studio Code 1.33;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C# 7.0;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язык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Q#.</a:t>
            </a:r>
          </a:p>
          <a:p>
            <a:pPr marL="628650" indent="263525">
              <a:lnSpc>
                <a:spcPct val="150000"/>
              </a:lnSpc>
              <a:spcBef>
                <a:spcPts val="0"/>
              </a:spcBef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 smtClean="0">
                <a:latin typeface="+mj-lt"/>
              </a:rPr>
              <a:t>			</a:t>
            </a: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>
                <a:latin typeface="+mj-lt"/>
              </a:rPr>
              <a:t> </a:t>
            </a:r>
            <a:r>
              <a:rPr lang="ru-RU" sz="2000" dirty="0" smtClean="0">
                <a:latin typeface="+mj-lt"/>
              </a:rPr>
              <a:t>    									                        </a:t>
            </a:r>
            <a:endParaRPr lang="ru-RU" sz="2000" dirty="0">
              <a:latin typeface="+mj-lt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6286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											       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35D-8440-4F22-BB36-0C9F8FDC1692}" type="slidenum">
              <a:rPr lang="ru-RU" sz="2400" smtClean="0"/>
              <a:t>9</a:t>
            </a:fld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2323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623</Words>
  <Application>Microsoft Office PowerPoint</Application>
  <PresentationFormat>Широкоэкранный</PresentationFormat>
  <Paragraphs>113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Презентация PowerPoint</vt:lpstr>
      <vt:lpstr>История развития квантовых вычислений</vt:lpstr>
      <vt:lpstr>История развития квантовых вычислений</vt:lpstr>
      <vt:lpstr>История развития квантовых вычислений</vt:lpstr>
      <vt:lpstr>Задачи теории квантовых вычислений</vt:lpstr>
      <vt:lpstr>Кубиты</vt:lpstr>
      <vt:lpstr>Задачи работы</vt:lpstr>
      <vt:lpstr>Задачи работы</vt:lpstr>
      <vt:lpstr>Средства реализации</vt:lpstr>
      <vt:lpstr>Требования к программному и аппаратному обеспечению</vt:lpstr>
      <vt:lpstr>Алгоритм Дейча-Джозы</vt:lpstr>
      <vt:lpstr>Алгоритм Дейча-Джозы</vt:lpstr>
      <vt:lpstr>Алгоритм Дейча-Джозы</vt:lpstr>
      <vt:lpstr>Алгоритм Дейча-Джозы</vt:lpstr>
      <vt:lpstr>Алгоритм Шора</vt:lpstr>
      <vt:lpstr>Классические алгоритмы факторизации</vt:lpstr>
      <vt:lpstr>Квантовый алгоритм для систем линейных равенств</vt:lpstr>
      <vt:lpstr>Сравнительный анализ алгоритмов</vt:lpstr>
      <vt:lpstr>Результат работы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zru</dc:creator>
  <cp:lastModifiedBy>zru</cp:lastModifiedBy>
  <cp:revision>22</cp:revision>
  <dcterms:created xsi:type="dcterms:W3CDTF">2019-06-05T13:07:07Z</dcterms:created>
  <dcterms:modified xsi:type="dcterms:W3CDTF">2019-06-06T18:17:10Z</dcterms:modified>
</cp:coreProperties>
</file>