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65" r:id="rId10"/>
    <p:sldId id="266" r:id="rId11"/>
    <p:sldId id="269" r:id="rId12"/>
    <p:sldId id="279" r:id="rId13"/>
    <p:sldId id="280" r:id="rId14"/>
    <p:sldId id="270" r:id="rId15"/>
    <p:sldId id="282" r:id="rId16"/>
    <p:sldId id="276" r:id="rId17"/>
    <p:sldId id="281" r:id="rId18"/>
    <p:sldId id="272" r:id="rId19"/>
    <p:sldId id="283" r:id="rId20"/>
    <p:sldId id="284" r:id="rId21"/>
    <p:sldId id="268" r:id="rId22"/>
    <p:sldId id="267" r:id="rId23"/>
  </p:sldIdLst>
  <p:sldSz cx="12192000" cy="6858000"/>
  <p:notesSz cx="6735763" cy="985678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44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45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45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6843A-35D9-4BF0-8BAE-64F1E98BC786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1231900"/>
            <a:ext cx="5913437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577" y="4743579"/>
            <a:ext cx="5388610" cy="388111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18831" cy="494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5373" y="9362238"/>
            <a:ext cx="2918831" cy="494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EF2D2-24D0-4238-9C0D-C81CCD232C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442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F2D2-24D0-4238-9C0D-C81CCD232C5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00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F2D2-24D0-4238-9C0D-C81CCD232C5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17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6830-E682-405C-8364-0C9541E639DF}" type="datetime1">
              <a:rPr lang="ru-RU" smtClean="0"/>
              <a:t>17.06.2019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30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BB8C-CB05-479D-8CEA-872765ADD396}" type="datetime1">
              <a:rPr lang="ru-RU" smtClean="0"/>
              <a:t>17.06.2019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81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9E9D-2A67-4B46-84B4-9A88CD3E91F3}" type="datetime1">
              <a:rPr lang="ru-RU" smtClean="0"/>
              <a:t>17.06.2019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5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345-DD1D-40F9-B05D-80736C9A64BE}" type="datetime1">
              <a:rPr lang="ru-RU" smtClean="0"/>
              <a:t>17.06.2019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61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47BA-54A9-4DFA-A58A-0556F2F6BBF3}" type="datetime1">
              <a:rPr lang="ru-RU" smtClean="0"/>
              <a:t>17.06.2019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50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76BB-ADA0-4F80-9D28-2566A92BA848}" type="datetime1">
              <a:rPr lang="ru-RU" smtClean="0"/>
              <a:t>17.06.2019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12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2552-BD6E-4AD4-BAD1-EC0578C01B0B}" type="datetime1">
              <a:rPr lang="ru-RU" smtClean="0"/>
              <a:t>17.06.2019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84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96A1-89C2-4BBE-AB5B-B0CB8942B161}" type="datetime1">
              <a:rPr lang="ru-RU" smtClean="0"/>
              <a:t>17.06.2019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DFD6-CB9C-4C9A-9A46-77F5F3732A82}" type="datetime1">
              <a:rPr lang="ru-RU" smtClean="0"/>
              <a:t>17.06.2019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23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FDAA-0F05-4D26-AB82-65ABB6376715}" type="datetime1">
              <a:rPr lang="ru-RU" smtClean="0"/>
              <a:t>17.06.2019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5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3315-5A26-493E-90F4-99CDED3D5A99}" type="datetime1">
              <a:rPr lang="ru-RU" smtClean="0"/>
              <a:t>17.06.2019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31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1CDF-AC48-44CB-A4FA-2A9648FE0477}" type="datetime1">
              <a:rPr lang="ru-RU" smtClean="0"/>
              <a:t>17.06.2019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79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447" y="649995"/>
            <a:ext cx="10922924" cy="5731698"/>
          </a:xfrm>
        </p:spPr>
        <p:txBody>
          <a:bodyPr>
            <a:normAutofit/>
          </a:bodyPr>
          <a:lstStyle/>
          <a:p>
            <a:endParaRPr lang="ru-RU" sz="3600" dirty="0" smtClean="0"/>
          </a:p>
          <a:p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Сравнительный </a:t>
            </a: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</a:t>
            </a:r>
            <a:b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алгоритмов </a:t>
            </a:r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квантовых </a:t>
            </a: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вычислений</a:t>
            </a:r>
            <a:b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их классическими </a:t>
            </a: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аналогами</a:t>
            </a:r>
            <a:endParaRPr lang="ru-RU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Обучающийся: Черниговских Р. И.</a:t>
            </a:r>
          </a:p>
          <a:p>
            <a:pPr algn="l">
              <a:lnSpc>
                <a:spcPct val="110000"/>
              </a:lnSpc>
            </a:pP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Руководитель: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к.ф.-м.н.,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доц.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Барановский Е. С.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03" y="3426941"/>
            <a:ext cx="3193362" cy="265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1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52968"/>
            <a:ext cx="10515600" cy="907192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программному </a:t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аппаратному обеспечению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8933" y="1717930"/>
            <a:ext cx="1124352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28650" algn="just">
              <a:lnSpc>
                <a:spcPct val="150000"/>
              </a:lnSpc>
            </a:pPr>
            <a:r>
              <a:rPr lang="ru-R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Необходимое программное обеспечение: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0113" indent="-271463" defTabSz="900113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357188" algn="l"/>
                <a:tab pos="900113" algn="l"/>
              </a:tabLs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Windows 7+ / Linux /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0113" indent="-271463" defTabSz="900113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357188" algn="l"/>
                <a:tab pos="900113" algn="l"/>
              </a:tabLst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Core SDK 2.1+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defTabSz="900113">
              <a:lnSpc>
                <a:spcPct val="150000"/>
              </a:lnSpc>
              <a:spcBef>
                <a:spcPts val="0"/>
              </a:spcBef>
              <a:tabLst>
                <a:tab pos="357188" algn="l"/>
                <a:tab pos="900113" algn="l"/>
              </a:tabLst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IDE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для упрощения работы с приложением:</a:t>
            </a:r>
          </a:p>
          <a:p>
            <a:pPr marL="628650" defTabSz="900113">
              <a:lnSpc>
                <a:spcPct val="150000"/>
              </a:lnSpc>
              <a:spcBef>
                <a:spcPts val="0"/>
              </a:spcBef>
              <a:tabLst>
                <a:tab pos="357188" algn="l"/>
                <a:tab pos="900113" algn="l"/>
              </a:tabLs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Visual Studio 2017 / Visual Studio for Mac / Visual Studio Code.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628650">
              <a:lnSpc>
                <a:spcPct val="150000"/>
              </a:lnSpc>
            </a:pP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Минимальные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системные требования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628650">
              <a:lnSpc>
                <a:spcPct val="15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ОЗУ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объемом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Гб;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0113" indent="-271463">
              <a:lnSpc>
                <a:spcPct val="150000"/>
              </a:lnSpc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74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Проверка функции на сбалансированность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33384"/>
            <a:ext cx="10515600" cy="47435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Пусть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: {0, 1} =&gt; {0, 1}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бинарная функция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Заметим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что возможно только четыре значения для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ctr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:0→0, 1→0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:0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→1, 1→1,</a:t>
            </a:r>
          </a:p>
          <a:p>
            <a:pPr marL="0" indent="0" algn="ctr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:0→0, 1→1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:0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→1, 1→0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smtClean="0"/>
              <a:t>Их </a:t>
            </a:r>
            <a:r>
              <a:rPr lang="ru-RU" dirty="0"/>
              <a:t>можно разделить на две категории: константные и сбалансированные</a:t>
            </a:r>
            <a:r>
              <a:rPr lang="ru-RU" dirty="0" smtClean="0"/>
              <a:t>.</a:t>
            </a:r>
            <a:r>
              <a:rPr lang="ru-RU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Задача: определить </a:t>
            </a:r>
            <a:r>
              <a:rPr lang="ru-RU" dirty="0"/>
              <a:t>к какой из этих двух категорий относится функция в черном ящике.</a:t>
            </a:r>
            <a:endParaRPr lang="ru-RU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04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74" y="1124353"/>
            <a:ext cx="5366500" cy="5225647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12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06971" y="416467"/>
            <a:ext cx="112378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4770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Классический алгоритм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69" b="68642"/>
          <a:stretch/>
        </p:blipFill>
        <p:spPr>
          <a:xfrm>
            <a:off x="826513" y="2113226"/>
            <a:ext cx="5210220" cy="2805907"/>
          </a:xfrm>
        </p:spPr>
      </p:pic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94" b="61104"/>
          <a:stretch/>
        </p:blipFill>
        <p:spPr>
          <a:xfrm>
            <a:off x="6327476" y="2120168"/>
            <a:ext cx="5015547" cy="2782031"/>
          </a:xfr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6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Шора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Выбрать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случайный остаток 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по модулю 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Проверить 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НОД(a, N) = 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Найти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порядок r остатка a по модулю 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Если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r четен, вычислить </a:t>
                </a:r>
                <a14:m>
                  <m:oMath xmlns:m="http://schemas.openxmlformats.org/officeDocument/2006/math">
                    <m:r>
                      <a:rPr lang="ru-RU" i="0" dirty="0" smtClean="0">
                        <a:latin typeface="Cambria Math" panose="02040503050406030204" pitchFamily="18" charset="0"/>
                      </a:rPr>
                      <m:t>НОД(</m:t>
                    </m:r>
                    <m:sSup>
                      <m:sSupPr>
                        <m:ctrlPr>
                          <a:rPr lang="ru-RU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i="0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^(</m:t>
                        </m:r>
                        <m:r>
                          <m:rPr>
                            <m:sty m:val="p"/>
                          </m:rPr>
                          <a:rPr lang="ru-RU" i="0" dirty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/2)</m:t>
                        </m:r>
                      </m:sup>
                    </m:sSup>
                    <m:r>
                      <a:rPr lang="ru-RU" i="0" dirty="0">
                        <a:latin typeface="Cambria Math" panose="02040503050406030204" pitchFamily="18" charset="0"/>
                      </a:rPr>
                      <m:t>− 1, </m:t>
                    </m:r>
                    <m:r>
                      <m:rPr>
                        <m:sty m:val="p"/>
                      </m:rPr>
                      <a:rPr lang="ru-RU" i="0" dirty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Анализ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алгоритма: с большой вероятностью полученное на четвертом шаге число будет нетривиальным делителем 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Трудный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шаг: найти порядок a по модулю 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18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 smtClean="0"/>
              <a:t>Шора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1" y="1676400"/>
            <a:ext cx="8556814" cy="409931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3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Шенкса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  1.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Определить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исходную квадратичную форму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f=(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1,2b,b2−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D),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с дискриминантом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D=4n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где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b=b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 </a:t>
                </a:r>
                <a:b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 2.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Выполнить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цикл 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редуцирований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f=ρ(f),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пока форма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 не станет квадратной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 </a:t>
                </a:r>
                <a:b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 3.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Вычислить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квадратный корень из 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f:g=(a′,b′,c′)=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f1/2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 </a:t>
                </a:r>
                <a:b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 4.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Выполнить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цикл 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редуцирований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p=ρ(g),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пока значение второго коэффициента не стабилизируется 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b′</a:t>
                </a:r>
                <a:r>
                  <a:rPr lang="ru-RU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i+1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ru-RU" i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b′</a:t>
                </a:r>
                <a:r>
                  <a:rPr lang="ru-RU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Последнее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значение a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′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 даст делитель числа 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 (возможно тривиальный).</a:t>
                </a:r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1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Алгоритм </a:t>
            </a:r>
            <a:r>
              <a:rPr lang="ru-RU" dirty="0" err="1" smtClean="0"/>
              <a:t>Шенкса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17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75" y="1807606"/>
            <a:ext cx="9090660" cy="4340966"/>
          </a:xfrm>
        </p:spPr>
      </p:pic>
    </p:spTree>
    <p:extLst>
      <p:ext uri="{BB962C8B-B14F-4D97-AF65-F5344CB8AC3E}">
        <p14:creationId xmlns:p14="http://schemas.microsoft.com/office/powerpoint/2010/main" val="8925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Квантовый алгоритм для </a:t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 линейных равенств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839788" y="1409314"/>
            <a:ext cx="5157787" cy="823912"/>
          </a:xfrm>
        </p:spPr>
        <p:txBody>
          <a:bodyPr/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Разложение Гаусса</a:t>
            </a:r>
            <a:r>
              <a:rPr lang="ru-RU" dirty="0" smtClean="0"/>
              <a:t>	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Работает за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Метод сопряженных градиентов оптимизирует до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:r>
                  <a:rPr lang="en-US" i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Nsk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ru-RU" i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28" t="-2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6172200" y="1431197"/>
            <a:ext cx="5183188" cy="823912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ХХЛ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Базовая версия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O(N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Версия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Хэрроу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Версия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Амбаиниса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O(k log^3 k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Версия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Уоссинга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8" t="-2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37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55133" y="287866"/>
            <a:ext cx="10515600" cy="1470555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Операции трансформации состояния </a:t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x, y</a:t>
            </a:r>
            <a:r>
              <a:rPr lang="ru-RU" sz="4000" i="1" dirty="0">
                <a:latin typeface="Arial" panose="020B0604020202020204" pitchFamily="34" charset="0"/>
                <a:cs typeface="Arial" panose="020B0604020202020204" pitchFamily="34" charset="0"/>
              </a:rPr>
              <a:t>⟩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i="1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|x, y ⊕ f(x)</a:t>
            </a:r>
            <a:r>
              <a:rPr lang="ru-RU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⟩</a:t>
            </a:r>
            <a:endParaRPr lang="ru-RU" sz="4000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838200" y="1901825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f(x</a:t>
            </a:r>
            <a:r>
              <a:rPr lang="en-US" sz="5100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Oracle_Zero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Qubit) : Unit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f(x</a:t>
            </a:r>
            <a:r>
              <a:rPr lang="en-US" sz="5100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Qubit) :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</a:p>
          <a:p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f(x</a:t>
            </a:r>
            <a:r>
              <a:rPr lang="en-US" sz="5100" dirty="0">
                <a:latin typeface="Arial" panose="020B0604020202020204" pitchFamily="34" charset="0"/>
                <a:cs typeface="Arial" panose="020B0604020202020204" pitchFamily="34" charset="0"/>
              </a:rPr>
              <a:t>) = xₖ </a:t>
            </a:r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k-</a:t>
            </a:r>
            <a:r>
              <a:rPr lang="ru-RU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того кубита</a:t>
            </a:r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Oracle_Kth_Qubit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Qubit, k : 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) : Unit </a:t>
            </a:r>
            <a:endParaRPr lang="ru-RU" sz="3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f(x</a:t>
            </a:r>
            <a:r>
              <a:rPr lang="en-US" sz="5100" dirty="0">
                <a:latin typeface="Arial" panose="020B0604020202020204" pitchFamily="34" charset="0"/>
                <a:cs typeface="Arial" panose="020B0604020202020204" pitchFamily="34" charset="0"/>
              </a:rPr>
              <a:t>) = 1 </a:t>
            </a:r>
            <a:r>
              <a:rPr lang="ru-RU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у х четное число единиц, и 0 в противоположном случае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Oracle_OddNumberOfOnes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Qubit) :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endParaRPr lang="ru-RU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       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80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81080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История развития квантовых вычислений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939801" y="1170417"/>
            <a:ext cx="5157787" cy="823912"/>
          </a:xfrm>
        </p:spPr>
        <p:txBody>
          <a:bodyPr/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Современные компьютеры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839788" y="1994329"/>
            <a:ext cx="5157787" cy="4195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Основаны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классической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физике и ограничены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тем фактом, что система может быть только в одном состоянии. 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>
          <a:xfrm>
            <a:off x="6172200" y="1994329"/>
            <a:ext cx="5183188" cy="4195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Система может находится в суперпозиции нескольких различных состояний одновременно. </a:t>
            </a: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Территориально разделенные квантовые системы могут быть переплетены друг с другом и благодаря этому, операции перестают быть локальными.</a:t>
            </a:r>
          </a:p>
          <a:p>
            <a:endParaRPr lang="ru-RU" dirty="0"/>
          </a:p>
        </p:txBody>
      </p:sp>
      <p:sp>
        <p:nvSpPr>
          <p:cNvPr id="8" name="Текст 4"/>
          <p:cNvSpPr txBox="1">
            <a:spLocks/>
          </p:cNvSpPr>
          <p:nvPr/>
        </p:nvSpPr>
        <p:spPr>
          <a:xfrm>
            <a:off x="6097588" y="1107057"/>
            <a:ext cx="5157787" cy="5310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Квантовые компьютеры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400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Операции трансформации состояния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|x, y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⟩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|x, y ⊕ f(x)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⟩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825625"/>
            <a:ext cx="1129453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f(x</a:t>
            </a:r>
            <a:r>
              <a:rPr lang="en-US" dirty="0"/>
              <a:t>) = </a:t>
            </a:r>
            <a:r>
              <a:rPr lang="ru-RU" dirty="0"/>
              <a:t>Σᵢ</a:t>
            </a:r>
            <a:r>
              <a:rPr lang="en-US" dirty="0"/>
              <a:t> r</a:t>
            </a:r>
            <a:r>
              <a:rPr lang="ru-RU" dirty="0"/>
              <a:t>ᵢ</a:t>
            </a:r>
            <a:r>
              <a:rPr lang="en-US" dirty="0"/>
              <a:t> x</a:t>
            </a:r>
            <a:r>
              <a:rPr lang="ru-RU" dirty="0"/>
              <a:t>ᵢ</a:t>
            </a:r>
            <a:r>
              <a:rPr lang="en-US" dirty="0"/>
              <a:t> </a:t>
            </a:r>
            <a:r>
              <a:rPr lang="ru-RU" dirty="0" smtClean="0"/>
              <a:t>по модулю 2 для битового вектора</a:t>
            </a:r>
            <a:r>
              <a:rPr lang="en-US" dirty="0" smtClean="0"/>
              <a:t>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Oracle_ProductFunction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Qubit, r 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[]) : Unit </a:t>
            </a:r>
            <a:endParaRPr lang="ru-RU" sz="1600" dirty="0"/>
          </a:p>
          <a:p>
            <a:r>
              <a:rPr lang="en-US" dirty="0" smtClean="0"/>
              <a:t>f(x) </a:t>
            </a:r>
            <a:r>
              <a:rPr lang="en-US" dirty="0"/>
              <a:t>= </a:t>
            </a:r>
            <a:r>
              <a:rPr lang="ru-RU" dirty="0"/>
              <a:t>Σᵢ</a:t>
            </a:r>
            <a:r>
              <a:rPr lang="en-US" dirty="0"/>
              <a:t> (r</a:t>
            </a:r>
            <a:r>
              <a:rPr lang="ru-RU" dirty="0"/>
              <a:t>ᵢ</a:t>
            </a:r>
            <a:r>
              <a:rPr lang="en-US" dirty="0"/>
              <a:t> x</a:t>
            </a:r>
            <a:r>
              <a:rPr lang="ru-RU" dirty="0"/>
              <a:t>ᵢ</a:t>
            </a:r>
            <a:r>
              <a:rPr lang="en-US" dirty="0"/>
              <a:t> + (1 - r</a:t>
            </a:r>
            <a:r>
              <a:rPr lang="ru-RU" dirty="0"/>
              <a:t>ᵢ</a:t>
            </a:r>
            <a:r>
              <a:rPr lang="en-US" dirty="0"/>
              <a:t>)(1 - x</a:t>
            </a:r>
            <a:r>
              <a:rPr lang="ru-RU" dirty="0"/>
              <a:t>ᵢ</a:t>
            </a:r>
            <a:r>
              <a:rPr lang="en-US" dirty="0"/>
              <a:t>)) </a:t>
            </a:r>
            <a:r>
              <a:rPr lang="ru-RU" dirty="0" smtClean="0"/>
              <a:t>по модулю 2 </a:t>
            </a:r>
            <a:r>
              <a:rPr lang="ru-RU" dirty="0"/>
              <a:t>для битового вектора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Oracle_ProductWithNegationFunction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Qubit, r :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[]) : Unit </a:t>
            </a:r>
            <a:endParaRPr lang="ru-R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 </a:t>
            </a:r>
            <a:r>
              <a:rPr lang="en-US" dirty="0"/>
              <a:t>f(x) = </a:t>
            </a:r>
            <a:r>
              <a:rPr lang="ru-RU" dirty="0"/>
              <a:t>Σᵢ</a:t>
            </a:r>
            <a:r>
              <a:rPr lang="en-US" dirty="0"/>
              <a:t> x</a:t>
            </a:r>
            <a:r>
              <a:rPr lang="ru-RU" dirty="0"/>
              <a:t>ᵢ</a:t>
            </a:r>
            <a:r>
              <a:rPr lang="en-US" dirty="0"/>
              <a:t> + (1 </a:t>
            </a:r>
            <a:r>
              <a:rPr lang="ru-RU" dirty="0" smtClean="0"/>
              <a:t>если префикс </a:t>
            </a:r>
            <a:r>
              <a:rPr lang="en-US" dirty="0" smtClean="0"/>
              <a:t>x </a:t>
            </a:r>
            <a:r>
              <a:rPr lang="ru-RU" dirty="0" smtClean="0"/>
              <a:t>равен вектору</a:t>
            </a:r>
            <a:r>
              <a:rPr lang="en-US" dirty="0" smtClean="0"/>
              <a:t>, </a:t>
            </a:r>
            <a:r>
              <a:rPr lang="ru-RU" dirty="0" smtClean="0"/>
              <a:t>и 0 если нет</a:t>
            </a:r>
            <a:r>
              <a:rPr lang="en-US" dirty="0" smtClean="0"/>
              <a:t>) </a:t>
            </a:r>
            <a:r>
              <a:rPr lang="ru-RU" dirty="0" smtClean="0"/>
              <a:t>по модулю 2</a:t>
            </a:r>
            <a:r>
              <a:rPr lang="ru-RU" dirty="0"/>
              <a:t/>
            </a:r>
            <a:br>
              <a:rPr lang="ru-RU" dirty="0"/>
            </a:b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Oracle_HammingWithPrefix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Qubit, prefix :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[]) : Unit </a:t>
            </a:r>
            <a:endParaRPr lang="ru-RU" sz="1700" dirty="0" smtClean="0"/>
          </a:p>
          <a:p>
            <a:r>
              <a:rPr lang="en-US" dirty="0" smtClean="0"/>
              <a:t>f(x</a:t>
            </a:r>
            <a:r>
              <a:rPr lang="en-US" dirty="0"/>
              <a:t>) = 1 </a:t>
            </a:r>
            <a:r>
              <a:rPr lang="ru-RU" dirty="0" smtClean="0"/>
              <a:t>если</a:t>
            </a:r>
            <a:r>
              <a:rPr lang="en-US" dirty="0" smtClean="0"/>
              <a:t> </a:t>
            </a:r>
            <a:r>
              <a:rPr lang="en-US" dirty="0"/>
              <a:t>x </a:t>
            </a:r>
            <a:r>
              <a:rPr lang="ru-RU" dirty="0" smtClean="0"/>
              <a:t>имеет два или три бита</a:t>
            </a:r>
            <a:r>
              <a:rPr lang="en-US" dirty="0"/>
              <a:t> (</a:t>
            </a:r>
            <a:r>
              <a:rPr lang="ru-RU" dirty="0"/>
              <a:t>из трех</a:t>
            </a:r>
            <a:r>
              <a:rPr lang="en-US" dirty="0"/>
              <a:t>)</a:t>
            </a:r>
            <a:r>
              <a:rPr lang="ru-RU" dirty="0" smtClean="0"/>
              <a:t> установленных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1</a:t>
            </a:r>
            <a:r>
              <a:rPr lang="ru-RU" dirty="0"/>
              <a:t/>
            </a:r>
            <a:br>
              <a:rPr lang="ru-RU" dirty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Oracle_MajorityFunction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(x : Qubit[], y : Qubit) : Unit 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5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6385" y="164758"/>
            <a:ext cx="10011034" cy="897924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Сравнительный анализ алгоритмов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Объект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53472003"/>
                  </p:ext>
                </p:extLst>
              </p:nvPr>
            </p:nvGraphicFramePr>
            <p:xfrm>
              <a:off x="2307737" y="1227438"/>
              <a:ext cx="7504675" cy="5125703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4483312"/>
                    <a:gridCol w="3021363"/>
                  </a:tblGrid>
                  <a:tr h="6451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функции (детерминированный)</a:t>
                          </a:r>
                          <a:endParaRPr lang="ru-RU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+ 1)</a:t>
                          </a:r>
                          <a:endParaRPr lang="ru-RU" b="0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функции (вероятностный)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O(log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Дейча-Джозы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O(1)</a:t>
                          </a:r>
                          <a:endParaRPr lang="ru-RU" i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квадратичных форм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Шенкса</a:t>
                          </a:r>
                          <a:endParaRPr lang="ru-RU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1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1800" b="0" i="1" u="none" strike="noStrike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u="none" strike="noStrike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800" b="0" i="1" u="none" strike="noStrike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5</m:t>
                                      </m:r>
                                    </m:den>
                                  </m:f>
                                  <m:r>
                                    <a:rPr lang="en-US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1800" b="0" i="1" u="none" strike="noStrike" kern="1200" dirty="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Arial" panose="020B0604020202020204" pitchFamily="34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ε</m:t>
                                  </m:r>
                                </m:sup>
                              </m:sSup>
                            </m:oMath>
                          </a14:m>
                          <a:r>
                            <a:rPr lang="el-GR" sz="1800" b="0" i="1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решета числового поля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exp(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func>
                                    <m:func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i="1" smtClean="0">
                                              <a:latin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𝑙𝑜𝑔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  <m:sup>
                                  <m:f>
                                    <m:fPr>
                                      <m:ctrlPr>
                                        <a:rPr lang="en-US" i="1" dirty="0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</a:t>
                          </a: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ru-RU" baseline="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Шора</a:t>
                          </a:r>
                          <a:endParaRPr lang="en-US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O(log^3(N))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ХХЛ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O(N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func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Разложение Гаусса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ru-RU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Объект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53472003"/>
                  </p:ext>
                </p:extLst>
              </p:nvPr>
            </p:nvGraphicFramePr>
            <p:xfrm>
              <a:off x="2307737" y="1227438"/>
              <a:ext cx="7504675" cy="5125703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4483312"/>
                    <a:gridCol w="3021363"/>
                  </a:tblGrid>
                  <a:tr h="6451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функции (детерминированный)</a:t>
                          </a:r>
                          <a:endParaRPr lang="ru-RU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87" t="-4717" b="-69434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функции (вероятностный)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87" t="-105714" b="-60095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Дейча-Джозы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O(1)</a:t>
                          </a:r>
                          <a:endParaRPr lang="ru-RU" i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квадратичных форм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Шенкса</a:t>
                          </a:r>
                          <a:endParaRPr lang="ru-RU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87" t="-305714" b="-40095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решета числового поля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87" t="-405714" b="-30095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</a:t>
                          </a: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ru-RU" baseline="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Шора</a:t>
                          </a:r>
                          <a:endParaRPr lang="en-US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O(log^3(N))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ХХЛ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87" t="-605714" b="-10095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Разложение Гаусса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87" t="-705714" b="-9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82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648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95632"/>
            <a:ext cx="10515600" cy="5081331"/>
          </a:xfrm>
        </p:spPr>
        <p:txBody>
          <a:bodyPr>
            <a:normAutofit lnSpcReduction="10000"/>
          </a:bodyPr>
          <a:lstStyle/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проведен анализ наиболее известных задач и алгоритмов в данной 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области квантовых вычислений 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технологий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реализованы следующие квантовые алгоритмы на эмуляторе квантового компьютера с помощью пакета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Quantum Development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Kit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 defTabSz="900113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2" defTabSz="900113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Шора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defTabSz="900113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ХХЛ;</a:t>
            </a:r>
          </a:p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реализованы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классические алгоритмы </a:t>
            </a:r>
          </a:p>
          <a:p>
            <a:pPr lvl="2" defTabSz="900113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Определение сбалансированности функции</a:t>
            </a:r>
          </a:p>
          <a:p>
            <a:pPr lvl="2" defTabSz="900113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Шенкса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defTabSz="900113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Разложение Гаусса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defTabSz="900113">
              <a:lnSpc>
                <a:spcPct val="100000"/>
              </a:lnSpc>
              <a:spcBef>
                <a:spcPts val="0"/>
              </a:spcBef>
              <a:buNone/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49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История развития квантовых вычислений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Квантовое состояние |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φ&gt; это суперпозиция классических состояний: |φ&gt; = 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|1&gt; + 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|2&gt; +…+ 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|N&gt;,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комплексное число.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1&gt;, ..., |N&gt; формирует ортонормальный базис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-размерного Гильбертова пространства, в котором квантовое состояние |φ&gt; является вектором.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квантовым состоянием можно проводить 2 операции: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измерить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изменить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унитарно, без измерения.</a:t>
            </a:r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950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История развития квантовых вычислений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Задача обработки квантовой информации состоит в решении определенного класса проблем, которых не могут решить классические компьютеры за приемлемое время. 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64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 теории квантовых вычислений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Продолжение процесса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миниатюризации, который сделал современные компьютеры мощными 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дешевым и</a:t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практически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достиг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микроуровней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ускорение некоторых вычислений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идей, недоступных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классическим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компьютерам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выявление возможности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ограничения самого допустимо-сильного вычислительного устройства, которое может позволить нам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природа.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90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Кубиты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Рассмотрим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систему, которая может быть в двух базовых состояниях, назовем их |0&gt; и |1&gt;.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Представим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кубит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как 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|0&gt; + 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|1&gt;, |α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|^2+ |α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|^2= 1.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Квантовому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компьютеру необходимо как минимум 10</a:t>
            </a:r>
            <a:r>
              <a:rPr lang="ru-RU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10</a:t>
            </a:r>
            <a:r>
              <a:rPr lang="ru-RU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кубит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для выполнения алгоритмов, более эффективных, чем их классические аналоги.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03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наиболее известных задач и алгоритмов в 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области квантовых вычислений и технологий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квантового алгоритма для проверки сбалансированности функции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классических детерминированного и вероятностного алгоритмов для проверки сбалансированности функции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квантового алгоритма для факторизации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реализация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классического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детерминированного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алгоритма для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проверки сбалансированности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72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Задачи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квантового алгоритма для систем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линейных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равенств;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классического алгоритма для систем линейных равенств;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проведение сравнительного анализа между реализованными квантовыми алгоритмами и их классическими версиями.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91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Средства реализации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1511" y="1325563"/>
            <a:ext cx="10848975" cy="4629150"/>
          </a:xfrm>
        </p:spPr>
        <p:txBody>
          <a:bodyPr>
            <a:noAutofit/>
          </a:bodyPr>
          <a:lstStyle/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Windows 10 Pro;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универсальная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платформа разработки 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 Core SDK 2.2;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пакет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разработки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Quantum Development Kit 0.6;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редактор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исходного кода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 Studio Code 1.33;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язык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7.0;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язык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Q#.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 smtClean="0">
                <a:latin typeface="+mj-lt"/>
              </a:rPr>
              <a:t>			</a:t>
            </a: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+mj-lt"/>
              </a:rPr>
              <a:t> </a:t>
            </a:r>
            <a:r>
              <a:rPr lang="ru-RU" sz="2000" dirty="0" smtClean="0">
                <a:latin typeface="+mj-lt"/>
              </a:rPr>
              <a:t>    									                        </a:t>
            </a:r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											       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23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2C2C2C"/>
      </a:dk1>
      <a:lt1>
        <a:sysClr val="window" lastClr="DEDED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2C2C2C"/>
      </a:dk1>
      <a:lt1>
        <a:sysClr val="window" lastClr="DEDED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2232</TotalTime>
  <Words>685</Words>
  <Application>Microsoft Office PowerPoint</Application>
  <PresentationFormat>Произвольный</PresentationFormat>
  <Paragraphs>163</Paragraphs>
  <Slides>22</Slides>
  <Notes>2</Notes>
  <HiddenSlides>4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Презентация PowerPoint</vt:lpstr>
      <vt:lpstr>История развития квантовых вычислений</vt:lpstr>
      <vt:lpstr>История развития квантовых вычислений</vt:lpstr>
      <vt:lpstr>История развития квантовых вычислений</vt:lpstr>
      <vt:lpstr>Задачи теории квантовых вычислений</vt:lpstr>
      <vt:lpstr>Кубиты</vt:lpstr>
      <vt:lpstr>Задачи работы</vt:lpstr>
      <vt:lpstr>Задачи работы</vt:lpstr>
      <vt:lpstr>Средства реализации</vt:lpstr>
      <vt:lpstr>Требования к программному  и аппаратному обеспечению</vt:lpstr>
      <vt:lpstr>Проверка функции на сбалансированность</vt:lpstr>
      <vt:lpstr>Презентация PowerPoint</vt:lpstr>
      <vt:lpstr>Классический алгоритм</vt:lpstr>
      <vt:lpstr>Алгоритм Шора</vt:lpstr>
      <vt:lpstr>Алгоритм Шора</vt:lpstr>
      <vt:lpstr>Алгоритм Шенкса</vt:lpstr>
      <vt:lpstr>Алгоритм Шенкса</vt:lpstr>
      <vt:lpstr>Квантовый алгоритм для  систем линейных равенств</vt:lpstr>
      <vt:lpstr>Операции трансформации состояния  |x, y⟩ в |x, y ⊕ f(x)⟩</vt:lpstr>
      <vt:lpstr>Операции трансформации состояния  |x, y⟩ в |x, y ⊕ f(x)⟩</vt:lpstr>
      <vt:lpstr>Сравнительный анализ алгоритмов</vt:lpstr>
      <vt:lpstr>Результат работы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zru</dc:creator>
  <cp:lastModifiedBy>Роман</cp:lastModifiedBy>
  <cp:revision>68</cp:revision>
  <cp:lastPrinted>2019-06-10T12:55:04Z</cp:lastPrinted>
  <dcterms:created xsi:type="dcterms:W3CDTF">2019-06-05T13:07:07Z</dcterms:created>
  <dcterms:modified xsi:type="dcterms:W3CDTF">2019-06-17T05:20:21Z</dcterms:modified>
</cp:coreProperties>
</file>