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63" r:id="rId10"/>
    <p:sldId id="265" r:id="rId11"/>
    <p:sldId id="266" r:id="rId12"/>
    <p:sldId id="269" r:id="rId13"/>
    <p:sldId id="279" r:id="rId14"/>
    <p:sldId id="274" r:id="rId15"/>
    <p:sldId id="273" r:id="rId16"/>
    <p:sldId id="275" r:id="rId17"/>
    <p:sldId id="270" r:id="rId18"/>
    <p:sldId id="276" r:id="rId19"/>
    <p:sldId id="272" r:id="rId20"/>
    <p:sldId id="268" r:id="rId21"/>
    <p:sldId id="267" r:id="rId22"/>
  </p:sldIdLst>
  <p:sldSz cx="12192000" cy="6858000"/>
  <p:notesSz cx="6735763" cy="98567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42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45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45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6843A-35D9-4BF0-8BAE-64F1E98BC786}" type="datetimeFigureOut">
              <a:rPr lang="ru-RU" smtClean="0"/>
              <a:t>12.06.2019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1231900"/>
            <a:ext cx="5913437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743579"/>
            <a:ext cx="5388610" cy="388111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18831" cy="494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3" y="9362238"/>
            <a:ext cx="2918831" cy="494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EF2D2-24D0-4238-9C0D-C81CCD232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44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F2D2-24D0-4238-9C0D-C81CCD232C5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00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F2D2-24D0-4238-9C0D-C81CCD232C5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48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F2D2-24D0-4238-9C0D-C81CCD232C5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17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6830-E682-405C-8364-0C9541E639DF}" type="datetime1">
              <a:rPr lang="ru-RU" smtClean="0"/>
              <a:t>12.06.2019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30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BB8C-CB05-479D-8CEA-872765ADD396}" type="datetime1">
              <a:rPr lang="ru-RU" smtClean="0"/>
              <a:t>12.06.2019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81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9E9D-2A67-4B46-84B4-9A88CD3E91F3}" type="datetime1">
              <a:rPr lang="ru-RU" smtClean="0"/>
              <a:t>12.06.2019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5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345-DD1D-40F9-B05D-80736C9A64BE}" type="datetime1">
              <a:rPr lang="ru-RU" smtClean="0"/>
              <a:t>12.06.2019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61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47BA-54A9-4DFA-A58A-0556F2F6BBF3}" type="datetime1">
              <a:rPr lang="ru-RU" smtClean="0"/>
              <a:t>12.06.2019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50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76BB-ADA0-4F80-9D28-2566A92BA848}" type="datetime1">
              <a:rPr lang="ru-RU" smtClean="0"/>
              <a:t>12.06.2019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12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2552-BD6E-4AD4-BAD1-EC0578C01B0B}" type="datetime1">
              <a:rPr lang="ru-RU" smtClean="0"/>
              <a:t>12.06.2019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84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96A1-89C2-4BBE-AB5B-B0CB8942B161}" type="datetime1">
              <a:rPr lang="ru-RU" smtClean="0"/>
              <a:t>12.06.2019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DFD6-CB9C-4C9A-9A46-77F5F3732A82}" type="datetime1">
              <a:rPr lang="ru-RU" smtClean="0"/>
              <a:t>12.06.2019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2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FDAA-0F05-4D26-AB82-65ABB6376715}" type="datetime1">
              <a:rPr lang="ru-RU" smtClean="0"/>
              <a:t>12.06.2019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5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3315-5A26-493E-90F4-99CDED3D5A99}" type="datetime1">
              <a:rPr lang="ru-RU" smtClean="0"/>
              <a:t>12.06.2019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31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1CDF-AC48-44CB-A4FA-2A9648FE0477}" type="datetime1">
              <a:rPr lang="ru-RU" smtClean="0"/>
              <a:t>12.06.2019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9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447" y="649995"/>
            <a:ext cx="10922924" cy="5731698"/>
          </a:xfrm>
        </p:spPr>
        <p:txBody>
          <a:bodyPr>
            <a:normAutofit/>
          </a:bodyPr>
          <a:lstStyle/>
          <a:p>
            <a:endParaRPr lang="ru-RU" sz="3600" dirty="0" smtClean="0"/>
          </a:p>
          <a:p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Сравнительный </a:t>
            </a: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</a:t>
            </a:r>
            <a:b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алгоритмов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квантовых </a:t>
            </a: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вычислений</a:t>
            </a:r>
            <a:b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их классическими </a:t>
            </a: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аналогами</a:t>
            </a:r>
            <a:endParaRPr lang="ru-RU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Обучающийся: Черниговских Р. И.</a:t>
            </a:r>
          </a:p>
          <a:p>
            <a:pPr algn="l">
              <a:lnSpc>
                <a:spcPct val="110000"/>
              </a:lnSpc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Руководитель: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к.ф.-м.н.,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доц.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Барановский Е. С.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3" y="3426941"/>
            <a:ext cx="3193362" cy="265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Средства реализации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511" y="1325563"/>
            <a:ext cx="10848975" cy="4629150"/>
          </a:xfrm>
        </p:spPr>
        <p:txBody>
          <a:bodyPr>
            <a:noAutofit/>
          </a:bodyPr>
          <a:lstStyle/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Windows 10 Pro;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универсальная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платформа разработки 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 Core SDK 2.2;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пакет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Quantum Development Kit 0.6;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редактор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исходного кода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 Studio Code 1.33;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7.0;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Q#.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 smtClean="0">
                <a:latin typeface="+mj-lt"/>
              </a:rPr>
              <a:t>			</a:t>
            </a: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+mj-lt"/>
              </a:rPr>
              <a:t> </a:t>
            </a:r>
            <a:r>
              <a:rPr lang="ru-RU" sz="2000" dirty="0" smtClean="0">
                <a:latin typeface="+mj-lt"/>
              </a:rPr>
              <a:t>    									                        </a:t>
            </a:r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											       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2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52968"/>
            <a:ext cx="10515600" cy="90719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программному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аппаратному обеспечению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8933" y="1717930"/>
            <a:ext cx="1124352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28650" algn="just">
              <a:lnSpc>
                <a:spcPct val="150000"/>
              </a:lnSpc>
            </a:pP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Необходимое программное обеспечение: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 defTabSz="9001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57188" algn="l"/>
                <a:tab pos="900113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 7+ / Linux /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 defTabSz="9001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57188" algn="l"/>
                <a:tab pos="900113" algn="l"/>
              </a:tabLst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Core SDK 2.1+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defTabSz="900113">
              <a:lnSpc>
                <a:spcPct val="150000"/>
              </a:lnSpc>
              <a:spcBef>
                <a:spcPts val="0"/>
              </a:spcBef>
              <a:tabLst>
                <a:tab pos="357188" algn="l"/>
                <a:tab pos="900113" algn="l"/>
              </a:tabLst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для упрощения работы с приложением:</a:t>
            </a:r>
          </a:p>
          <a:p>
            <a:pPr marL="628650" defTabSz="900113">
              <a:lnSpc>
                <a:spcPct val="150000"/>
              </a:lnSpc>
              <a:spcBef>
                <a:spcPts val="0"/>
              </a:spcBef>
              <a:tabLst>
                <a:tab pos="357188" algn="l"/>
                <a:tab pos="900113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Visual Studio 2017 / Visual Studio for Mac / Visual Studio Code.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628650">
              <a:lnSpc>
                <a:spcPct val="150000"/>
              </a:lnSpc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Минимальные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системные требования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628650"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ОЗУ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объемом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Гб;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>
              <a:lnSpc>
                <a:spcPct val="150000"/>
              </a:lnSpc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74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Проверка функции на сбалансированность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3384"/>
            <a:ext cx="10515600" cy="47435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Пусть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: {0, 1} =&gt; {0, 1}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бинарная функция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Заметим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что возможно только четыре значения для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ctr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:0→0, 1→0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:0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→1, 1→1,</a:t>
            </a:r>
          </a:p>
          <a:p>
            <a:pPr marL="0" indent="0" algn="ctr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:0→0, 1→1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:0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→1, 1→0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smtClean="0"/>
              <a:t>Их </a:t>
            </a:r>
            <a:r>
              <a:rPr lang="ru-RU" dirty="0"/>
              <a:t>можно разделить на две категории: константные и сбалансированные</a:t>
            </a:r>
            <a:r>
              <a:rPr lang="ru-RU" dirty="0" smtClean="0"/>
              <a:t>.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Задача: определить </a:t>
            </a:r>
            <a:r>
              <a:rPr lang="ru-RU" dirty="0"/>
              <a:t>к какой из этих двух категорий относится функция в черном ящике.</a:t>
            </a:r>
            <a:endParaRPr lang="ru-RU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04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74" y="1124353"/>
            <a:ext cx="5366500" cy="5225647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13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06971" y="416467"/>
            <a:ext cx="112378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770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45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46" y="1479012"/>
            <a:ext cx="6049925" cy="5131746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69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3136"/>
            <a:ext cx="4361547" cy="12674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45529"/>
            <a:ext cx="7441436" cy="13327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97444"/>
            <a:ext cx="9769508" cy="134698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608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889512" cy="396557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Имеем экспоненциальный рост производительности при линейном росте количества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кубит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описания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двухкубитного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состояния требуется 4 комплексных числа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 для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кубитного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2^N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чисел.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56332"/>
            <a:ext cx="8765231" cy="876521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83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Шора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Выбрать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случайный остаток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по модулю 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Проверить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НОД(a, N) = 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Найти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порядок r остатка a по модулю 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Если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r четен, вычислить </a:t>
                </a:r>
                <a14:m>
                  <m:oMath xmlns:m="http://schemas.openxmlformats.org/officeDocument/2006/math">
                    <m:r>
                      <a:rPr lang="ru-RU" i="0" dirty="0" smtClean="0">
                        <a:latin typeface="Cambria Math" panose="02040503050406030204" pitchFamily="18" charset="0"/>
                      </a:rPr>
                      <m:t>НОД(</m:t>
                    </m:r>
                    <m:sSup>
                      <m:sSupPr>
                        <m:ctrlPr>
                          <a:rPr lang="ru-RU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i="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^(</m:t>
                        </m:r>
                        <m:r>
                          <m:rPr>
                            <m:sty m:val="p"/>
                          </m:rPr>
                          <a:rPr lang="ru-RU" i="0" dirty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/2)</m:t>
                        </m:r>
                      </m:sup>
                    </m:sSup>
                    <m:r>
                      <a:rPr lang="ru-RU" i="0" dirty="0">
                        <a:latin typeface="Cambria Math" panose="02040503050406030204" pitchFamily="18" charset="0"/>
                      </a:rPr>
                      <m:t>− 1, </m:t>
                    </m:r>
                    <m:r>
                      <m:rPr>
                        <m:sty m:val="p"/>
                      </m:rPr>
                      <a:rPr lang="ru-RU" i="0" dirty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Анализ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алгоритма: с большой вероятностью полученное на четвертом шаге число будет нетривиальным делителем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Трудный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шаг: найти порядок a по модулю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18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Шенкса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1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Квантовый алгоритм для </a:t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 линейных равенств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839788" y="1409314"/>
            <a:ext cx="5157787" cy="823912"/>
          </a:xfrm>
        </p:spPr>
        <p:txBody>
          <a:bodyPr/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Разложение Гаусса</a:t>
            </a:r>
            <a:r>
              <a:rPr lang="ru-RU" dirty="0" smtClean="0"/>
              <a:t>	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Работает за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Метод сопряженных градиентов оптимизирует до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:r>
                  <a:rPr lang="en-US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Nsk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ru-RU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 t="-2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172200" y="1431197"/>
            <a:ext cx="5183188" cy="823912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ХХЛ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Базовая версия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Хэрроу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Амбаиниса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O(k log^3 k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Уоссинга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8" t="-2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37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8108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История развития квантовых вычислений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939801" y="1170417"/>
            <a:ext cx="5157787" cy="823912"/>
          </a:xfrm>
        </p:spPr>
        <p:txBody>
          <a:bodyPr/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Современные компьютеры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839788" y="1994329"/>
            <a:ext cx="5157787" cy="4195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Основаны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классической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физике и ограничены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тем фактом, что система может быть только в одном состоянии. 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xfrm>
            <a:off x="6172200" y="1994329"/>
            <a:ext cx="5183188" cy="4195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 может находится в суперпозиции нескольких различных состояний одновременно. 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Территориально разделенные квантовые системы могут быть переплетены друг с другом и благодаря этому, операции перестают быть локальными.</a:t>
            </a:r>
          </a:p>
          <a:p>
            <a:endParaRPr lang="ru-RU" dirty="0"/>
          </a:p>
        </p:txBody>
      </p:sp>
      <p:sp>
        <p:nvSpPr>
          <p:cNvPr id="8" name="Текст 4"/>
          <p:cNvSpPr txBox="1">
            <a:spLocks/>
          </p:cNvSpPr>
          <p:nvPr/>
        </p:nvSpPr>
        <p:spPr>
          <a:xfrm>
            <a:off x="6097588" y="1107057"/>
            <a:ext cx="5157787" cy="5310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Квантовые компьютеры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0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6385" y="164758"/>
            <a:ext cx="10011034" cy="897924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Сравнительный анализ алгоритмов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53472003"/>
                  </p:ext>
                </p:extLst>
              </p:nvPr>
            </p:nvGraphicFramePr>
            <p:xfrm>
              <a:off x="2307737" y="1227438"/>
              <a:ext cx="7504675" cy="512570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483312"/>
                    <a:gridCol w="3021363"/>
                  </a:tblGrid>
                  <a:tr h="6451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 (детерминированный)</a:t>
                          </a:r>
                          <a:endParaRPr lang="ru-RU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+ 1)</a:t>
                          </a:r>
                          <a:endParaRPr lang="ru-RU" b="0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 (вероятностный)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Дейча-Джозы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O(1)</a:t>
                          </a:r>
                          <a:endParaRPr lang="ru-RU" i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квадратичных форм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Шенкса</a:t>
                          </a:r>
                          <a:endParaRPr lang="ru-RU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5</m:t>
                                      </m:r>
                                    </m:den>
                                  </m:f>
                                  <m: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1" u="none" strike="noStrike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Arial" panose="020B0604020202020204" pitchFamily="34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ε</m:t>
                                  </m:r>
                                </m:sup>
                              </m:sSup>
                            </m:oMath>
                          </a14:m>
                          <a:r>
                            <a:rPr lang="el-GR" sz="1800" b="0" i="1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решета числового поля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exp(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func>
                                    <m:func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i="1" smtClean="0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dirty="0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Шора</a:t>
                          </a:r>
                          <a:endParaRPr lang="en-US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O(log^3(N))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ХХЛ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O(N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Разложение Гаусса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ru-RU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53472003"/>
                  </p:ext>
                </p:extLst>
              </p:nvPr>
            </p:nvGraphicFramePr>
            <p:xfrm>
              <a:off x="2307737" y="1227438"/>
              <a:ext cx="7504675" cy="512570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483312"/>
                    <a:gridCol w="3021363"/>
                  </a:tblGrid>
                  <a:tr h="6451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 (детерминированный)</a:t>
                          </a:r>
                          <a:endParaRPr lang="ru-RU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4717" b="-69434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функции (вероятностный)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105714" b="-60095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Дейча-Джозы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O(1)</a:t>
                          </a:r>
                          <a:endParaRPr lang="ru-RU" i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квадратичных форм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Шенкса</a:t>
                          </a:r>
                          <a:endParaRPr lang="ru-RU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305714" b="-40095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решета числового поля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405714" b="-30095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Шора</a:t>
                          </a:r>
                          <a:endParaRPr lang="en-US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O(log^3(N))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ХХЛ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605714" b="-10095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Разложение Гаусса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8387" t="-705714" b="-9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8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648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5632"/>
            <a:ext cx="10515600" cy="5081331"/>
          </a:xfrm>
        </p:spPr>
        <p:txBody>
          <a:bodyPr>
            <a:normAutofit lnSpcReduction="10000"/>
          </a:bodyPr>
          <a:lstStyle/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наиболее известных задач и алгоритмов в данной 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области квантовых вычислений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технологий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реализованы следующие квантовые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алгоритмы на эмуляторе квантового компьютера с помощью пакета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Quantum Development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Kit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-Джозы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Шора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ХХЛ;</a:t>
            </a: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реализованы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классические алгоритмы </a:t>
            </a: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Определение сбалансированности функции</a:t>
            </a: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Шенкса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00113">
              <a:lnSpc>
                <a:spcPct val="100000"/>
              </a:lnSpc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Разложение Гаусса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900113">
              <a:lnSpc>
                <a:spcPct val="100000"/>
              </a:lnSpc>
              <a:spcBef>
                <a:spcPts val="0"/>
              </a:spcBef>
              <a:buNone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4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История развития квантовых вычислений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Квантовое состояние |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φ&gt; это суперпозиция классических состояний: |φ&gt; = 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|1&gt; + 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|2&gt; +…+ 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|N&gt;,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комплексное число.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1&gt;, ..., |N&gt; формирует ортонормальный базис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-размерного Гильбертова пространства, в котором квантовое состояние |φ&gt; является вектором.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квантовым состоянием можно проводить 2 операции: измерить и изменить унитарно, без измерения.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50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История развития квантовых вычислений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Задача обработки квантовой информации состоит в решении определенного класса проблем, которых не могут решить классические компьютеры за приемлемое время. 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64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теории квантовых вычислений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Продолжение процесса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миниатюризации, который сделал современные компьютеры мощными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дешевым и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практически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достиг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микроуровней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ускорение некоторых вычислений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идей, недоступных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классическим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компьютерам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выявление возможности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ограничения самого допустимо-сильного вычислительного устройства, которое может позволить нам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природа.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90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Кубиты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Рассмотрим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систему, которая может быть в двух базовых состояниях, назовем их |0&gt; и |1&gt;.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Представим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кубит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как 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|0&gt; + 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|1&gt;, |α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|^2+ |α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|^2= 1.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Квантовому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компьютеру необходимо как минимум 10</a:t>
            </a:r>
            <a:r>
              <a:rPr lang="ru-RU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10</a:t>
            </a:r>
            <a:r>
              <a:rPr lang="ru-RU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кубит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для выполнения алгоритмов, более эффективных, чем их классические аналоги.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03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наиболее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известных задач и алгоритмов в 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области квантовых вычислений и технологий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квантового алгоритма для проверки сбалансированности функции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классических детерминированного и вероятностного алгоритмов для проверки сбалансированности функции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квантового алгоритма для факторизации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реализация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классического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детерминированного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алгоритма для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проверки сбалансированности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7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квантового алгоритма для систем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линейных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равенств;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классического алгоритма для систем линейных равенств;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проведение сравнительного анализа между реализованными квантовыми алгоритмами и их классическими версиями.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91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для определения сбалансированности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функции.</a:t>
            </a:r>
          </a:p>
          <a:p>
            <a:pPr lv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Шора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для факторизации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числа.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Гровера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для поиска.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Квантовый алгоритм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систем линейных равенств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 ХХЛ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407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2C2C2C"/>
      </a:dk1>
      <a:lt1>
        <a:sysClr val="window" lastClr="DEDED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2C2C2C"/>
      </a:dk1>
      <a:lt1>
        <a:sysClr val="window" lastClr="DEDED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696</Words>
  <Application>Microsoft Office PowerPoint</Application>
  <PresentationFormat>Произвольный</PresentationFormat>
  <Paragraphs>155</Paragraphs>
  <Slides>21</Slides>
  <Notes>3</Notes>
  <HiddenSlides>8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Презентация PowerPoint</vt:lpstr>
      <vt:lpstr>История развития квантовых вычислений</vt:lpstr>
      <vt:lpstr>История развития квантовых вычислений</vt:lpstr>
      <vt:lpstr>История развития квантовых вычислений</vt:lpstr>
      <vt:lpstr>Задачи теории квантовых вычислений</vt:lpstr>
      <vt:lpstr>Кубиты</vt:lpstr>
      <vt:lpstr>Задачи работы</vt:lpstr>
      <vt:lpstr>Задачи работы</vt:lpstr>
      <vt:lpstr>Задачи работы</vt:lpstr>
      <vt:lpstr>Средства реализации</vt:lpstr>
      <vt:lpstr>Требования к программному  и аппаратному обеспечению</vt:lpstr>
      <vt:lpstr>Проверка функции на сбалансированность</vt:lpstr>
      <vt:lpstr>Презентация PowerPoint</vt:lpstr>
      <vt:lpstr>Алгоритм Дейча-Джозы</vt:lpstr>
      <vt:lpstr>Алгоритм Дейча-Джозы</vt:lpstr>
      <vt:lpstr>Алгоритм Дейча-Джозы</vt:lpstr>
      <vt:lpstr>Алгоритм Шора</vt:lpstr>
      <vt:lpstr>Алгоритм Шенкса</vt:lpstr>
      <vt:lpstr>Квантовый алгоритм для  систем линейных равенств</vt:lpstr>
      <vt:lpstr>Сравнительный анализ алгоритмов</vt:lpstr>
      <vt:lpstr>Результат работы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zru</dc:creator>
  <cp:lastModifiedBy>Роман</cp:lastModifiedBy>
  <cp:revision>55</cp:revision>
  <cp:lastPrinted>2019-06-10T12:55:04Z</cp:lastPrinted>
  <dcterms:created xsi:type="dcterms:W3CDTF">2019-06-05T13:07:07Z</dcterms:created>
  <dcterms:modified xsi:type="dcterms:W3CDTF">2019-06-12T15:23:13Z</dcterms:modified>
</cp:coreProperties>
</file>