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74" r:id="rId13"/>
    <p:sldId id="273" r:id="rId14"/>
    <p:sldId id="275" r:id="rId15"/>
    <p:sldId id="270" r:id="rId16"/>
    <p:sldId id="276" r:id="rId17"/>
    <p:sldId id="272" r:id="rId18"/>
    <p:sldId id="268" r:id="rId19"/>
    <p:sldId id="26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30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81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5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61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50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12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84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23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5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31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0A3E-041F-48E3-A867-6DD25CD1267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9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446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07192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программному и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аппаратному обеспечению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35D-8440-4F22-BB36-0C9F8FDC1692}" type="slidenum">
              <a:rPr lang="ru-RU" sz="2400" smtClean="0"/>
              <a:t>10</a:t>
            </a:fld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319996"/>
            <a:ext cx="11243528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28650" algn="just">
              <a:lnSpc>
                <a:spcPct val="150000"/>
              </a:lnSpc>
            </a:pP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Необходимое программное обеспечение: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 defTabSz="9001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57188" algn="l"/>
                <a:tab pos="900113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 7+ / Linux /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 defTabSz="9001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57188" algn="l"/>
                <a:tab pos="900113" algn="l"/>
              </a:tabLst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Core SDK 2.1+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defTabSz="900113">
              <a:lnSpc>
                <a:spcPct val="150000"/>
              </a:lnSpc>
              <a:spcBef>
                <a:spcPts val="0"/>
              </a:spcBef>
              <a:tabLst>
                <a:tab pos="357188" algn="l"/>
                <a:tab pos="900113" algn="l"/>
              </a:tabLst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для упрощения работы с приложением:</a:t>
            </a:r>
          </a:p>
          <a:p>
            <a:pPr marL="628650" defTabSz="900113">
              <a:lnSpc>
                <a:spcPct val="150000"/>
              </a:lnSpc>
              <a:spcBef>
                <a:spcPts val="0"/>
              </a:spcBef>
              <a:tabLst>
                <a:tab pos="357188" algn="l"/>
                <a:tab pos="900113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Visual Studio 2017 / Visual Studio for Mac / Visual Studio Code.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628650">
              <a:lnSpc>
                <a:spcPct val="150000"/>
              </a:lnSpc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Минимальные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системные требования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628650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•	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процессор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 тактовой частотой 1,6 ГГц; </a:t>
            </a:r>
          </a:p>
          <a:p>
            <a:pPr indent="628650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•	ОЗУ объемом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Гб;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•	4 Гб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пространства на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жестком диске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874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Пусть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{0, 1} =&gt; {0, 1} бинарная функция. Заметим, что возможно только четыре значения для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:0→0, 1→0,f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:0→1, 1→1,</a:t>
            </a:r>
          </a:p>
          <a:p>
            <a:pPr marL="0" indent="0" algn="ctr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:0→0, 1→1,f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:0→1, 1→0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504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45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46" y="1479012"/>
            <a:ext cx="6049925" cy="5131746"/>
          </a:xfrm>
        </p:spPr>
      </p:pic>
    </p:spTree>
    <p:extLst>
      <p:ext uri="{BB962C8B-B14F-4D97-AF65-F5344CB8AC3E}">
        <p14:creationId xmlns:p14="http://schemas.microsoft.com/office/powerpoint/2010/main" val="128769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3136"/>
            <a:ext cx="4361547" cy="12674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45529"/>
            <a:ext cx="7441436" cy="13327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97444"/>
            <a:ext cx="9769508" cy="13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89512" cy="189577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Можем получить экспоненциальный рост производительности при линейном росте количества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кубит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описания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двухкубитного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состояния требуется 4 комплексных числа.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56332"/>
            <a:ext cx="8765231" cy="876521"/>
          </a:xfrm>
        </p:spPr>
      </p:pic>
    </p:spTree>
    <p:extLst>
      <p:ext uri="{BB962C8B-B14F-4D97-AF65-F5344CB8AC3E}">
        <p14:creationId xmlns:p14="http://schemas.microsoft.com/office/powerpoint/2010/main" val="33253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Шора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Выбрать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случайный остаток a по модулю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Проверить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НОД(a, N) =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Найти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порядок r остатка a по модулю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Если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r четен, вычислить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НОД(</m:t>
                    </m:r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^(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/2)</m:t>
                        </m:r>
                      </m:sup>
                    </m:sSup>
                    <m:r>
                      <a:rPr lang="ru-RU" i="1" dirty="0">
                        <a:latin typeface="Cambria Math" panose="02040503050406030204" pitchFamily="18" charset="0"/>
                      </a:rPr>
                      <m:t>− 1,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Анализ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алгоритма: с большой вероятностью полученное на четвертом шаге число будет нетривиальным делителем N.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Трудный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шаг: найти порядок a по модулю N.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180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Классические алгоритмы факторизации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839788" y="1565834"/>
            <a:ext cx="5157787" cy="823912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Детерминированный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квадратичных форм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Шенкса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Полларда-Штрассена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172200" y="1565834"/>
            <a:ext cx="5183188" cy="823912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Вероятностный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решета числового поля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128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Квантовый алгоритм для систем линейных равенств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839788" y="1409314"/>
            <a:ext cx="5157787" cy="823912"/>
          </a:xfrm>
        </p:spPr>
        <p:txBody>
          <a:bodyPr/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Разложение Гаусса</a:t>
            </a:r>
            <a:r>
              <a:rPr lang="ru-RU" dirty="0" smtClean="0"/>
              <a:t>	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algn="just"/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Работает за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Метод сопряженных градиентов оптимизирует до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Nsk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ru-RU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 t="-2980" r="-2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172200" y="1431197"/>
            <a:ext cx="5183188" cy="823912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ХХЛ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algn="just"/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Базовая версия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Хэрроу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Амбаиниса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O(k log^3 k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Уоссинга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8" t="-2980" r="-10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374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6385" y="164758"/>
            <a:ext cx="10011034" cy="897924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Сравнительный анализ алгоритмов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41202706"/>
                  </p:ext>
                </p:extLst>
              </p:nvPr>
            </p:nvGraphicFramePr>
            <p:xfrm>
              <a:off x="970004" y="1227438"/>
              <a:ext cx="10383796" cy="512570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483312"/>
                    <a:gridCol w="3021363"/>
                    <a:gridCol w="2879121"/>
                  </a:tblGrid>
                  <a:tr h="645143">
                    <a:tc>
                      <a:txBody>
                        <a:bodyPr/>
                        <a:lstStyle/>
                        <a:p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</a:t>
                          </a:r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функции(детерминированный</a:t>
                          </a:r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+ 1)</a:t>
                          </a:r>
                          <a:endParaRPr lang="ru-RU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функции(вероятностный)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Вероятность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99,9 при 14 вызовах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Дейча-Джозы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O(1)</a:t>
                          </a:r>
                          <a:endParaRPr lang="ru-RU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квадратичных форм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Шенкса</a:t>
                          </a:r>
                          <a:endParaRPr lang="ru-RU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5</m:t>
                                      </m:r>
                                    </m:den>
                                  </m:f>
                                  <m: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0" u="none" strike="noStrike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Arial" panose="020B0604020202020204" pitchFamily="34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ε</m:t>
                                  </m:r>
                                </m:sup>
                              </m:sSup>
                            </m:oMath>
                          </a14:m>
                          <a:r>
                            <a:rPr lang="el-GR" sz="1800" b="0" i="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решета числового поля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exp(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unc>
                                    <m:func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 вероятностью 1</a:t>
                          </a:r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/2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Шора</a:t>
                          </a:r>
                          <a:endParaRPr lang="en-US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O(log^3(N))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ХХЛ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O(N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Разложение Гаусса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41202706"/>
                  </p:ext>
                </p:extLst>
              </p:nvPr>
            </p:nvGraphicFramePr>
            <p:xfrm>
              <a:off x="970004" y="1227438"/>
              <a:ext cx="10383796" cy="512570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483312"/>
                    <a:gridCol w="3021363"/>
                    <a:gridCol w="2879121"/>
                  </a:tblGrid>
                  <a:tr h="645143">
                    <a:tc>
                      <a:txBody>
                        <a:bodyPr/>
                        <a:lstStyle/>
                        <a:p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</a:t>
                          </a:r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функции(детерминированный</a:t>
                          </a:r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589" t="-4717" r="-95565" b="-696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функции(вероятностный)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589" t="-105714" r="-95565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Вероятность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99,9 при 14 вызовах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Дейча-Джозы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O(1)</a:t>
                          </a:r>
                          <a:endParaRPr lang="ru-RU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квадратичных форм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Шенкса</a:t>
                          </a:r>
                          <a:endParaRPr lang="ru-RU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589" t="-305714" r="-95565" b="-4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решета числового поля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589" t="-401887" r="-95565" b="-2990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 вероятностью 1</a:t>
                          </a:r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/2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Шора</a:t>
                          </a:r>
                          <a:endParaRPr lang="en-US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O(log^3(N))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ХХЛ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589" t="-606667" r="-95565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Разложение Гаусса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589" t="-706667" r="-9556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93820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648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5632"/>
            <a:ext cx="10515600" cy="5081331"/>
          </a:xfrm>
        </p:spPr>
        <p:txBody>
          <a:bodyPr>
            <a:normAutofit/>
          </a:bodyPr>
          <a:lstStyle/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изучены основы квантовых вычислений и технологий;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изучены необходимые критерии и условия для физической реализации квантового компьютера;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 анализ наиболее известных задач и алгоритмов в данной области;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 сравнительный анализ классических и квантовых алгоритмов;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 пакет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Quantum Development Kit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реализованы квантовые алгоритмы на эмуляторе квантового компьютера.</a:t>
            </a:r>
          </a:p>
          <a:p>
            <a:pPr marL="0" indent="0" algn="just" defTabSz="900113">
              <a:lnSpc>
                <a:spcPct val="100000"/>
              </a:lnSpc>
              <a:spcBef>
                <a:spcPts val="0"/>
              </a:spcBef>
              <a:buNone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49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8108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История развития квантовых вычислений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939801" y="1170417"/>
            <a:ext cx="5157787" cy="823912"/>
          </a:xfrm>
        </p:spPr>
        <p:txBody>
          <a:bodyPr/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Современные компьютеры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839788" y="1994329"/>
            <a:ext cx="5157787" cy="41953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Основаны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классической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физике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ограничены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тем фактом, что система может быть только в одном состоянии. 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>
          <a:xfrm>
            <a:off x="6172200" y="1994329"/>
            <a:ext cx="5183188" cy="41953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Система может находится в суперпозиции нескольких различных состояний одновременно. </a:t>
            </a: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Территориально разделенные квантовые системы могут быть переплетены друг с другом и благодаря этому, операции перестают быть локальными.</a:t>
            </a:r>
          </a:p>
          <a:p>
            <a:pPr algn="just"/>
            <a:endParaRPr lang="ru-RU" dirty="0"/>
          </a:p>
        </p:txBody>
      </p:sp>
      <p:sp>
        <p:nvSpPr>
          <p:cNvPr id="8" name="Текст 4"/>
          <p:cNvSpPr txBox="1">
            <a:spLocks/>
          </p:cNvSpPr>
          <p:nvPr/>
        </p:nvSpPr>
        <p:spPr>
          <a:xfrm>
            <a:off x="6097588" y="1107057"/>
            <a:ext cx="5157787" cy="5310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Квантовые компьютеры</a:t>
            </a:r>
            <a:r>
              <a:rPr lang="ru-RU" dirty="0" smtClean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00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История развития квантовых вычислений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Квантовое состояние |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φ&gt; это суперпозиция классических состояний: |φ&gt; = 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|1&gt; + 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|2&gt; +…+ 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|N&gt;,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комплексное число.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1&gt;, ..., |N&gt; формирует ортонормальный базис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-размерного Гильбертова пространства, в котором квантовое состояние |φ&gt; является вектором.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квантовым состоянием можно проводить 2 операции: измерить и изменить унитарно, без измерения.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50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История развития квантовых вычислений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Задача обработки квантовой информации состоит в решении определенного класса проблем, которых не могут решить классические компьютеры за приемлемое время. 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4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теории квантовых вычислений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Продолжение процесса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миниатюризации, который сделал современные компьютеры мощными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дешевым и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практически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достиг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микро-уровней</a:t>
            </a: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ускорение некоторых вычислений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идей, недоступных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классическим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компьютерам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выявление возможности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ограничения самого допустимо-сильного вычислительного устройства, которое может позволить нам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природа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90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Кубиты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Рассмотрим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систему, которая может быть в двух базовых состояниях, назовем их |0&gt; и |1&gt;.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Представим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кубит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как 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|0&gt; + 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|1&gt;, |α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|^2+ |α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|^2= 1.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Квантовому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компьютеру необходимо как минимум 10</a:t>
            </a:r>
            <a:r>
              <a:rPr lang="ru-RU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10</a:t>
            </a:r>
            <a:r>
              <a:rPr lang="ru-RU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кубит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для выполнения алгоритмов, более эффективных, чем их классические аналоги.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03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изучение основ квантовых вычислений и технологий;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наиболее известных задач и алгоритмов в данной области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изучение пакета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Quantum Development Kit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классических и квантовых версий алгоритмов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072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для определения сбалансированности функции</a:t>
            </a:r>
          </a:p>
          <a:p>
            <a:pPr lvl="0"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Шора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для факторизации числа</a:t>
            </a:r>
          </a:p>
          <a:p>
            <a:pPr lvl="0"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Квантовый обход графа</a:t>
            </a:r>
          </a:p>
          <a:p>
            <a:pPr lvl="0"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Квантовый алгоритм для систем линейных равенств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 ХХЛ)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40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Средства реализации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511" y="1325563"/>
            <a:ext cx="10848975" cy="4629150"/>
          </a:xfrm>
        </p:spPr>
        <p:txBody>
          <a:bodyPr>
            <a:noAutofit/>
          </a:bodyPr>
          <a:lstStyle/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Windows 10 Pro;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универсальная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платформа разработки 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 Core SDK 2.2;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пакет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Quantum Development Kit 0.6;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редактор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исходного кода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 Studio Code 1.33;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7.0;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Q#.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 smtClean="0">
                <a:latin typeface="+mj-lt"/>
              </a:rPr>
              <a:t>			</a:t>
            </a: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+mj-lt"/>
              </a:rPr>
              <a:t> </a:t>
            </a:r>
            <a:r>
              <a:rPr lang="ru-RU" sz="2000" dirty="0" smtClean="0">
                <a:latin typeface="+mj-lt"/>
              </a:rPr>
              <a:t>    									                        </a:t>
            </a:r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											       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35D-8440-4F22-BB36-0C9F8FDC1692}" type="slidenum">
              <a:rPr lang="ru-RU" sz="2400" smtClean="0"/>
              <a:t>9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232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532</Words>
  <Application>Microsoft Office PowerPoint</Application>
  <PresentationFormat>Широкоэкранный</PresentationFormat>
  <Paragraphs>116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История развития квантовых вычислений</vt:lpstr>
      <vt:lpstr>История развития квантовых вычислений</vt:lpstr>
      <vt:lpstr>История развития квантовых вычислений</vt:lpstr>
      <vt:lpstr>Задачи теории квантовых вычислений</vt:lpstr>
      <vt:lpstr>Кубиты</vt:lpstr>
      <vt:lpstr>Задачи работы</vt:lpstr>
      <vt:lpstr>Задачи работы</vt:lpstr>
      <vt:lpstr>Средства реализации</vt:lpstr>
      <vt:lpstr>Требования к программному и аппаратному обеспечению</vt:lpstr>
      <vt:lpstr>Алгоритм Дейча-Джозы</vt:lpstr>
      <vt:lpstr>Алгоритм Дейча-Джозы</vt:lpstr>
      <vt:lpstr>Алгоритм Дейча-Джозы</vt:lpstr>
      <vt:lpstr>Алгоритм Дейча-Джозы</vt:lpstr>
      <vt:lpstr>Алгоритм Шора</vt:lpstr>
      <vt:lpstr>Классические алгоритмы факторизации</vt:lpstr>
      <vt:lpstr>Квантовый алгоритм для систем линейных равенств</vt:lpstr>
      <vt:lpstr>Сравнительный анализ алгоритмов</vt:lpstr>
      <vt:lpstr>Результат работы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zru</dc:creator>
  <cp:lastModifiedBy>zru</cp:lastModifiedBy>
  <cp:revision>33</cp:revision>
  <dcterms:created xsi:type="dcterms:W3CDTF">2019-06-05T13:07:07Z</dcterms:created>
  <dcterms:modified xsi:type="dcterms:W3CDTF">2019-06-07T14:26:15Z</dcterms:modified>
</cp:coreProperties>
</file>