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4" r:id="rId13"/>
    <p:sldId id="273" r:id="rId14"/>
    <p:sldId id="275" r:id="rId15"/>
    <p:sldId id="270" r:id="rId16"/>
    <p:sldId id="276" r:id="rId17"/>
    <p:sldId id="272" r:id="rId18"/>
    <p:sldId id="268" r:id="rId19"/>
    <p:sldId id="267" r:id="rId20"/>
  </p:sldIdLst>
  <p:sldSz cx="12192000" cy="6858000"/>
  <p:notesSz cx="6735763" cy="98567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843A-35D9-4BF0-8BAE-64F1E98BC786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31900"/>
            <a:ext cx="5913437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3579"/>
            <a:ext cx="5388610" cy="38811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F2D2-24D0-4238-9C0D-C81CCD232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4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0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7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6830-E682-405C-8364-0C9541E639DF}" type="datetime1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B8C-CB05-479D-8CEA-872765ADD396}" type="datetime1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E9D-2A67-4B46-84B4-9A88CD3E91F3}" type="datetime1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345-DD1D-40F9-B05D-80736C9A64BE}" type="datetime1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47BA-54A9-4DFA-A58A-0556F2F6BBF3}" type="datetime1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76BB-ADA0-4F80-9D28-2566A92BA848}" type="datetime1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52-BD6E-4AD4-BAD1-EC0578C01B0B}" type="datetime1">
              <a:rPr lang="ru-RU" smtClean="0"/>
              <a:t>10.06.2019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96A1-89C2-4BBE-AB5B-B0CB8942B161}" type="datetime1">
              <a:rPr lang="ru-RU" smtClean="0"/>
              <a:t>10.06.2019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FD6-CB9C-4C9A-9A46-77F5F3732A82}" type="datetime1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FDAA-0F05-4D26-AB82-65ABB6376715}" type="datetime1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3315-5A26-493E-90F4-99CDED3D5A99}" type="datetime1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1CDF-AC48-44CB-A4FA-2A9648FE0477}" type="datetime1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447" y="649995"/>
            <a:ext cx="10922924" cy="5731698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алгоритмов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квантовых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вычислений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 классическими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аналогами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Обучающийся: Черниговских Р. И.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Руководитель: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к.ф.-м.н., доцент Барановский Е. С.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3426941"/>
            <a:ext cx="3193362" cy="265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0719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и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аппаратному обеспечению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319996"/>
            <a:ext cx="112435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just">
              <a:lnSpc>
                <a:spcPct val="150000"/>
              </a:lnSpc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Необходимое программное обеспечение: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7+ / Linux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SDK 2.1+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приложением:</a:t>
            </a: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2017 / Visual Studio for Mac / Visual Studio Code.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28650"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системные требования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628650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ОЗУ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объемом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Гб;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>
              <a:lnSpc>
                <a:spcPct val="150000"/>
              </a:lnSpc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 {0, 1} =&gt; {0, 1}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бинарная функция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Заметим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возможно только четыре значения для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1→1,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1→1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/>
              <a:t>Их </a:t>
            </a:r>
            <a:r>
              <a:rPr lang="ru-RU" dirty="0"/>
              <a:t>можно разделить на две категории: константные и сбалансированные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Задача: определить </a:t>
            </a:r>
            <a:r>
              <a:rPr lang="ru-RU" dirty="0"/>
              <a:t>к какой из этих двух категорий относится функция в черном ящике.</a:t>
            </a:r>
            <a:endParaRPr lang="ru-RU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4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45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46" y="1479012"/>
            <a:ext cx="6049925" cy="513174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36"/>
            <a:ext cx="4361547" cy="12674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5529"/>
            <a:ext cx="7441436" cy="13327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97444"/>
            <a:ext cx="9769508" cy="134698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6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889512" cy="39655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Имеем экспоненциальный рост производительности при линейном росте количества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описания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двухкубитного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состояния требуется 4 комплексных числа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 для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кубитного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2^N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чисел.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6332"/>
            <a:ext cx="8765231" cy="87652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Выбрать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остаток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Проверить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НОД(a, N) =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порядок r остатка a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r четен, вычислить </a:t>
                </a:r>
                <a14:m>
                  <m:oMath xmlns:m="http://schemas.openxmlformats.org/officeDocument/2006/math">
                    <m:r>
                      <a:rPr lang="ru-RU" i="0" dirty="0" smtClean="0">
                        <a:latin typeface="Cambria Math" panose="02040503050406030204" pitchFamily="18" charset="0"/>
                      </a:rPr>
                      <m:t>НОД(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m:rPr>
                            <m:sty m:val="p"/>
                          </m:rPr>
                          <a:rPr lang="ru-RU" i="0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/2)</m:t>
                        </m:r>
                      </m:sup>
                    </m:sSup>
                    <m:r>
                      <a:rPr lang="ru-RU" i="0" dirty="0">
                        <a:latin typeface="Cambria Math" panose="02040503050406030204" pitchFamily="18" charset="0"/>
                      </a:rPr>
                      <m:t>− 1, </m:t>
                    </m:r>
                    <m:r>
                      <m:rPr>
                        <m:sty m:val="p"/>
                      </m:rPr>
                      <a:rPr lang="ru-RU" i="0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Анализ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алгоритма: с большой вероятностью полученное на четвертом шаге число будет нетривиальным делителем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Трудный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шаг: найти порядок a по модулю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8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Классические алгоритмы факторизации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565834"/>
            <a:ext cx="5157787" cy="8239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Детерминированный	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квадратичных форм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Полларда-Штрассена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565834"/>
            <a:ext cx="5183188" cy="8239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Вероятностный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решета числового поля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2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для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 линейных равенств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09314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r>
              <a:rPr lang="ru-RU" dirty="0" smtClean="0"/>
              <a:t>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Работает за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Метод сопряженных градиентов оптимизирует до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:r>
                  <a:rPr lang="en-US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Nsk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31197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Базовая версия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Хэрроу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Амбаиниса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O(k log^3 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Уоссинга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7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385" y="164758"/>
            <a:ext cx="10011034" cy="89792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8502247"/>
                  </p:ext>
                </p:extLst>
              </p:nvPr>
            </p:nvGraphicFramePr>
            <p:xfrm>
              <a:off x="970004" y="1227438"/>
              <a:ext cx="10383796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  <a:gridCol w="2879121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+ 1)</a:t>
                          </a:r>
                          <a:endParaRPr lang="ru-RU" b="0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Вероятность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99,9 при </a:t>
                          </a:r>
                          <a:b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 вызовах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1" u="none" strike="noStrike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 вероятностью 1</a:t>
                          </a: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ru-RU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8502247"/>
                  </p:ext>
                </p:extLst>
              </p:nvPr>
            </p:nvGraphicFramePr>
            <p:xfrm>
              <a:off x="970004" y="1227438"/>
              <a:ext cx="10383796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  <a:gridCol w="2879121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функции (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4717" r="-95565" b="-6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</a:t>
                          </a:r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функции (вероятностный</a:t>
                          </a:r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105714" r="-9556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Вероятность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99,9 при 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/>
                          </a:r>
                          <a:b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 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вызовах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305714" r="-9556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401887" r="-95565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 вероятностью 1</a:t>
                          </a: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606667" r="-9556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706667" r="-9556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2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/>
          </a:bodyPr>
          <a:lstStyle/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основы квантовых вычислений и технологий;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необходимые критерии и условия для физической реализации квантового компьютера;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наиболее известных задач и алгоритмов в данной области;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сравнительный анализ классических и квантовых алгоритмов;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квантовые алгоритмы на эмуляторе квантового компьютера с помощью пакета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00113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8108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39801" y="1170417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Современные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39788" y="1994329"/>
            <a:ext cx="5157787" cy="419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Основаны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классической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физике и ограничены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тем фактом, что система может быть только в одном состоянии. 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172200" y="1994329"/>
            <a:ext cx="5183188" cy="419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может находится в суперпозиции нескольких различных состояний одновременно.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Территориально разделенные квантовые системы могут быть переплетены друг с другом и благодаря этому, операции перестают быть локальными.</a:t>
            </a:r>
          </a:p>
          <a:p>
            <a:endParaRPr lang="ru-RU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6097588" y="1107057"/>
            <a:ext cx="5157787" cy="531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0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Квантовое состояние 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φ&gt; это суперпозиция классических состояний: |φ&gt; =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 +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|2&gt; +…+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|N&gt;,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комплексное число.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1&gt;, ..., |N&gt; формирует ортонормальный базис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-размерного Гильбертова пространства, в котором квантовое состояние |φ&gt; является вектором.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квантовым состоянием можно проводить 2 операции: измерить и изменить унитарно, без измерения.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5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Задача обработки квантовой информации состоит в решении определенного класса проблем, которых не могут решить классические компьютеры за приемлемое время.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6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теории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Продолжение процесса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миниатюризации, который сделал современные компьютеры мощными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дешевым и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достиг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микро-уровней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некоторых вычислений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идей, недоступных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классическим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возможности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ограничения самого допустимо-сильного вычислительного устройства, которое может позволить нам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природа.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Рассмотрим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систему, которая может быть в двух базовых состояниях, назовем их |0&gt; и |1&gt;.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Представим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как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|0&gt; 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|1&gt;,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|^2+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|^2= 1.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Квантовому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компьютеру необходимо как минимум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для выполнения алгоритмов, более эффективных, чем их классические аналоги.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основ квантовых вычислений и технологий;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известных задач и алгоритмов в данной области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пакета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классических и квантовых версий алгоритмов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определения сбалансированности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факторизации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Гровера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поиска.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систем линейных равенств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11" y="1325563"/>
            <a:ext cx="10848975" cy="4629150"/>
          </a:xfrm>
        </p:spPr>
        <p:txBody>
          <a:bodyPr>
            <a:noAutofit/>
          </a:bodyPr>
          <a:lstStyle/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10 Pro;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платформа разработки 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Core SDK 2.2;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 0.6;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исходного кода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 1.33;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7.0;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Q#.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			</a:t>
            </a: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    									                        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									      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2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590</Words>
  <Application>Microsoft Office PowerPoint</Application>
  <PresentationFormat>Широкоэкранный</PresentationFormat>
  <Paragraphs>150</Paragraphs>
  <Slides>19</Slides>
  <Notes>3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История развития квантовых вычислений</vt:lpstr>
      <vt:lpstr>История развития квантовых вычислений</vt:lpstr>
      <vt:lpstr>История развития квантовых вычислений</vt:lpstr>
      <vt:lpstr>Задачи теории квантовых вычислений</vt:lpstr>
      <vt:lpstr>Кубиты</vt:lpstr>
      <vt:lpstr>Задачи работы</vt:lpstr>
      <vt:lpstr>Задачи работы</vt:lpstr>
      <vt:lpstr>Средства реализации</vt:lpstr>
      <vt:lpstr>Требования к программному и аппаратному обеспечению</vt:lpstr>
      <vt:lpstr>Алгоритм Дейча-Джозы</vt:lpstr>
      <vt:lpstr>Алгоритм Дейча-Джозы</vt:lpstr>
      <vt:lpstr>Алгоритм Дейча-Джозы</vt:lpstr>
      <vt:lpstr>Алгоритм Дейча-Джозы</vt:lpstr>
      <vt:lpstr>Алгоритм Шора</vt:lpstr>
      <vt:lpstr>Классические алгоритмы факторизации</vt:lpstr>
      <vt:lpstr>Квантовый алгоритм для  систем линейных равенств</vt:lpstr>
      <vt:lpstr>Сравнительный анализ алгоритмов</vt:lpstr>
      <vt:lpstr>Результат работы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zru</dc:creator>
  <cp:lastModifiedBy>zru</cp:lastModifiedBy>
  <cp:revision>45</cp:revision>
  <cp:lastPrinted>2019-06-10T12:55:04Z</cp:lastPrinted>
  <dcterms:created xsi:type="dcterms:W3CDTF">2019-06-05T13:07:07Z</dcterms:created>
  <dcterms:modified xsi:type="dcterms:W3CDTF">2019-06-11T10:11:38Z</dcterms:modified>
</cp:coreProperties>
</file>