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92" r:id="rId2"/>
  </p:sldMasterIdLst>
  <p:notesMasterIdLst>
    <p:notesMasterId r:id="rId29"/>
  </p:notesMasterIdLst>
  <p:sldIdLst>
    <p:sldId id="256" r:id="rId3"/>
    <p:sldId id="257" r:id="rId4"/>
    <p:sldId id="267" r:id="rId5"/>
    <p:sldId id="265" r:id="rId6"/>
    <p:sldId id="268" r:id="rId7"/>
    <p:sldId id="271" r:id="rId8"/>
    <p:sldId id="269" r:id="rId9"/>
    <p:sldId id="289" r:id="rId10"/>
    <p:sldId id="270" r:id="rId11"/>
    <p:sldId id="273" r:id="rId12"/>
    <p:sldId id="274" r:id="rId13"/>
    <p:sldId id="275" r:id="rId14"/>
    <p:sldId id="276" r:id="rId15"/>
    <p:sldId id="277" r:id="rId16"/>
    <p:sldId id="272" r:id="rId17"/>
    <p:sldId id="282" r:id="rId18"/>
    <p:sldId id="286" r:id="rId19"/>
    <p:sldId id="288" r:id="rId20"/>
    <p:sldId id="283" r:id="rId21"/>
    <p:sldId id="285" r:id="rId22"/>
    <p:sldId id="287" r:id="rId23"/>
    <p:sldId id="281" r:id="rId24"/>
    <p:sldId id="280" r:id="rId25"/>
    <p:sldId id="279" r:id="rId26"/>
    <p:sldId id="290"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00ABD6-5213-174D-8E5C-C38D0596154B}" v="3906" dt="2025-05-13T02:14:36.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9"/>
    <p:restoredTop sz="90862"/>
  </p:normalViewPr>
  <p:slideViewPr>
    <p:cSldViewPr snapToGrid="0">
      <p:cViewPr varScale="1">
        <p:scale>
          <a:sx n="82" d="100"/>
          <a:sy n="82" d="100"/>
        </p:scale>
        <p:origin x="19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D1CC7B-3F05-EE4B-9808-D32D0AEEA60C}" type="doc">
      <dgm:prSet loTypeId="urn:microsoft.com/office/officeart/2005/8/layout/vProcess5" loCatId="process" qsTypeId="urn:microsoft.com/office/officeart/2005/8/quickstyle/simple1" qsCatId="simple" csTypeId="urn:microsoft.com/office/officeart/2005/8/colors/accent1_2" csCatId="accent1" phldr="1"/>
      <dgm:spPr/>
    </dgm:pt>
    <dgm:pt modelId="{87960CE4-F307-6B4D-9A49-38B03C73D681}">
      <dgm:prSet phldrT="[Text]"/>
      <dgm:spPr/>
      <dgm:t>
        <a:bodyPr/>
        <a:lstStyle/>
        <a:p>
          <a:r>
            <a:rPr lang="en-GB" dirty="0"/>
            <a:t>Data exploration to understand trends in missing data.</a:t>
          </a:r>
        </a:p>
      </dgm:t>
    </dgm:pt>
    <dgm:pt modelId="{BC9738B4-40D3-5049-AFB2-1FE45DDB518B}" type="parTrans" cxnId="{8F665A01-8C5B-2442-A682-F371D35A7F2B}">
      <dgm:prSet/>
      <dgm:spPr/>
      <dgm:t>
        <a:bodyPr/>
        <a:lstStyle/>
        <a:p>
          <a:endParaRPr lang="en-GB"/>
        </a:p>
      </dgm:t>
    </dgm:pt>
    <dgm:pt modelId="{C1BB222A-2B7B-404D-9805-B217D510BAE9}" type="sibTrans" cxnId="{8F665A01-8C5B-2442-A682-F371D35A7F2B}">
      <dgm:prSet/>
      <dgm:spPr/>
      <dgm:t>
        <a:bodyPr/>
        <a:lstStyle/>
        <a:p>
          <a:endParaRPr lang="en-GB"/>
        </a:p>
      </dgm:t>
    </dgm:pt>
    <dgm:pt modelId="{9E2E8913-3092-2C45-9CD1-1FB0F2BCD358}">
      <dgm:prSet phldrT="[Text]"/>
      <dgm:spPr/>
      <dgm:t>
        <a:bodyPr/>
        <a:lstStyle/>
        <a:p>
          <a:r>
            <a:rPr lang="en-GB" dirty="0"/>
            <a:t>Data pre-processing and imputation</a:t>
          </a:r>
        </a:p>
      </dgm:t>
    </dgm:pt>
    <dgm:pt modelId="{C3A19F29-69C0-FA42-AF07-CC8EF5B9D578}" type="parTrans" cxnId="{47636D16-D102-7547-ABF4-FF9325F5C2CD}">
      <dgm:prSet/>
      <dgm:spPr/>
      <dgm:t>
        <a:bodyPr/>
        <a:lstStyle/>
        <a:p>
          <a:endParaRPr lang="en-GB"/>
        </a:p>
      </dgm:t>
    </dgm:pt>
    <dgm:pt modelId="{EEE73D0A-16D4-7A4C-BA8D-6DC18BD7AAA6}" type="sibTrans" cxnId="{47636D16-D102-7547-ABF4-FF9325F5C2CD}">
      <dgm:prSet/>
      <dgm:spPr/>
      <dgm:t>
        <a:bodyPr/>
        <a:lstStyle/>
        <a:p>
          <a:endParaRPr lang="en-GB"/>
        </a:p>
      </dgm:t>
    </dgm:pt>
    <dgm:pt modelId="{C2D8D834-E4C4-D94E-9095-241686395B9C}">
      <dgm:prSet phldrT="[Text]"/>
      <dgm:spPr/>
      <dgm:t>
        <a:bodyPr/>
        <a:lstStyle/>
        <a:p>
          <a:r>
            <a:rPr lang="en-GB" dirty="0"/>
            <a:t>Testing different combinations of machine learning models and imputation methods </a:t>
          </a:r>
        </a:p>
      </dgm:t>
    </dgm:pt>
    <dgm:pt modelId="{0ECD5B8D-8950-4744-8A6A-B23B641B7DF8}" type="parTrans" cxnId="{EDE6769F-0758-2C45-97C1-63CB6714D37F}">
      <dgm:prSet/>
      <dgm:spPr/>
      <dgm:t>
        <a:bodyPr/>
        <a:lstStyle/>
        <a:p>
          <a:endParaRPr lang="en-GB"/>
        </a:p>
      </dgm:t>
    </dgm:pt>
    <dgm:pt modelId="{E6F88D62-0852-9442-9FCF-C525BACB29E5}" type="sibTrans" cxnId="{EDE6769F-0758-2C45-97C1-63CB6714D37F}">
      <dgm:prSet/>
      <dgm:spPr/>
      <dgm:t>
        <a:bodyPr/>
        <a:lstStyle/>
        <a:p>
          <a:endParaRPr lang="en-GB"/>
        </a:p>
      </dgm:t>
    </dgm:pt>
    <dgm:pt modelId="{F474E82F-3F39-3F4A-BF7D-A8AA70E98E5A}">
      <dgm:prSet phldrT="[Text]"/>
      <dgm:spPr/>
      <dgm:t>
        <a:bodyPr/>
        <a:lstStyle/>
        <a:p>
          <a:r>
            <a:rPr lang="en-GB" dirty="0"/>
            <a:t>Fine-tuning</a:t>
          </a:r>
        </a:p>
      </dgm:t>
    </dgm:pt>
    <dgm:pt modelId="{FCAE11E9-6963-4D4A-95F5-D4C6E4729AD2}" type="parTrans" cxnId="{DA0CB49D-E271-4A44-BB83-5D4967A59029}">
      <dgm:prSet/>
      <dgm:spPr/>
      <dgm:t>
        <a:bodyPr/>
        <a:lstStyle/>
        <a:p>
          <a:endParaRPr lang="en-GB"/>
        </a:p>
      </dgm:t>
    </dgm:pt>
    <dgm:pt modelId="{3E708A16-2B11-1C44-A4BE-466C43C6C3DC}" type="sibTrans" cxnId="{DA0CB49D-E271-4A44-BB83-5D4967A59029}">
      <dgm:prSet/>
      <dgm:spPr/>
      <dgm:t>
        <a:bodyPr/>
        <a:lstStyle/>
        <a:p>
          <a:endParaRPr lang="en-GB"/>
        </a:p>
      </dgm:t>
    </dgm:pt>
    <dgm:pt modelId="{EF95E406-CA74-A440-8398-EC484AE975DC}" type="pres">
      <dgm:prSet presAssocID="{E3D1CC7B-3F05-EE4B-9808-D32D0AEEA60C}" presName="outerComposite" presStyleCnt="0">
        <dgm:presLayoutVars>
          <dgm:chMax val="5"/>
          <dgm:dir/>
          <dgm:resizeHandles val="exact"/>
        </dgm:presLayoutVars>
      </dgm:prSet>
      <dgm:spPr/>
    </dgm:pt>
    <dgm:pt modelId="{8ADCB87C-D398-2A45-8253-C724808366F7}" type="pres">
      <dgm:prSet presAssocID="{E3D1CC7B-3F05-EE4B-9808-D32D0AEEA60C}" presName="dummyMaxCanvas" presStyleCnt="0">
        <dgm:presLayoutVars/>
      </dgm:prSet>
      <dgm:spPr/>
    </dgm:pt>
    <dgm:pt modelId="{C9D61195-901B-6440-A67C-AED950DC8A4F}" type="pres">
      <dgm:prSet presAssocID="{E3D1CC7B-3F05-EE4B-9808-D32D0AEEA60C}" presName="FourNodes_1" presStyleLbl="node1" presStyleIdx="0" presStyleCnt="4">
        <dgm:presLayoutVars>
          <dgm:bulletEnabled val="1"/>
        </dgm:presLayoutVars>
      </dgm:prSet>
      <dgm:spPr/>
    </dgm:pt>
    <dgm:pt modelId="{DC9A12D4-00AA-7642-AD27-5072924E0E67}" type="pres">
      <dgm:prSet presAssocID="{E3D1CC7B-3F05-EE4B-9808-D32D0AEEA60C}" presName="FourNodes_2" presStyleLbl="node1" presStyleIdx="1" presStyleCnt="4">
        <dgm:presLayoutVars>
          <dgm:bulletEnabled val="1"/>
        </dgm:presLayoutVars>
      </dgm:prSet>
      <dgm:spPr/>
    </dgm:pt>
    <dgm:pt modelId="{38E7786C-E16A-0848-84A5-454EC798E29A}" type="pres">
      <dgm:prSet presAssocID="{E3D1CC7B-3F05-EE4B-9808-D32D0AEEA60C}" presName="FourNodes_3" presStyleLbl="node1" presStyleIdx="2" presStyleCnt="4">
        <dgm:presLayoutVars>
          <dgm:bulletEnabled val="1"/>
        </dgm:presLayoutVars>
      </dgm:prSet>
      <dgm:spPr/>
    </dgm:pt>
    <dgm:pt modelId="{24A1BE6F-EF72-9C44-A091-93224768A701}" type="pres">
      <dgm:prSet presAssocID="{E3D1CC7B-3F05-EE4B-9808-D32D0AEEA60C}" presName="FourNodes_4" presStyleLbl="node1" presStyleIdx="3" presStyleCnt="4">
        <dgm:presLayoutVars>
          <dgm:bulletEnabled val="1"/>
        </dgm:presLayoutVars>
      </dgm:prSet>
      <dgm:spPr/>
    </dgm:pt>
    <dgm:pt modelId="{09A2998F-F6BF-B14C-B8AE-C3886BD3B932}" type="pres">
      <dgm:prSet presAssocID="{E3D1CC7B-3F05-EE4B-9808-D32D0AEEA60C}" presName="FourConn_1-2" presStyleLbl="fgAccFollowNode1" presStyleIdx="0" presStyleCnt="3">
        <dgm:presLayoutVars>
          <dgm:bulletEnabled val="1"/>
        </dgm:presLayoutVars>
      </dgm:prSet>
      <dgm:spPr/>
    </dgm:pt>
    <dgm:pt modelId="{05806CF6-55CD-F64A-A317-C3751BCA16BA}" type="pres">
      <dgm:prSet presAssocID="{E3D1CC7B-3F05-EE4B-9808-D32D0AEEA60C}" presName="FourConn_2-3" presStyleLbl="fgAccFollowNode1" presStyleIdx="1" presStyleCnt="3">
        <dgm:presLayoutVars>
          <dgm:bulletEnabled val="1"/>
        </dgm:presLayoutVars>
      </dgm:prSet>
      <dgm:spPr/>
    </dgm:pt>
    <dgm:pt modelId="{222438B2-523D-174E-BDAA-5DF0617963AE}" type="pres">
      <dgm:prSet presAssocID="{E3D1CC7B-3F05-EE4B-9808-D32D0AEEA60C}" presName="FourConn_3-4" presStyleLbl="fgAccFollowNode1" presStyleIdx="2" presStyleCnt="3">
        <dgm:presLayoutVars>
          <dgm:bulletEnabled val="1"/>
        </dgm:presLayoutVars>
      </dgm:prSet>
      <dgm:spPr/>
    </dgm:pt>
    <dgm:pt modelId="{C4DE8A9B-DCD5-F148-A412-46A010E4B068}" type="pres">
      <dgm:prSet presAssocID="{E3D1CC7B-3F05-EE4B-9808-D32D0AEEA60C}" presName="FourNodes_1_text" presStyleLbl="node1" presStyleIdx="3" presStyleCnt="4">
        <dgm:presLayoutVars>
          <dgm:bulletEnabled val="1"/>
        </dgm:presLayoutVars>
      </dgm:prSet>
      <dgm:spPr/>
    </dgm:pt>
    <dgm:pt modelId="{10B2E883-BFE8-9D4F-9B25-7BB1749035FB}" type="pres">
      <dgm:prSet presAssocID="{E3D1CC7B-3F05-EE4B-9808-D32D0AEEA60C}" presName="FourNodes_2_text" presStyleLbl="node1" presStyleIdx="3" presStyleCnt="4">
        <dgm:presLayoutVars>
          <dgm:bulletEnabled val="1"/>
        </dgm:presLayoutVars>
      </dgm:prSet>
      <dgm:spPr/>
    </dgm:pt>
    <dgm:pt modelId="{D13FC543-5D92-1D4C-8087-902F2A5093DA}" type="pres">
      <dgm:prSet presAssocID="{E3D1CC7B-3F05-EE4B-9808-D32D0AEEA60C}" presName="FourNodes_3_text" presStyleLbl="node1" presStyleIdx="3" presStyleCnt="4">
        <dgm:presLayoutVars>
          <dgm:bulletEnabled val="1"/>
        </dgm:presLayoutVars>
      </dgm:prSet>
      <dgm:spPr/>
    </dgm:pt>
    <dgm:pt modelId="{693D0ABB-1B62-B44A-8EAD-EF654F7A4E9B}" type="pres">
      <dgm:prSet presAssocID="{E3D1CC7B-3F05-EE4B-9808-D32D0AEEA60C}" presName="FourNodes_4_text" presStyleLbl="node1" presStyleIdx="3" presStyleCnt="4">
        <dgm:presLayoutVars>
          <dgm:bulletEnabled val="1"/>
        </dgm:presLayoutVars>
      </dgm:prSet>
      <dgm:spPr/>
    </dgm:pt>
  </dgm:ptLst>
  <dgm:cxnLst>
    <dgm:cxn modelId="{8F665A01-8C5B-2442-A682-F371D35A7F2B}" srcId="{E3D1CC7B-3F05-EE4B-9808-D32D0AEEA60C}" destId="{87960CE4-F307-6B4D-9A49-38B03C73D681}" srcOrd="0" destOrd="0" parTransId="{BC9738B4-40D3-5049-AFB2-1FE45DDB518B}" sibTransId="{C1BB222A-2B7B-404D-9805-B217D510BAE9}"/>
    <dgm:cxn modelId="{AB14E80F-6F3C-D84E-8A5D-1E2B6488CD10}" type="presOf" srcId="{F474E82F-3F39-3F4A-BF7D-A8AA70E98E5A}" destId="{693D0ABB-1B62-B44A-8EAD-EF654F7A4E9B}" srcOrd="1" destOrd="0" presId="urn:microsoft.com/office/officeart/2005/8/layout/vProcess5"/>
    <dgm:cxn modelId="{47636D16-D102-7547-ABF4-FF9325F5C2CD}" srcId="{E3D1CC7B-3F05-EE4B-9808-D32D0AEEA60C}" destId="{9E2E8913-3092-2C45-9CD1-1FB0F2BCD358}" srcOrd="1" destOrd="0" parTransId="{C3A19F29-69C0-FA42-AF07-CC8EF5B9D578}" sibTransId="{EEE73D0A-16D4-7A4C-BA8D-6DC18BD7AAA6}"/>
    <dgm:cxn modelId="{E258AF18-E726-8A49-A51F-9F2D171D6682}" type="presOf" srcId="{87960CE4-F307-6B4D-9A49-38B03C73D681}" destId="{C9D61195-901B-6440-A67C-AED950DC8A4F}" srcOrd="0" destOrd="0" presId="urn:microsoft.com/office/officeart/2005/8/layout/vProcess5"/>
    <dgm:cxn modelId="{0668B81B-F226-954A-8764-83FE3E50C0B6}" type="presOf" srcId="{9E2E8913-3092-2C45-9CD1-1FB0F2BCD358}" destId="{10B2E883-BFE8-9D4F-9B25-7BB1749035FB}" srcOrd="1" destOrd="0" presId="urn:microsoft.com/office/officeart/2005/8/layout/vProcess5"/>
    <dgm:cxn modelId="{C6EE752E-4DB4-4344-9455-1EC2B4DC707F}" type="presOf" srcId="{9E2E8913-3092-2C45-9CD1-1FB0F2BCD358}" destId="{DC9A12D4-00AA-7642-AD27-5072924E0E67}" srcOrd="0" destOrd="0" presId="urn:microsoft.com/office/officeart/2005/8/layout/vProcess5"/>
    <dgm:cxn modelId="{8B40653C-1447-4A42-B709-9180CED97ECA}" type="presOf" srcId="{EEE73D0A-16D4-7A4C-BA8D-6DC18BD7AAA6}" destId="{05806CF6-55CD-F64A-A317-C3751BCA16BA}" srcOrd="0" destOrd="0" presId="urn:microsoft.com/office/officeart/2005/8/layout/vProcess5"/>
    <dgm:cxn modelId="{5B49C94F-9C74-7D44-8DFA-FEFCD4601D5A}" type="presOf" srcId="{C2D8D834-E4C4-D94E-9095-241686395B9C}" destId="{D13FC543-5D92-1D4C-8087-902F2A5093DA}" srcOrd="1" destOrd="0" presId="urn:microsoft.com/office/officeart/2005/8/layout/vProcess5"/>
    <dgm:cxn modelId="{43439465-5149-B447-B4C8-052B47CCAC0F}" type="presOf" srcId="{C1BB222A-2B7B-404D-9805-B217D510BAE9}" destId="{09A2998F-F6BF-B14C-B8AE-C3886BD3B932}" srcOrd="0" destOrd="0" presId="urn:microsoft.com/office/officeart/2005/8/layout/vProcess5"/>
    <dgm:cxn modelId="{2D8F587C-E378-9742-8DE8-621843627B6B}" type="presOf" srcId="{F474E82F-3F39-3F4A-BF7D-A8AA70E98E5A}" destId="{24A1BE6F-EF72-9C44-A091-93224768A701}" srcOrd="0" destOrd="0" presId="urn:microsoft.com/office/officeart/2005/8/layout/vProcess5"/>
    <dgm:cxn modelId="{1B13B288-875E-5049-B58F-26F5A95F9504}" type="presOf" srcId="{E6F88D62-0852-9442-9FCF-C525BACB29E5}" destId="{222438B2-523D-174E-BDAA-5DF0617963AE}" srcOrd="0" destOrd="0" presId="urn:microsoft.com/office/officeart/2005/8/layout/vProcess5"/>
    <dgm:cxn modelId="{D2C69198-8170-5F4A-86A7-787692D0B599}" type="presOf" srcId="{87960CE4-F307-6B4D-9A49-38B03C73D681}" destId="{C4DE8A9B-DCD5-F148-A412-46A010E4B068}" srcOrd="1" destOrd="0" presId="urn:microsoft.com/office/officeart/2005/8/layout/vProcess5"/>
    <dgm:cxn modelId="{DA0CB49D-E271-4A44-BB83-5D4967A59029}" srcId="{E3D1CC7B-3F05-EE4B-9808-D32D0AEEA60C}" destId="{F474E82F-3F39-3F4A-BF7D-A8AA70E98E5A}" srcOrd="3" destOrd="0" parTransId="{FCAE11E9-6963-4D4A-95F5-D4C6E4729AD2}" sibTransId="{3E708A16-2B11-1C44-A4BE-466C43C6C3DC}"/>
    <dgm:cxn modelId="{EDE6769F-0758-2C45-97C1-63CB6714D37F}" srcId="{E3D1CC7B-3F05-EE4B-9808-D32D0AEEA60C}" destId="{C2D8D834-E4C4-D94E-9095-241686395B9C}" srcOrd="2" destOrd="0" parTransId="{0ECD5B8D-8950-4744-8A6A-B23B641B7DF8}" sibTransId="{E6F88D62-0852-9442-9FCF-C525BACB29E5}"/>
    <dgm:cxn modelId="{73D34CB3-DA72-054C-95EB-2FB01DEC2C57}" type="presOf" srcId="{E3D1CC7B-3F05-EE4B-9808-D32D0AEEA60C}" destId="{EF95E406-CA74-A440-8398-EC484AE975DC}" srcOrd="0" destOrd="0" presId="urn:microsoft.com/office/officeart/2005/8/layout/vProcess5"/>
    <dgm:cxn modelId="{7C7EB7F4-34BA-9C42-9D0A-AB8BFDBEB9CB}" type="presOf" srcId="{C2D8D834-E4C4-D94E-9095-241686395B9C}" destId="{38E7786C-E16A-0848-84A5-454EC798E29A}" srcOrd="0" destOrd="0" presId="urn:microsoft.com/office/officeart/2005/8/layout/vProcess5"/>
    <dgm:cxn modelId="{14694907-68EC-B345-AEC5-DAB894BAD9B0}" type="presParOf" srcId="{EF95E406-CA74-A440-8398-EC484AE975DC}" destId="{8ADCB87C-D398-2A45-8253-C724808366F7}" srcOrd="0" destOrd="0" presId="urn:microsoft.com/office/officeart/2005/8/layout/vProcess5"/>
    <dgm:cxn modelId="{C96E7AB7-D4DD-C841-86A6-D3EE08B50B18}" type="presParOf" srcId="{EF95E406-CA74-A440-8398-EC484AE975DC}" destId="{C9D61195-901B-6440-A67C-AED950DC8A4F}" srcOrd="1" destOrd="0" presId="urn:microsoft.com/office/officeart/2005/8/layout/vProcess5"/>
    <dgm:cxn modelId="{939A2724-5029-3444-B9B5-873891B1F2E3}" type="presParOf" srcId="{EF95E406-CA74-A440-8398-EC484AE975DC}" destId="{DC9A12D4-00AA-7642-AD27-5072924E0E67}" srcOrd="2" destOrd="0" presId="urn:microsoft.com/office/officeart/2005/8/layout/vProcess5"/>
    <dgm:cxn modelId="{5FDD4940-CB04-DB4D-9820-983E239F2776}" type="presParOf" srcId="{EF95E406-CA74-A440-8398-EC484AE975DC}" destId="{38E7786C-E16A-0848-84A5-454EC798E29A}" srcOrd="3" destOrd="0" presId="urn:microsoft.com/office/officeart/2005/8/layout/vProcess5"/>
    <dgm:cxn modelId="{EFE0566E-425E-5247-99ED-D9751B79221A}" type="presParOf" srcId="{EF95E406-CA74-A440-8398-EC484AE975DC}" destId="{24A1BE6F-EF72-9C44-A091-93224768A701}" srcOrd="4" destOrd="0" presId="urn:microsoft.com/office/officeart/2005/8/layout/vProcess5"/>
    <dgm:cxn modelId="{BEE4DD90-36F8-734E-AA61-B7B0C241B885}" type="presParOf" srcId="{EF95E406-CA74-A440-8398-EC484AE975DC}" destId="{09A2998F-F6BF-B14C-B8AE-C3886BD3B932}" srcOrd="5" destOrd="0" presId="urn:microsoft.com/office/officeart/2005/8/layout/vProcess5"/>
    <dgm:cxn modelId="{669FC623-EF6D-0441-9F89-7A0C540D558D}" type="presParOf" srcId="{EF95E406-CA74-A440-8398-EC484AE975DC}" destId="{05806CF6-55CD-F64A-A317-C3751BCA16BA}" srcOrd="6" destOrd="0" presId="urn:microsoft.com/office/officeart/2005/8/layout/vProcess5"/>
    <dgm:cxn modelId="{659C30A2-F6B6-9844-8E71-DC1F1B3CC3DC}" type="presParOf" srcId="{EF95E406-CA74-A440-8398-EC484AE975DC}" destId="{222438B2-523D-174E-BDAA-5DF0617963AE}" srcOrd="7" destOrd="0" presId="urn:microsoft.com/office/officeart/2005/8/layout/vProcess5"/>
    <dgm:cxn modelId="{F2DE693F-F0DD-0C4F-946C-6A3CB39F6DE5}" type="presParOf" srcId="{EF95E406-CA74-A440-8398-EC484AE975DC}" destId="{C4DE8A9B-DCD5-F148-A412-46A010E4B068}" srcOrd="8" destOrd="0" presId="urn:microsoft.com/office/officeart/2005/8/layout/vProcess5"/>
    <dgm:cxn modelId="{9D342F3E-1D77-2E4F-8758-C857007F05AE}" type="presParOf" srcId="{EF95E406-CA74-A440-8398-EC484AE975DC}" destId="{10B2E883-BFE8-9D4F-9B25-7BB1749035FB}" srcOrd="9" destOrd="0" presId="urn:microsoft.com/office/officeart/2005/8/layout/vProcess5"/>
    <dgm:cxn modelId="{E043C85A-C008-1D44-8BF6-FD25E480E09F}" type="presParOf" srcId="{EF95E406-CA74-A440-8398-EC484AE975DC}" destId="{D13FC543-5D92-1D4C-8087-902F2A5093DA}" srcOrd="10" destOrd="0" presId="urn:microsoft.com/office/officeart/2005/8/layout/vProcess5"/>
    <dgm:cxn modelId="{D777C272-CC8C-C448-8654-30F4A8F30FBE}" type="presParOf" srcId="{EF95E406-CA74-A440-8398-EC484AE975DC}" destId="{693D0ABB-1B62-B44A-8EAD-EF654F7A4E9B}"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66B9EF-120B-1B44-8051-ADA4B3BBBCC7}" type="doc">
      <dgm:prSet loTypeId="urn:microsoft.com/office/officeart/2005/8/layout/funnel1" loCatId="" qsTypeId="urn:microsoft.com/office/officeart/2005/8/quickstyle/simple1" qsCatId="simple" csTypeId="urn:microsoft.com/office/officeart/2005/8/colors/accent1_2" csCatId="accent1" phldr="1"/>
      <dgm:spPr/>
      <dgm:t>
        <a:bodyPr/>
        <a:lstStyle/>
        <a:p>
          <a:endParaRPr lang="en-GB"/>
        </a:p>
      </dgm:t>
    </dgm:pt>
    <dgm:pt modelId="{810DF9B7-E3D4-8941-A87C-CCCA257D9398}">
      <dgm:prSet phldrT="[Text]"/>
      <dgm:spPr/>
      <dgm:t>
        <a:bodyPr/>
        <a:lstStyle/>
        <a:p>
          <a:r>
            <a:rPr lang="en-GB" dirty="0"/>
            <a:t>WHO Data Observatory: Health Inequality Data Repository</a:t>
          </a:r>
        </a:p>
      </dgm:t>
    </dgm:pt>
    <dgm:pt modelId="{73ACCD58-3C7A-4545-9ECC-1CA53138B820}" type="parTrans" cxnId="{172DEEC8-C22F-7842-80C4-A34BC6F3F8A0}">
      <dgm:prSet/>
      <dgm:spPr/>
      <dgm:t>
        <a:bodyPr/>
        <a:lstStyle/>
        <a:p>
          <a:endParaRPr lang="en-GB"/>
        </a:p>
      </dgm:t>
    </dgm:pt>
    <dgm:pt modelId="{0604FB99-65BD-1842-9851-38562789B1FE}" type="sibTrans" cxnId="{172DEEC8-C22F-7842-80C4-A34BC6F3F8A0}">
      <dgm:prSet/>
      <dgm:spPr/>
      <dgm:t>
        <a:bodyPr/>
        <a:lstStyle/>
        <a:p>
          <a:endParaRPr lang="en-GB"/>
        </a:p>
      </dgm:t>
    </dgm:pt>
    <dgm:pt modelId="{B8688D18-E755-E346-9E56-258AEA2F98D3}">
      <dgm:prSet phldrT="[Text]"/>
      <dgm:spPr/>
      <dgm:t>
        <a:bodyPr/>
        <a:lstStyle/>
        <a:p>
          <a:r>
            <a:rPr lang="en-GB" dirty="0"/>
            <a:t>World Bank Group Gender Data Portal</a:t>
          </a:r>
        </a:p>
      </dgm:t>
    </dgm:pt>
    <dgm:pt modelId="{EE57C0A4-53BA-9E47-97F7-FB2DDB45E303}" type="parTrans" cxnId="{10CD2F3D-779A-234A-B708-BA7F71C77DD5}">
      <dgm:prSet/>
      <dgm:spPr/>
      <dgm:t>
        <a:bodyPr/>
        <a:lstStyle/>
        <a:p>
          <a:endParaRPr lang="en-GB"/>
        </a:p>
      </dgm:t>
    </dgm:pt>
    <dgm:pt modelId="{5C03EB3F-F1D9-C645-9B23-19074A9ECE6E}" type="sibTrans" cxnId="{10CD2F3D-779A-234A-B708-BA7F71C77DD5}">
      <dgm:prSet/>
      <dgm:spPr/>
      <dgm:t>
        <a:bodyPr/>
        <a:lstStyle/>
        <a:p>
          <a:endParaRPr lang="en-GB"/>
        </a:p>
      </dgm:t>
    </dgm:pt>
    <dgm:pt modelId="{F65692F1-9C6B-3841-844A-D0D4A3D053B2}">
      <dgm:prSet phldrT="[Text]"/>
      <dgm:spPr/>
      <dgm:t>
        <a:bodyPr/>
        <a:lstStyle/>
        <a:p>
          <a:r>
            <a:rPr lang="en-GB" dirty="0"/>
            <a:t>WHO Data Observatory: Health Inequality Data Repository</a:t>
          </a:r>
        </a:p>
      </dgm:t>
    </dgm:pt>
    <dgm:pt modelId="{CDFE29AF-5C0D-6B4F-A3C2-1281323CEE48}" type="parTrans" cxnId="{FA37D8F9-AF59-C944-BE51-5150F61F54FA}">
      <dgm:prSet/>
      <dgm:spPr/>
      <dgm:t>
        <a:bodyPr/>
        <a:lstStyle/>
        <a:p>
          <a:endParaRPr lang="en-GB"/>
        </a:p>
      </dgm:t>
    </dgm:pt>
    <dgm:pt modelId="{9FB5AEFE-128B-5D4E-BF34-7D04D065C8C6}" type="sibTrans" cxnId="{FA37D8F9-AF59-C944-BE51-5150F61F54FA}">
      <dgm:prSet/>
      <dgm:spPr/>
      <dgm:t>
        <a:bodyPr/>
        <a:lstStyle/>
        <a:p>
          <a:endParaRPr lang="en-GB"/>
        </a:p>
      </dgm:t>
    </dgm:pt>
    <dgm:pt modelId="{04239662-178C-344A-A636-BC986E96A9C9}">
      <dgm:prSet phldrT="[Text]"/>
      <dgm:spPr/>
      <dgm:t>
        <a:bodyPr/>
        <a:lstStyle/>
        <a:p>
          <a:r>
            <a:rPr lang="en-GB" dirty="0"/>
            <a:t>WHO Data Observatory: Health Inequality Data Repository</a:t>
          </a:r>
        </a:p>
      </dgm:t>
    </dgm:pt>
    <dgm:pt modelId="{35248CD2-0DE9-2349-819C-704908CCC626}" type="parTrans" cxnId="{901CF337-4BE9-9F4B-AED8-F9716A222A6C}">
      <dgm:prSet/>
      <dgm:spPr/>
      <dgm:t>
        <a:bodyPr/>
        <a:lstStyle/>
        <a:p>
          <a:endParaRPr lang="en-GB"/>
        </a:p>
      </dgm:t>
    </dgm:pt>
    <dgm:pt modelId="{31672290-6285-1F4B-948D-8DEB7C1D5CE6}" type="sibTrans" cxnId="{901CF337-4BE9-9F4B-AED8-F9716A222A6C}">
      <dgm:prSet/>
      <dgm:spPr/>
      <dgm:t>
        <a:bodyPr/>
        <a:lstStyle/>
        <a:p>
          <a:endParaRPr lang="en-GB"/>
        </a:p>
      </dgm:t>
    </dgm:pt>
    <dgm:pt modelId="{E6CACC70-72F3-874D-B80B-4CA123538754}" type="pres">
      <dgm:prSet presAssocID="{F466B9EF-120B-1B44-8051-ADA4B3BBBCC7}" presName="Name0" presStyleCnt="0">
        <dgm:presLayoutVars>
          <dgm:chMax val="4"/>
          <dgm:resizeHandles val="exact"/>
        </dgm:presLayoutVars>
      </dgm:prSet>
      <dgm:spPr/>
    </dgm:pt>
    <dgm:pt modelId="{3DEEBE91-56B4-7F4B-ABED-183867A92171}" type="pres">
      <dgm:prSet presAssocID="{F466B9EF-120B-1B44-8051-ADA4B3BBBCC7}" presName="ellipse" presStyleLbl="trBgShp" presStyleIdx="0" presStyleCnt="1" custScaleX="180802"/>
      <dgm:spPr/>
    </dgm:pt>
    <dgm:pt modelId="{83586B84-125C-454C-9BBE-784599852FDA}" type="pres">
      <dgm:prSet presAssocID="{F466B9EF-120B-1B44-8051-ADA4B3BBBCC7}" presName="arrow1" presStyleLbl="fgShp" presStyleIdx="0" presStyleCnt="1" custLinFactNeighborX="3655" custLinFactNeighborY="46184"/>
      <dgm:spPr/>
    </dgm:pt>
    <dgm:pt modelId="{BAA03A2B-D68C-D64B-B0DA-1A10DC27D6E0}" type="pres">
      <dgm:prSet presAssocID="{F466B9EF-120B-1B44-8051-ADA4B3BBBCC7}" presName="rectangle" presStyleLbl="revTx" presStyleIdx="0" presStyleCnt="1" custLinFactNeighborX="-77591" custLinFactNeighborY="-54216">
        <dgm:presLayoutVars>
          <dgm:bulletEnabled val="1"/>
        </dgm:presLayoutVars>
      </dgm:prSet>
      <dgm:spPr/>
    </dgm:pt>
    <dgm:pt modelId="{80D79B99-F352-504A-B980-D88F616AB1EF}" type="pres">
      <dgm:prSet presAssocID="{04239662-178C-344A-A636-BC986E96A9C9}" presName="item1" presStyleLbl="node1" presStyleIdx="0" presStyleCnt="3">
        <dgm:presLayoutVars>
          <dgm:bulletEnabled val="1"/>
        </dgm:presLayoutVars>
      </dgm:prSet>
      <dgm:spPr/>
    </dgm:pt>
    <dgm:pt modelId="{B0653007-155D-C24A-8295-EF9852AA6815}" type="pres">
      <dgm:prSet presAssocID="{F65692F1-9C6B-3841-844A-D0D4A3D053B2}" presName="item2" presStyleLbl="node1" presStyleIdx="1" presStyleCnt="3" custLinFactX="76257" custLinFactNeighborX="100000" custLinFactNeighborY="30562">
        <dgm:presLayoutVars>
          <dgm:bulletEnabled val="1"/>
        </dgm:presLayoutVars>
      </dgm:prSet>
      <dgm:spPr/>
    </dgm:pt>
    <dgm:pt modelId="{A698DEF7-8675-DE4F-8B38-D2AE203C0441}" type="pres">
      <dgm:prSet presAssocID="{B8688D18-E755-E346-9E56-258AEA2F98D3}" presName="item3" presStyleLbl="node1" presStyleIdx="2" presStyleCnt="3" custLinFactX="-100000" custLinFactNeighborX="-104035" custLinFactNeighborY="-820">
        <dgm:presLayoutVars>
          <dgm:bulletEnabled val="1"/>
        </dgm:presLayoutVars>
      </dgm:prSet>
      <dgm:spPr/>
    </dgm:pt>
    <dgm:pt modelId="{20998620-E54C-4345-9C6A-6F294D01F69B}" type="pres">
      <dgm:prSet presAssocID="{F466B9EF-120B-1B44-8051-ADA4B3BBBCC7}" presName="funnel" presStyleLbl="trAlignAcc1" presStyleIdx="0" presStyleCnt="1" custScaleX="174888"/>
      <dgm:spPr/>
    </dgm:pt>
  </dgm:ptLst>
  <dgm:cxnLst>
    <dgm:cxn modelId="{24475200-5F9D-884D-9216-F9992BD9FCF5}" type="presOf" srcId="{F65692F1-9C6B-3841-844A-D0D4A3D053B2}" destId="{80D79B99-F352-504A-B980-D88F616AB1EF}" srcOrd="0" destOrd="0" presId="urn:microsoft.com/office/officeart/2005/8/layout/funnel1"/>
    <dgm:cxn modelId="{42947D29-5D7B-EA40-A402-8B3D294557E7}" type="presOf" srcId="{F466B9EF-120B-1B44-8051-ADA4B3BBBCC7}" destId="{E6CACC70-72F3-874D-B80B-4CA123538754}" srcOrd="0" destOrd="0" presId="urn:microsoft.com/office/officeart/2005/8/layout/funnel1"/>
    <dgm:cxn modelId="{901CF337-4BE9-9F4B-AED8-F9716A222A6C}" srcId="{F466B9EF-120B-1B44-8051-ADA4B3BBBCC7}" destId="{04239662-178C-344A-A636-BC986E96A9C9}" srcOrd="1" destOrd="0" parTransId="{35248CD2-0DE9-2349-819C-704908CCC626}" sibTransId="{31672290-6285-1F4B-948D-8DEB7C1D5CE6}"/>
    <dgm:cxn modelId="{10CD2F3D-779A-234A-B708-BA7F71C77DD5}" srcId="{F466B9EF-120B-1B44-8051-ADA4B3BBBCC7}" destId="{B8688D18-E755-E346-9E56-258AEA2F98D3}" srcOrd="3" destOrd="0" parTransId="{EE57C0A4-53BA-9E47-97F7-FB2DDB45E303}" sibTransId="{5C03EB3F-F1D9-C645-9B23-19074A9ECE6E}"/>
    <dgm:cxn modelId="{8BC87C56-526C-A140-AF65-910261AEC1CA}" type="presOf" srcId="{04239662-178C-344A-A636-BC986E96A9C9}" destId="{B0653007-155D-C24A-8295-EF9852AA6815}" srcOrd="0" destOrd="0" presId="urn:microsoft.com/office/officeart/2005/8/layout/funnel1"/>
    <dgm:cxn modelId="{699B586B-3FD0-9047-81F2-E11856F405BE}" type="presOf" srcId="{810DF9B7-E3D4-8941-A87C-CCCA257D9398}" destId="{A698DEF7-8675-DE4F-8B38-D2AE203C0441}" srcOrd="0" destOrd="0" presId="urn:microsoft.com/office/officeart/2005/8/layout/funnel1"/>
    <dgm:cxn modelId="{172DEEC8-C22F-7842-80C4-A34BC6F3F8A0}" srcId="{F466B9EF-120B-1B44-8051-ADA4B3BBBCC7}" destId="{810DF9B7-E3D4-8941-A87C-CCCA257D9398}" srcOrd="0" destOrd="0" parTransId="{73ACCD58-3C7A-4545-9ECC-1CA53138B820}" sibTransId="{0604FB99-65BD-1842-9851-38562789B1FE}"/>
    <dgm:cxn modelId="{18C4FEC8-9298-6F4F-AE2E-CBECB438214F}" type="presOf" srcId="{B8688D18-E755-E346-9E56-258AEA2F98D3}" destId="{BAA03A2B-D68C-D64B-B0DA-1A10DC27D6E0}" srcOrd="0" destOrd="0" presId="urn:microsoft.com/office/officeart/2005/8/layout/funnel1"/>
    <dgm:cxn modelId="{FA37D8F9-AF59-C944-BE51-5150F61F54FA}" srcId="{F466B9EF-120B-1B44-8051-ADA4B3BBBCC7}" destId="{F65692F1-9C6B-3841-844A-D0D4A3D053B2}" srcOrd="2" destOrd="0" parTransId="{CDFE29AF-5C0D-6B4F-A3C2-1281323CEE48}" sibTransId="{9FB5AEFE-128B-5D4E-BF34-7D04D065C8C6}"/>
    <dgm:cxn modelId="{0F5B884E-E337-544E-ABE3-E618455B7C31}" type="presParOf" srcId="{E6CACC70-72F3-874D-B80B-4CA123538754}" destId="{3DEEBE91-56B4-7F4B-ABED-183867A92171}" srcOrd="0" destOrd="0" presId="urn:microsoft.com/office/officeart/2005/8/layout/funnel1"/>
    <dgm:cxn modelId="{DCDE1FD6-5CEA-CB4A-8186-C6C646E63604}" type="presParOf" srcId="{E6CACC70-72F3-874D-B80B-4CA123538754}" destId="{83586B84-125C-454C-9BBE-784599852FDA}" srcOrd="1" destOrd="0" presId="urn:microsoft.com/office/officeart/2005/8/layout/funnel1"/>
    <dgm:cxn modelId="{506DA3DC-4129-DD4C-B207-DDE5F752832A}" type="presParOf" srcId="{E6CACC70-72F3-874D-B80B-4CA123538754}" destId="{BAA03A2B-D68C-D64B-B0DA-1A10DC27D6E0}" srcOrd="2" destOrd="0" presId="urn:microsoft.com/office/officeart/2005/8/layout/funnel1"/>
    <dgm:cxn modelId="{9E9645E2-2617-9546-BE91-9DDE7289E0DB}" type="presParOf" srcId="{E6CACC70-72F3-874D-B80B-4CA123538754}" destId="{80D79B99-F352-504A-B980-D88F616AB1EF}" srcOrd="3" destOrd="0" presId="urn:microsoft.com/office/officeart/2005/8/layout/funnel1"/>
    <dgm:cxn modelId="{16A22CCD-FAC9-AF4A-A1B7-38345F4A359E}" type="presParOf" srcId="{E6CACC70-72F3-874D-B80B-4CA123538754}" destId="{B0653007-155D-C24A-8295-EF9852AA6815}" srcOrd="4" destOrd="0" presId="urn:microsoft.com/office/officeart/2005/8/layout/funnel1"/>
    <dgm:cxn modelId="{022BCF7E-97CB-3D40-AD5E-1647604745F5}" type="presParOf" srcId="{E6CACC70-72F3-874D-B80B-4CA123538754}" destId="{A698DEF7-8675-DE4F-8B38-D2AE203C0441}" srcOrd="5" destOrd="0" presId="urn:microsoft.com/office/officeart/2005/8/layout/funnel1"/>
    <dgm:cxn modelId="{30BA5E82-A6FD-8444-8A37-2FE2054D6C6E}" type="presParOf" srcId="{E6CACC70-72F3-874D-B80B-4CA123538754}" destId="{20998620-E54C-4345-9C6A-6F294D01F69B}"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61195-901B-6440-A67C-AED950DC8A4F}">
      <dsp:nvSpPr>
        <dsp:cNvPr id="0" name=""/>
        <dsp:cNvSpPr/>
      </dsp:nvSpPr>
      <dsp:spPr>
        <a:xfrm>
          <a:off x="0" y="0"/>
          <a:ext cx="8617057" cy="9046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Data exploration to understand trends in missing data.</a:t>
          </a:r>
        </a:p>
      </dsp:txBody>
      <dsp:txXfrm>
        <a:off x="26496" y="26496"/>
        <a:ext cx="7564440" cy="851646"/>
      </dsp:txXfrm>
    </dsp:sp>
    <dsp:sp modelId="{DC9A12D4-00AA-7642-AD27-5072924E0E67}">
      <dsp:nvSpPr>
        <dsp:cNvPr id="0" name=""/>
        <dsp:cNvSpPr/>
      </dsp:nvSpPr>
      <dsp:spPr>
        <a:xfrm>
          <a:off x="721678" y="1069118"/>
          <a:ext cx="8617057" cy="9046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Data pre-processing and imputation</a:t>
          </a:r>
        </a:p>
      </dsp:txBody>
      <dsp:txXfrm>
        <a:off x="748174" y="1095614"/>
        <a:ext cx="7254372" cy="851646"/>
      </dsp:txXfrm>
    </dsp:sp>
    <dsp:sp modelId="{38E7786C-E16A-0848-84A5-454EC798E29A}">
      <dsp:nvSpPr>
        <dsp:cNvPr id="0" name=""/>
        <dsp:cNvSpPr/>
      </dsp:nvSpPr>
      <dsp:spPr>
        <a:xfrm>
          <a:off x="1432585" y="2138236"/>
          <a:ext cx="8617057" cy="9046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Testing different combinations of machine learning models and imputation methods </a:t>
          </a:r>
        </a:p>
      </dsp:txBody>
      <dsp:txXfrm>
        <a:off x="1459081" y="2164732"/>
        <a:ext cx="7265143" cy="851646"/>
      </dsp:txXfrm>
    </dsp:sp>
    <dsp:sp modelId="{24A1BE6F-EF72-9C44-A091-93224768A701}">
      <dsp:nvSpPr>
        <dsp:cNvPr id="0" name=""/>
        <dsp:cNvSpPr/>
      </dsp:nvSpPr>
      <dsp:spPr>
        <a:xfrm>
          <a:off x="2154264" y="3207354"/>
          <a:ext cx="8617057" cy="9046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dirty="0"/>
            <a:t>Fine-tuning</a:t>
          </a:r>
        </a:p>
      </dsp:txBody>
      <dsp:txXfrm>
        <a:off x="2180760" y="3233850"/>
        <a:ext cx="7254372" cy="851646"/>
      </dsp:txXfrm>
    </dsp:sp>
    <dsp:sp modelId="{09A2998F-F6BF-B14C-B8AE-C3886BD3B932}">
      <dsp:nvSpPr>
        <dsp:cNvPr id="0" name=""/>
        <dsp:cNvSpPr/>
      </dsp:nvSpPr>
      <dsp:spPr>
        <a:xfrm>
          <a:off x="8029042" y="692870"/>
          <a:ext cx="588014" cy="58801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GB" sz="2600" kern="1200"/>
        </a:p>
      </dsp:txBody>
      <dsp:txXfrm>
        <a:off x="8161345" y="692870"/>
        <a:ext cx="323408" cy="442481"/>
      </dsp:txXfrm>
    </dsp:sp>
    <dsp:sp modelId="{05806CF6-55CD-F64A-A317-C3751BCA16BA}">
      <dsp:nvSpPr>
        <dsp:cNvPr id="0" name=""/>
        <dsp:cNvSpPr/>
      </dsp:nvSpPr>
      <dsp:spPr>
        <a:xfrm>
          <a:off x="8750721" y="1761989"/>
          <a:ext cx="588014" cy="58801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GB" sz="2600" kern="1200"/>
        </a:p>
      </dsp:txBody>
      <dsp:txXfrm>
        <a:off x="8883024" y="1761989"/>
        <a:ext cx="323408" cy="442481"/>
      </dsp:txXfrm>
    </dsp:sp>
    <dsp:sp modelId="{222438B2-523D-174E-BDAA-5DF0617963AE}">
      <dsp:nvSpPr>
        <dsp:cNvPr id="0" name=""/>
        <dsp:cNvSpPr/>
      </dsp:nvSpPr>
      <dsp:spPr>
        <a:xfrm>
          <a:off x="9461628" y="2831107"/>
          <a:ext cx="588014" cy="588014"/>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GB" sz="2600" kern="1200"/>
        </a:p>
      </dsp:txBody>
      <dsp:txXfrm>
        <a:off x="9593931" y="2831107"/>
        <a:ext cx="323408" cy="442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EBE91-56B4-7F4B-ABED-183867A92171}">
      <dsp:nvSpPr>
        <dsp:cNvPr id="0" name=""/>
        <dsp:cNvSpPr/>
      </dsp:nvSpPr>
      <dsp:spPr>
        <a:xfrm>
          <a:off x="2080853" y="176773"/>
          <a:ext cx="6343015" cy="121837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586B84-125C-454C-9BBE-784599852FDA}">
      <dsp:nvSpPr>
        <dsp:cNvPr id="0" name=""/>
        <dsp:cNvSpPr/>
      </dsp:nvSpPr>
      <dsp:spPr>
        <a:xfrm>
          <a:off x="4942701" y="3361121"/>
          <a:ext cx="679896" cy="435133"/>
        </a:xfrm>
        <a:prstGeom prst="down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A03A2B-D68C-D64B-B0DA-1A10DC27D6E0}">
      <dsp:nvSpPr>
        <dsp:cNvPr id="0" name=""/>
        <dsp:cNvSpPr/>
      </dsp:nvSpPr>
      <dsp:spPr>
        <a:xfrm>
          <a:off x="1093863" y="3065930"/>
          <a:ext cx="3263503" cy="815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kern="1200" dirty="0"/>
            <a:t>World Bank Group Gender Data Portal</a:t>
          </a:r>
        </a:p>
      </dsp:txBody>
      <dsp:txXfrm>
        <a:off x="1093863" y="3065930"/>
        <a:ext cx="3263503" cy="815875"/>
      </dsp:txXfrm>
    </dsp:sp>
    <dsp:sp modelId="{80D79B99-F352-504A-B980-D88F616AB1EF}">
      <dsp:nvSpPr>
        <dsp:cNvPr id="0" name=""/>
        <dsp:cNvSpPr/>
      </dsp:nvSpPr>
      <dsp:spPr>
        <a:xfrm>
          <a:off x="4773713" y="1489245"/>
          <a:ext cx="1223813" cy="122381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WHO Data Observatory: Health Inequality Data Repository</a:t>
          </a:r>
        </a:p>
      </dsp:txBody>
      <dsp:txXfrm>
        <a:off x="4952936" y="1668468"/>
        <a:ext cx="865367" cy="865367"/>
      </dsp:txXfrm>
    </dsp:sp>
    <dsp:sp modelId="{B0653007-155D-C24A-8295-EF9852AA6815}">
      <dsp:nvSpPr>
        <dsp:cNvPr id="0" name=""/>
        <dsp:cNvSpPr/>
      </dsp:nvSpPr>
      <dsp:spPr>
        <a:xfrm>
          <a:off x="6055064" y="945135"/>
          <a:ext cx="1223813" cy="122381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WHO Data Observatory: Health Inequality Data Repository</a:t>
          </a:r>
        </a:p>
      </dsp:txBody>
      <dsp:txXfrm>
        <a:off x="6234287" y="1124358"/>
        <a:ext cx="865367" cy="865367"/>
      </dsp:txXfrm>
    </dsp:sp>
    <dsp:sp modelId="{A698DEF7-8675-DE4F-8B38-D2AE203C0441}">
      <dsp:nvSpPr>
        <dsp:cNvPr id="0" name=""/>
        <dsp:cNvSpPr/>
      </dsp:nvSpPr>
      <dsp:spPr>
        <a:xfrm>
          <a:off x="2652008" y="265186"/>
          <a:ext cx="1223813" cy="122381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GB" sz="1000" kern="1200" dirty="0"/>
            <a:t>WHO Data Observatory: Health Inequality Data Repository</a:t>
          </a:r>
        </a:p>
      </dsp:txBody>
      <dsp:txXfrm>
        <a:off x="2831231" y="444409"/>
        <a:ext cx="865367" cy="865367"/>
      </dsp:txXfrm>
    </dsp:sp>
    <dsp:sp modelId="{20998620-E54C-4345-9C6A-6F294D01F69B}">
      <dsp:nvSpPr>
        <dsp:cNvPr id="0" name=""/>
        <dsp:cNvSpPr/>
      </dsp:nvSpPr>
      <dsp:spPr>
        <a:xfrm>
          <a:off x="1928438" y="27195"/>
          <a:ext cx="6658722" cy="3045936"/>
        </a:xfrm>
        <a:prstGeom prst="funnel">
          <a:avLst/>
        </a:prstGeom>
        <a:solidFill>
          <a:schemeClr val="lt1">
            <a:alpha val="4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0:52:15.47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48,'54'0,"3"0,5 0,8 0,11 0,-2 0,-4 0,-3 0,-13 0,-8 0,-14 0,-3 0,-1 0,-2 0,1 0,1 0,8-2,9-2,10 1,-4 0,-11 2,-11-1,-2-1,5-1,5-1,-2 2,-9 0,-5-2,-6 2,-1 0,-1 0,-1 3,-1 0,1 0,-1 0,-2 0,4 0,0 0,4 0,4 0,-1 0,-1 0,2 0,-2 0,-4 0,-2 0,-5 0,-8 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0:52:17.4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91,'46'0,"-7"0,0 0,-7 0,-5 0,1 0,-2 0,6 0,2 0,7 0,0 0,-3 0,0 0,-5 0,4 0,1 0,2 0,8 0,2 0,1 0,-9 0,-13 0,-9 0,-7 0,1 0,-1 0,1 0,-3 0,-1 0,2 0,5 0,3 0,2 0,1 0,0 0,8 0,7 0,9 0,-2 0,-7 0,-9 0,-6 0,2 0,1-6,1 0,-1 0,-2 1,-1 5,2 0,5-3,1-1,3 1,-3-2,-4 2,-1 0,-3 0,0 2,-1 1,2 0,2 0,1 0,-3 0,-6 0,-5 0,-5-2,-8-15,1 11,-6-11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3T00:52:19.1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0,'59'0,"-1"0,-12 0,4 0,11 0,-4 0,-6 0,-5 0,-8 0,3 0,-2 0,7 0,-4 0,2 0,-3 0,-1 0,-1 0,-7 0,0 0,-5 0,1 0,-1 0,1 0,2 0,5 0,6 0,2 0,-2 0,-2 0,-4 0,8 0,5 0,3 0,0 0,-15 0,-8 0,-5 0,1 0,2 0,2 0,0 0,-1 0,1 0,-3 0,-1 0,-4 0,0 0,0 0,-3 0,1 0,-1 0,2 0,-2 0,-6 0,-6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C1026-1E56-7749-8D20-06AE21E5ED95}" type="datetimeFigureOut">
              <a:rPr lang="en-US" smtClean="0"/>
              <a:t>5/11/25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03C4C-BB84-524E-8127-A1CA04F880C2}" type="slidenum">
              <a:rPr lang="en-US" smtClean="0"/>
              <a:t>‹#›</a:t>
            </a:fld>
            <a:endParaRPr lang="en-US"/>
          </a:p>
        </p:txBody>
      </p:sp>
    </p:spTree>
    <p:extLst>
      <p:ext uri="{BB962C8B-B14F-4D97-AF65-F5344CB8AC3E}">
        <p14:creationId xmlns:p14="http://schemas.microsoft.com/office/powerpoint/2010/main" val="3031779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www.thelancet.com</a:t>
            </a:r>
            <a:r>
              <a:rPr lang="en-US" dirty="0"/>
              <a:t>/action/</a:t>
            </a:r>
            <a:r>
              <a:rPr lang="en-US" dirty="0" err="1"/>
              <a:t>showPdf?pii</a:t>
            </a:r>
            <a:r>
              <a:rPr lang="en-US" dirty="0"/>
              <a:t>=S2214-109X%2824%2900560-6</a:t>
            </a:r>
          </a:p>
        </p:txBody>
      </p:sp>
      <p:sp>
        <p:nvSpPr>
          <p:cNvPr id="4" name="Slide Number Placeholder 3"/>
          <p:cNvSpPr>
            <a:spLocks noGrp="1"/>
          </p:cNvSpPr>
          <p:nvPr>
            <p:ph type="sldNum" sz="quarter" idx="5"/>
          </p:nvPr>
        </p:nvSpPr>
        <p:spPr/>
        <p:txBody>
          <a:bodyPr/>
          <a:lstStyle/>
          <a:p>
            <a:fld id="{48E03C4C-BB84-524E-8127-A1CA04F880C2}" type="slidenum">
              <a:rPr lang="en-US" smtClean="0"/>
              <a:t>4</a:t>
            </a:fld>
            <a:endParaRPr lang="en-US"/>
          </a:p>
        </p:txBody>
      </p:sp>
    </p:spTree>
    <p:extLst>
      <p:ext uri="{BB962C8B-B14F-4D97-AF65-F5344CB8AC3E}">
        <p14:creationId xmlns:p14="http://schemas.microsoft.com/office/powerpoint/2010/main" val="1228913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0A9DB-3A9B-8492-7442-B464A4514F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C72D16-0835-3F4A-5B36-3F07308F4A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CB5903-9C2A-958A-F297-9817DFB1BA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2BBEB0-650A-A1BC-AF88-BD45C6DA9563}"/>
              </a:ext>
            </a:extLst>
          </p:cNvPr>
          <p:cNvSpPr>
            <a:spLocks noGrp="1"/>
          </p:cNvSpPr>
          <p:nvPr>
            <p:ph type="sldNum" sz="quarter" idx="5"/>
          </p:nvPr>
        </p:nvSpPr>
        <p:spPr/>
        <p:txBody>
          <a:bodyPr/>
          <a:lstStyle/>
          <a:p>
            <a:fld id="{48E03C4C-BB84-524E-8127-A1CA04F880C2}" type="slidenum">
              <a:rPr lang="en-US" smtClean="0"/>
              <a:t>15</a:t>
            </a:fld>
            <a:endParaRPr lang="en-US"/>
          </a:p>
        </p:txBody>
      </p:sp>
    </p:spTree>
    <p:extLst>
      <p:ext uri="{BB962C8B-B14F-4D97-AF65-F5344CB8AC3E}">
        <p14:creationId xmlns:p14="http://schemas.microsoft.com/office/powerpoint/2010/main" val="1946196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09899-C2FC-B64D-A47D-F1F13EBB18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ECDEA-B143-A7C6-D134-E17663297F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E854EA-65B4-2F31-4606-045971D8724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Remember that the test sets are different, so they the imputation methods cannot be directly compared, just models within them.</a:t>
            </a:r>
          </a:p>
          <a:p>
            <a:r>
              <a:rPr lang="en-US" dirty="0"/>
              <a:t>Ensemble based methods all do very well, with very similar performance.</a:t>
            </a:r>
          </a:p>
          <a:p>
            <a:r>
              <a:rPr lang="en-US" dirty="0"/>
              <a:t>Polynomial imputation getting worse as we increase order (potentially due to overfitting)</a:t>
            </a:r>
          </a:p>
          <a:p>
            <a:r>
              <a:rPr lang="en-US" dirty="0"/>
              <a:t>KNN is the best, potentially because it uses more sophisticated correlation imputation than I implemented </a:t>
            </a:r>
          </a:p>
        </p:txBody>
      </p:sp>
      <p:sp>
        <p:nvSpPr>
          <p:cNvPr id="4" name="Slide Number Placeholder 3">
            <a:extLst>
              <a:ext uri="{FF2B5EF4-FFF2-40B4-BE49-F238E27FC236}">
                <a16:creationId xmlns:a16="http://schemas.microsoft.com/office/drawing/2014/main" id="{D7A28844-E87C-9B71-CF5B-771FD4FAE191}"/>
              </a:ext>
            </a:extLst>
          </p:cNvPr>
          <p:cNvSpPr>
            <a:spLocks noGrp="1"/>
          </p:cNvSpPr>
          <p:nvPr>
            <p:ph type="sldNum" sz="quarter" idx="5"/>
          </p:nvPr>
        </p:nvSpPr>
        <p:spPr/>
        <p:txBody>
          <a:bodyPr/>
          <a:lstStyle/>
          <a:p>
            <a:fld id="{48E03C4C-BB84-524E-8127-A1CA04F880C2}" type="slidenum">
              <a:rPr lang="en-US" smtClean="0"/>
              <a:t>16</a:t>
            </a:fld>
            <a:endParaRPr lang="en-US"/>
          </a:p>
        </p:txBody>
      </p:sp>
    </p:spTree>
    <p:extLst>
      <p:ext uri="{BB962C8B-B14F-4D97-AF65-F5344CB8AC3E}">
        <p14:creationId xmlns:p14="http://schemas.microsoft.com/office/powerpoint/2010/main" val="42566317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E9287-D56D-74E6-A323-CB6E8E6142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9C73A8-744E-7C5A-B41A-45471B3AB5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EB9049-7F55-5E4D-8080-600FF91382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FD7E62-C547-423D-FE5C-B409C5671A26}"/>
              </a:ext>
            </a:extLst>
          </p:cNvPr>
          <p:cNvSpPr>
            <a:spLocks noGrp="1"/>
          </p:cNvSpPr>
          <p:nvPr>
            <p:ph type="sldNum" sz="quarter" idx="5"/>
          </p:nvPr>
        </p:nvSpPr>
        <p:spPr/>
        <p:txBody>
          <a:bodyPr/>
          <a:lstStyle/>
          <a:p>
            <a:fld id="{48E03C4C-BB84-524E-8127-A1CA04F880C2}" type="slidenum">
              <a:rPr lang="en-US" smtClean="0"/>
              <a:t>18</a:t>
            </a:fld>
            <a:endParaRPr lang="en-US"/>
          </a:p>
        </p:txBody>
      </p:sp>
    </p:spTree>
    <p:extLst>
      <p:ext uri="{BB962C8B-B14F-4D97-AF65-F5344CB8AC3E}">
        <p14:creationId xmlns:p14="http://schemas.microsoft.com/office/powerpoint/2010/main" val="4058246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64CBD-F6DE-D105-91A0-111FB876A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ECC150-7BD1-A027-F630-D7A7A14850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98468-B7C3-AAF4-4DBF-3EC273B9DAC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Standardisation</a:t>
            </a:r>
            <a:r>
              <a:rPr lang="en-US" dirty="0"/>
              <a:t> does more poorly for all imputation methods on the non-</a:t>
            </a:r>
            <a:r>
              <a:rPr lang="en-US" dirty="0" err="1"/>
              <a:t>thresholded</a:t>
            </a:r>
            <a:r>
              <a:rPr lang="en-US" dirty="0"/>
              <a:t> data (showing examples for KNN and polynomial order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sometimes does more poorly on the Miss Forest and KNN methods for 95% </a:t>
            </a:r>
            <a:r>
              <a:rPr lang="en-US" dirty="0" err="1"/>
              <a:t>thresholded</a:t>
            </a:r>
            <a:r>
              <a:rPr lang="en-US" dirty="0"/>
              <a:t>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always does more poorly for polynomial imputation for the 95% </a:t>
            </a:r>
            <a:r>
              <a:rPr lang="en-US" dirty="0" err="1"/>
              <a:t>thresholded</a:t>
            </a:r>
            <a:r>
              <a:rPr lang="en-US" dirty="0"/>
              <a:t> data</a:t>
            </a:r>
          </a:p>
        </p:txBody>
      </p:sp>
      <p:sp>
        <p:nvSpPr>
          <p:cNvPr id="4" name="Slide Number Placeholder 3">
            <a:extLst>
              <a:ext uri="{FF2B5EF4-FFF2-40B4-BE49-F238E27FC236}">
                <a16:creationId xmlns:a16="http://schemas.microsoft.com/office/drawing/2014/main" id="{F3FF1C71-594B-5818-4989-CB62E95F8436}"/>
              </a:ext>
            </a:extLst>
          </p:cNvPr>
          <p:cNvSpPr>
            <a:spLocks noGrp="1"/>
          </p:cNvSpPr>
          <p:nvPr>
            <p:ph type="sldNum" sz="quarter" idx="5"/>
          </p:nvPr>
        </p:nvSpPr>
        <p:spPr/>
        <p:txBody>
          <a:bodyPr/>
          <a:lstStyle/>
          <a:p>
            <a:fld id="{48E03C4C-BB84-524E-8127-A1CA04F880C2}" type="slidenum">
              <a:rPr lang="en-US" smtClean="0"/>
              <a:t>19</a:t>
            </a:fld>
            <a:endParaRPr lang="en-US"/>
          </a:p>
        </p:txBody>
      </p:sp>
    </p:spTree>
    <p:extLst>
      <p:ext uri="{BB962C8B-B14F-4D97-AF65-F5344CB8AC3E}">
        <p14:creationId xmlns:p14="http://schemas.microsoft.com/office/powerpoint/2010/main" val="3824437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D80C0-C7FB-DD20-A57D-7FC3480CE8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2D0BD6-12BD-1B80-A6BB-944EC5D271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7E4ECD-1BFD-6CF3-FA90-0A9CEE84A6F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difference for any imputation method on the non-</a:t>
            </a:r>
            <a:r>
              <a:rPr lang="en-US" dirty="0" err="1"/>
              <a:t>thresholded</a:t>
            </a:r>
            <a:r>
              <a:rPr lang="en-US" dirty="0"/>
              <a:t>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performance is model dependent for KNN and MF 95%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generally does a bit worse for polynomial based methods </a:t>
            </a:r>
          </a:p>
        </p:txBody>
      </p:sp>
      <p:sp>
        <p:nvSpPr>
          <p:cNvPr id="4" name="Slide Number Placeholder 3">
            <a:extLst>
              <a:ext uri="{FF2B5EF4-FFF2-40B4-BE49-F238E27FC236}">
                <a16:creationId xmlns:a16="http://schemas.microsoft.com/office/drawing/2014/main" id="{8FD813F7-169D-BC68-980A-886AEE3371B5}"/>
              </a:ext>
            </a:extLst>
          </p:cNvPr>
          <p:cNvSpPr>
            <a:spLocks noGrp="1"/>
          </p:cNvSpPr>
          <p:nvPr>
            <p:ph type="sldNum" sz="quarter" idx="5"/>
          </p:nvPr>
        </p:nvSpPr>
        <p:spPr/>
        <p:txBody>
          <a:bodyPr/>
          <a:lstStyle/>
          <a:p>
            <a:fld id="{48E03C4C-BB84-524E-8127-A1CA04F880C2}" type="slidenum">
              <a:rPr lang="en-US" smtClean="0"/>
              <a:t>20</a:t>
            </a:fld>
            <a:endParaRPr lang="en-US"/>
          </a:p>
        </p:txBody>
      </p:sp>
    </p:spTree>
    <p:extLst>
      <p:ext uri="{BB962C8B-B14F-4D97-AF65-F5344CB8AC3E}">
        <p14:creationId xmlns:p14="http://schemas.microsoft.com/office/powerpoint/2010/main" val="1376130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F8C59-5930-F524-58EA-74E2B4E21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C9B867-6DF6-B282-98EA-4634739408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CD4A73-767B-BA11-243D-B9E417F64EB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Polynomial Order 3 was very similar to polynomial order 2</a:t>
            </a:r>
          </a:p>
        </p:txBody>
      </p:sp>
      <p:sp>
        <p:nvSpPr>
          <p:cNvPr id="4" name="Slide Number Placeholder 3">
            <a:extLst>
              <a:ext uri="{FF2B5EF4-FFF2-40B4-BE49-F238E27FC236}">
                <a16:creationId xmlns:a16="http://schemas.microsoft.com/office/drawing/2014/main" id="{1E3BB28A-75B1-B05A-DA39-6F183E11BE0F}"/>
              </a:ext>
            </a:extLst>
          </p:cNvPr>
          <p:cNvSpPr>
            <a:spLocks noGrp="1"/>
          </p:cNvSpPr>
          <p:nvPr>
            <p:ph type="sldNum" sz="quarter" idx="5"/>
          </p:nvPr>
        </p:nvSpPr>
        <p:spPr/>
        <p:txBody>
          <a:bodyPr/>
          <a:lstStyle/>
          <a:p>
            <a:fld id="{48E03C4C-BB84-524E-8127-A1CA04F880C2}" type="slidenum">
              <a:rPr lang="en-US" smtClean="0"/>
              <a:t>22</a:t>
            </a:fld>
            <a:endParaRPr lang="en-US"/>
          </a:p>
        </p:txBody>
      </p:sp>
    </p:spTree>
    <p:extLst>
      <p:ext uri="{BB962C8B-B14F-4D97-AF65-F5344CB8AC3E}">
        <p14:creationId xmlns:p14="http://schemas.microsoft.com/office/powerpoint/2010/main" val="3609356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2A313-953B-83C7-C8E6-F41159D7F4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661F50-55FD-18C8-4AA7-0F69D3074A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D8977B-1909-FD13-A7FC-F0BC43CA325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Outliers removed and under investigation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Caveat that MLP is being fine=tuned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Miss Forest similar to or up to ~double KNN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323C6CD0-B39E-AC05-966B-1E0A18DC0FFA}"/>
              </a:ext>
            </a:extLst>
          </p:cNvPr>
          <p:cNvSpPr>
            <a:spLocks noGrp="1"/>
          </p:cNvSpPr>
          <p:nvPr>
            <p:ph type="sldNum" sz="quarter" idx="5"/>
          </p:nvPr>
        </p:nvSpPr>
        <p:spPr/>
        <p:txBody>
          <a:bodyPr/>
          <a:lstStyle/>
          <a:p>
            <a:fld id="{48E03C4C-BB84-524E-8127-A1CA04F880C2}" type="slidenum">
              <a:rPr lang="en-US" smtClean="0"/>
              <a:t>23</a:t>
            </a:fld>
            <a:endParaRPr lang="en-US"/>
          </a:p>
        </p:txBody>
      </p:sp>
    </p:spTree>
    <p:extLst>
      <p:ext uri="{BB962C8B-B14F-4D97-AF65-F5344CB8AC3E}">
        <p14:creationId xmlns:p14="http://schemas.microsoft.com/office/powerpoint/2010/main" val="2016521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C9774-2E89-AD3A-CD83-3C68F695F1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D0A571-C048-0D07-BD33-6AC62F5324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62B1B8-B79B-ACA7-62CB-D2FBEA277F50}"/>
              </a:ext>
            </a:extLst>
          </p:cNvPr>
          <p:cNvSpPr>
            <a:spLocks noGrp="1"/>
          </p:cNvSpPr>
          <p:nvPr>
            <p:ph type="body" idx="1"/>
          </p:nvPr>
        </p:nvSpPr>
        <p:spPr/>
        <p:txBody>
          <a:bodyPr/>
          <a:lstStyle/>
          <a:p>
            <a:r>
              <a:rPr lang="en-US" dirty="0"/>
              <a:t>Fertility, skilled birth attendants, GDP, available national maternity mortality data</a:t>
            </a:r>
          </a:p>
        </p:txBody>
      </p:sp>
      <p:sp>
        <p:nvSpPr>
          <p:cNvPr id="4" name="Slide Number Placeholder 3">
            <a:extLst>
              <a:ext uri="{FF2B5EF4-FFF2-40B4-BE49-F238E27FC236}">
                <a16:creationId xmlns:a16="http://schemas.microsoft.com/office/drawing/2014/main" id="{FD7C991A-E5A0-47A4-5A6D-CA1C1C6D4CDB}"/>
              </a:ext>
            </a:extLst>
          </p:cNvPr>
          <p:cNvSpPr>
            <a:spLocks noGrp="1"/>
          </p:cNvSpPr>
          <p:nvPr>
            <p:ph type="sldNum" sz="quarter" idx="5"/>
          </p:nvPr>
        </p:nvSpPr>
        <p:spPr/>
        <p:txBody>
          <a:bodyPr/>
          <a:lstStyle/>
          <a:p>
            <a:fld id="{48E03C4C-BB84-524E-8127-A1CA04F880C2}" type="slidenum">
              <a:rPr lang="en-US" smtClean="0"/>
              <a:t>24</a:t>
            </a:fld>
            <a:endParaRPr lang="en-US"/>
          </a:p>
        </p:txBody>
      </p:sp>
    </p:spTree>
    <p:extLst>
      <p:ext uri="{BB962C8B-B14F-4D97-AF65-F5344CB8AC3E}">
        <p14:creationId xmlns:p14="http://schemas.microsoft.com/office/powerpoint/2010/main" val="2817507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5884D-40D4-71CA-BE3C-9A64C3217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C89743-0B3C-02BA-5C69-01FBA89AB8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F724C6-BBCC-3610-9BAF-51687EFC7233}"/>
              </a:ext>
            </a:extLst>
          </p:cNvPr>
          <p:cNvSpPr>
            <a:spLocks noGrp="1"/>
          </p:cNvSpPr>
          <p:nvPr>
            <p:ph type="body" idx="1"/>
          </p:nvPr>
        </p:nvSpPr>
        <p:spPr/>
        <p:txBody>
          <a:bodyPr/>
          <a:lstStyle/>
          <a:p>
            <a:r>
              <a:rPr lang="en-US" dirty="0"/>
              <a:t>Fertility, skilled birth attendants, GDP, available national maternity mortality data</a:t>
            </a:r>
          </a:p>
        </p:txBody>
      </p:sp>
      <p:sp>
        <p:nvSpPr>
          <p:cNvPr id="4" name="Slide Number Placeholder 3">
            <a:extLst>
              <a:ext uri="{FF2B5EF4-FFF2-40B4-BE49-F238E27FC236}">
                <a16:creationId xmlns:a16="http://schemas.microsoft.com/office/drawing/2014/main" id="{4824882E-3170-F554-30B9-969815B1228E}"/>
              </a:ext>
            </a:extLst>
          </p:cNvPr>
          <p:cNvSpPr>
            <a:spLocks noGrp="1"/>
          </p:cNvSpPr>
          <p:nvPr>
            <p:ph type="sldNum" sz="quarter" idx="5"/>
          </p:nvPr>
        </p:nvSpPr>
        <p:spPr/>
        <p:txBody>
          <a:bodyPr/>
          <a:lstStyle/>
          <a:p>
            <a:fld id="{48E03C4C-BB84-524E-8127-A1CA04F880C2}" type="slidenum">
              <a:rPr lang="en-US" smtClean="0"/>
              <a:t>25</a:t>
            </a:fld>
            <a:endParaRPr lang="en-US"/>
          </a:p>
        </p:txBody>
      </p:sp>
    </p:spTree>
    <p:extLst>
      <p:ext uri="{BB962C8B-B14F-4D97-AF65-F5344CB8AC3E}">
        <p14:creationId xmlns:p14="http://schemas.microsoft.com/office/powerpoint/2010/main" val="4293474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BECAD-EA67-0BCD-38AC-77E3F46A54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42AA77-4B58-0A6F-9E37-92E6B37546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5BF43-8DEF-4F85-A6AE-441288C75FF6}"/>
              </a:ext>
            </a:extLst>
          </p:cNvPr>
          <p:cNvSpPr>
            <a:spLocks noGrp="1"/>
          </p:cNvSpPr>
          <p:nvPr>
            <p:ph type="body" idx="1"/>
          </p:nvPr>
        </p:nvSpPr>
        <p:spPr/>
        <p:txBody>
          <a:bodyPr/>
          <a:lstStyle/>
          <a:p>
            <a:r>
              <a:rPr lang="en-US" dirty="0"/>
              <a:t>Fertility, skilled birth attendants, GDP, available national maternity mortality data</a:t>
            </a:r>
          </a:p>
        </p:txBody>
      </p:sp>
      <p:sp>
        <p:nvSpPr>
          <p:cNvPr id="4" name="Slide Number Placeholder 3">
            <a:extLst>
              <a:ext uri="{FF2B5EF4-FFF2-40B4-BE49-F238E27FC236}">
                <a16:creationId xmlns:a16="http://schemas.microsoft.com/office/drawing/2014/main" id="{B5503AA9-282D-3939-78C7-37A2FA00F108}"/>
              </a:ext>
            </a:extLst>
          </p:cNvPr>
          <p:cNvSpPr>
            <a:spLocks noGrp="1"/>
          </p:cNvSpPr>
          <p:nvPr>
            <p:ph type="sldNum" sz="quarter" idx="5"/>
          </p:nvPr>
        </p:nvSpPr>
        <p:spPr/>
        <p:txBody>
          <a:bodyPr/>
          <a:lstStyle/>
          <a:p>
            <a:fld id="{48E03C4C-BB84-524E-8127-A1CA04F880C2}" type="slidenum">
              <a:rPr lang="en-US" smtClean="0"/>
              <a:t>26</a:t>
            </a:fld>
            <a:endParaRPr lang="en-US"/>
          </a:p>
        </p:txBody>
      </p:sp>
    </p:spTree>
    <p:extLst>
      <p:ext uri="{BB962C8B-B14F-4D97-AF65-F5344CB8AC3E}">
        <p14:creationId xmlns:p14="http://schemas.microsoft.com/office/powerpoint/2010/main" val="1061340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1C0B4-E1AC-2E8D-197F-DE4F79D3DC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DEF0C-D22F-1947-233C-647B3D9340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849C2C-EF1E-BB7B-37DE-5FFFA77E35D9}"/>
              </a:ext>
            </a:extLst>
          </p:cNvPr>
          <p:cNvSpPr>
            <a:spLocks noGrp="1"/>
          </p:cNvSpPr>
          <p:nvPr>
            <p:ph type="body" idx="1"/>
          </p:nvPr>
        </p:nvSpPr>
        <p:spPr/>
        <p:txBody>
          <a:bodyPr/>
          <a:lstStyle/>
          <a:p>
            <a:r>
              <a:rPr lang="en-US" dirty="0"/>
              <a:t>https://</a:t>
            </a:r>
            <a:r>
              <a:rPr lang="en-US" dirty="0" err="1"/>
              <a:t>www.thelancet.com</a:t>
            </a:r>
            <a:r>
              <a:rPr lang="en-US" dirty="0"/>
              <a:t>/action/</a:t>
            </a:r>
            <a:r>
              <a:rPr lang="en-US" dirty="0" err="1"/>
              <a:t>showPdf?pii</a:t>
            </a:r>
            <a:r>
              <a:rPr lang="en-US" dirty="0"/>
              <a:t>=S2214-109X%2824%2900560-6</a:t>
            </a:r>
          </a:p>
        </p:txBody>
      </p:sp>
      <p:sp>
        <p:nvSpPr>
          <p:cNvPr id="4" name="Slide Number Placeholder 3">
            <a:extLst>
              <a:ext uri="{FF2B5EF4-FFF2-40B4-BE49-F238E27FC236}">
                <a16:creationId xmlns:a16="http://schemas.microsoft.com/office/drawing/2014/main" id="{2440F51F-E2BB-AA70-6717-2DD7D97DFA1A}"/>
              </a:ext>
            </a:extLst>
          </p:cNvPr>
          <p:cNvSpPr>
            <a:spLocks noGrp="1"/>
          </p:cNvSpPr>
          <p:nvPr>
            <p:ph type="sldNum" sz="quarter" idx="5"/>
          </p:nvPr>
        </p:nvSpPr>
        <p:spPr/>
        <p:txBody>
          <a:bodyPr/>
          <a:lstStyle/>
          <a:p>
            <a:fld id="{48E03C4C-BB84-524E-8127-A1CA04F880C2}" type="slidenum">
              <a:rPr lang="en-US" smtClean="0"/>
              <a:t>5</a:t>
            </a:fld>
            <a:endParaRPr lang="en-US"/>
          </a:p>
        </p:txBody>
      </p:sp>
    </p:spTree>
    <p:extLst>
      <p:ext uri="{BB962C8B-B14F-4D97-AF65-F5344CB8AC3E}">
        <p14:creationId xmlns:p14="http://schemas.microsoft.com/office/powerpoint/2010/main" val="373911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E6267-0ECF-C871-E31D-1A6E442255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A9AF0-284F-9907-FC67-411F043FFB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30D775-A77C-C697-BC4D-3A260567E0EF}"/>
              </a:ext>
            </a:extLst>
          </p:cNvPr>
          <p:cNvSpPr>
            <a:spLocks noGrp="1"/>
          </p:cNvSpPr>
          <p:nvPr>
            <p:ph type="body" idx="1"/>
          </p:nvPr>
        </p:nvSpPr>
        <p:spPr/>
        <p:txBody>
          <a:bodyPr/>
          <a:lstStyle/>
          <a:p>
            <a:r>
              <a:rPr lang="en-US" dirty="0"/>
              <a:t>https://</a:t>
            </a:r>
            <a:r>
              <a:rPr lang="en-US" dirty="0" err="1"/>
              <a:t>www.thelancet.com</a:t>
            </a:r>
            <a:r>
              <a:rPr lang="en-US" dirty="0"/>
              <a:t>/action/</a:t>
            </a:r>
            <a:r>
              <a:rPr lang="en-US" dirty="0" err="1"/>
              <a:t>showPdf?pii</a:t>
            </a:r>
            <a:r>
              <a:rPr lang="en-US" dirty="0"/>
              <a:t>=S2214-109X%2824%2900560-6</a:t>
            </a:r>
          </a:p>
        </p:txBody>
      </p:sp>
      <p:sp>
        <p:nvSpPr>
          <p:cNvPr id="4" name="Slide Number Placeholder 3">
            <a:extLst>
              <a:ext uri="{FF2B5EF4-FFF2-40B4-BE49-F238E27FC236}">
                <a16:creationId xmlns:a16="http://schemas.microsoft.com/office/drawing/2014/main" id="{7301AA29-1543-E00E-1627-E525A0AB5183}"/>
              </a:ext>
            </a:extLst>
          </p:cNvPr>
          <p:cNvSpPr>
            <a:spLocks noGrp="1"/>
          </p:cNvSpPr>
          <p:nvPr>
            <p:ph type="sldNum" sz="quarter" idx="5"/>
          </p:nvPr>
        </p:nvSpPr>
        <p:spPr/>
        <p:txBody>
          <a:bodyPr/>
          <a:lstStyle/>
          <a:p>
            <a:fld id="{48E03C4C-BB84-524E-8127-A1CA04F880C2}" type="slidenum">
              <a:rPr lang="en-US" smtClean="0"/>
              <a:t>6</a:t>
            </a:fld>
            <a:endParaRPr lang="en-US"/>
          </a:p>
        </p:txBody>
      </p:sp>
    </p:spTree>
    <p:extLst>
      <p:ext uri="{BB962C8B-B14F-4D97-AF65-F5344CB8AC3E}">
        <p14:creationId xmlns:p14="http://schemas.microsoft.com/office/powerpoint/2010/main" val="1112818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6051A-9E28-6D9E-CB0C-C0D9A06D9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9C2ED7-940E-3603-E1D7-96FAE9CC6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57BA47-2F29-C25E-7BA7-D343986E7B64}"/>
              </a:ext>
            </a:extLst>
          </p:cNvPr>
          <p:cNvSpPr>
            <a:spLocks noGrp="1"/>
          </p:cNvSpPr>
          <p:nvPr>
            <p:ph type="body" idx="1"/>
          </p:nvPr>
        </p:nvSpPr>
        <p:spPr/>
        <p:txBody>
          <a:bodyPr/>
          <a:lstStyle/>
          <a:p>
            <a:r>
              <a:rPr lang="en-US" dirty="0"/>
              <a:t>High proportion of missing data throughout the recorded time period</a:t>
            </a:r>
          </a:p>
          <a:p>
            <a:pPr marL="171450" indent="-171450">
              <a:buFontTx/>
              <a:buChar char="-"/>
            </a:pPr>
            <a:r>
              <a:rPr lang="en-US" dirty="0"/>
              <a:t>I decided to focus on 2000-2019</a:t>
            </a:r>
          </a:p>
          <a:p>
            <a:pPr marL="628650" lvl="1" indent="-171450">
              <a:buFontTx/>
              <a:buChar char="-"/>
            </a:pPr>
            <a:r>
              <a:rPr lang="en-US" dirty="0"/>
              <a:t>After the majority of indicators were being regularly recorded but before recording dropped off due to covid</a:t>
            </a:r>
          </a:p>
          <a:p>
            <a:pPr marL="171450" lvl="0" indent="-171450">
              <a:buFontTx/>
              <a:buChar char="-"/>
            </a:pPr>
            <a:r>
              <a:rPr lang="en-US" dirty="0"/>
              <a:t>Can see that some indicators are reported at regular intervals</a:t>
            </a:r>
          </a:p>
          <a:p>
            <a:pPr marL="171450" lvl="0" indent="-171450">
              <a:buFontTx/>
              <a:buChar char="-"/>
            </a:pPr>
            <a:r>
              <a:rPr lang="en-US" dirty="0"/>
              <a:t>Less missing data for high income countries, highlighting the utility of this study to provide information about low income countries </a:t>
            </a:r>
          </a:p>
        </p:txBody>
      </p:sp>
      <p:sp>
        <p:nvSpPr>
          <p:cNvPr id="4" name="Slide Number Placeholder 3">
            <a:extLst>
              <a:ext uri="{FF2B5EF4-FFF2-40B4-BE49-F238E27FC236}">
                <a16:creationId xmlns:a16="http://schemas.microsoft.com/office/drawing/2014/main" id="{4BD4BF99-4313-E993-C9E8-37AC2115BA5E}"/>
              </a:ext>
            </a:extLst>
          </p:cNvPr>
          <p:cNvSpPr>
            <a:spLocks noGrp="1"/>
          </p:cNvSpPr>
          <p:nvPr>
            <p:ph type="sldNum" sz="quarter" idx="5"/>
          </p:nvPr>
        </p:nvSpPr>
        <p:spPr/>
        <p:txBody>
          <a:bodyPr/>
          <a:lstStyle/>
          <a:p>
            <a:fld id="{48E03C4C-BB84-524E-8127-A1CA04F880C2}" type="slidenum">
              <a:rPr lang="en-US" smtClean="0"/>
              <a:t>9</a:t>
            </a:fld>
            <a:endParaRPr lang="en-US"/>
          </a:p>
        </p:txBody>
      </p:sp>
    </p:spTree>
    <p:extLst>
      <p:ext uri="{BB962C8B-B14F-4D97-AF65-F5344CB8AC3E}">
        <p14:creationId xmlns:p14="http://schemas.microsoft.com/office/powerpoint/2010/main" val="172641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41809-AC54-63A2-7FF6-DE44B58778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FD806-A238-846D-6F56-5A49A3E1C8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F0E175-DEF8-F91B-0C86-17378952A4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F64951-9971-CDB0-51FE-76FEED0F7776}"/>
              </a:ext>
            </a:extLst>
          </p:cNvPr>
          <p:cNvSpPr>
            <a:spLocks noGrp="1"/>
          </p:cNvSpPr>
          <p:nvPr>
            <p:ph type="sldNum" sz="quarter" idx="5"/>
          </p:nvPr>
        </p:nvSpPr>
        <p:spPr/>
        <p:txBody>
          <a:bodyPr/>
          <a:lstStyle/>
          <a:p>
            <a:fld id="{48E03C4C-BB84-524E-8127-A1CA04F880C2}" type="slidenum">
              <a:rPr lang="en-US" smtClean="0"/>
              <a:t>10</a:t>
            </a:fld>
            <a:endParaRPr lang="en-US"/>
          </a:p>
        </p:txBody>
      </p:sp>
    </p:spTree>
    <p:extLst>
      <p:ext uri="{BB962C8B-B14F-4D97-AF65-F5344CB8AC3E}">
        <p14:creationId xmlns:p14="http://schemas.microsoft.com/office/powerpoint/2010/main" val="2176234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F168F-8F2A-5126-87AA-67C3BFFDD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9628D9-02E7-7943-E2A1-7CABBD2DA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D94B62-C5FE-967E-28EB-22AEE2D039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8699AF-C53F-4B17-3262-400C6212E061}"/>
              </a:ext>
            </a:extLst>
          </p:cNvPr>
          <p:cNvSpPr>
            <a:spLocks noGrp="1"/>
          </p:cNvSpPr>
          <p:nvPr>
            <p:ph type="sldNum" sz="quarter" idx="5"/>
          </p:nvPr>
        </p:nvSpPr>
        <p:spPr/>
        <p:txBody>
          <a:bodyPr/>
          <a:lstStyle/>
          <a:p>
            <a:fld id="{48E03C4C-BB84-524E-8127-A1CA04F880C2}" type="slidenum">
              <a:rPr lang="en-US" smtClean="0"/>
              <a:t>11</a:t>
            </a:fld>
            <a:endParaRPr lang="en-US"/>
          </a:p>
        </p:txBody>
      </p:sp>
    </p:spTree>
    <p:extLst>
      <p:ext uri="{BB962C8B-B14F-4D97-AF65-F5344CB8AC3E}">
        <p14:creationId xmlns:p14="http://schemas.microsoft.com/office/powerpoint/2010/main" val="302649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26CD2-395A-17EA-A9A0-ED0F99BD1E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B9CE2-BF3D-5ED7-FB7D-96DBA8357E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7A904A-58A2-F4F1-98FA-686B28B28321}"/>
              </a:ext>
            </a:extLst>
          </p:cNvPr>
          <p:cNvSpPr>
            <a:spLocks noGrp="1"/>
          </p:cNvSpPr>
          <p:nvPr>
            <p:ph type="body" idx="1"/>
          </p:nvPr>
        </p:nvSpPr>
        <p:spPr/>
        <p:txBody>
          <a:bodyPr/>
          <a:lstStyle/>
          <a:p>
            <a:r>
              <a:rPr lang="en-US" dirty="0"/>
              <a:t>Fertility, skilled birth attendants, GDP, available national maternity mortality data</a:t>
            </a:r>
          </a:p>
          <a:p>
            <a:endParaRPr lang="en-US" dirty="0"/>
          </a:p>
          <a:p>
            <a:r>
              <a:rPr lang="en-US" dirty="0"/>
              <a:t>Potential difference due to lack of data in lower income countries, whereas modelled data can project data for these countries </a:t>
            </a:r>
          </a:p>
        </p:txBody>
      </p:sp>
      <p:sp>
        <p:nvSpPr>
          <p:cNvPr id="4" name="Slide Number Placeholder 3">
            <a:extLst>
              <a:ext uri="{FF2B5EF4-FFF2-40B4-BE49-F238E27FC236}">
                <a16:creationId xmlns:a16="http://schemas.microsoft.com/office/drawing/2014/main" id="{A2C8830B-F720-F1C3-F11E-B39EC5E9A5D6}"/>
              </a:ext>
            </a:extLst>
          </p:cNvPr>
          <p:cNvSpPr>
            <a:spLocks noGrp="1"/>
          </p:cNvSpPr>
          <p:nvPr>
            <p:ph type="sldNum" sz="quarter" idx="5"/>
          </p:nvPr>
        </p:nvSpPr>
        <p:spPr/>
        <p:txBody>
          <a:bodyPr/>
          <a:lstStyle/>
          <a:p>
            <a:fld id="{48E03C4C-BB84-524E-8127-A1CA04F880C2}" type="slidenum">
              <a:rPr lang="en-US" smtClean="0"/>
              <a:t>12</a:t>
            </a:fld>
            <a:endParaRPr lang="en-US"/>
          </a:p>
        </p:txBody>
      </p:sp>
    </p:spTree>
    <p:extLst>
      <p:ext uri="{BB962C8B-B14F-4D97-AF65-F5344CB8AC3E}">
        <p14:creationId xmlns:p14="http://schemas.microsoft.com/office/powerpoint/2010/main" val="3038060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1783E-95E1-AA96-865A-230E194E8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5BC93-046E-6AFB-DD93-EC6B50953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CBB893-B807-1207-4AC0-D6790811669C}"/>
              </a:ext>
            </a:extLst>
          </p:cNvPr>
          <p:cNvSpPr>
            <a:spLocks noGrp="1"/>
          </p:cNvSpPr>
          <p:nvPr>
            <p:ph type="body" idx="1"/>
          </p:nvPr>
        </p:nvSpPr>
        <p:spPr/>
        <p:txBody>
          <a:bodyPr/>
          <a:lstStyle/>
          <a:p>
            <a:r>
              <a:rPr lang="en-US" dirty="0"/>
              <a:t>Fertility, skilled birth attendants, GDP, available national maternity mortality data</a:t>
            </a:r>
          </a:p>
        </p:txBody>
      </p:sp>
      <p:sp>
        <p:nvSpPr>
          <p:cNvPr id="4" name="Slide Number Placeholder 3">
            <a:extLst>
              <a:ext uri="{FF2B5EF4-FFF2-40B4-BE49-F238E27FC236}">
                <a16:creationId xmlns:a16="http://schemas.microsoft.com/office/drawing/2014/main" id="{DC089BA0-9F02-4211-624B-020082E88508}"/>
              </a:ext>
            </a:extLst>
          </p:cNvPr>
          <p:cNvSpPr>
            <a:spLocks noGrp="1"/>
          </p:cNvSpPr>
          <p:nvPr>
            <p:ph type="sldNum" sz="quarter" idx="5"/>
          </p:nvPr>
        </p:nvSpPr>
        <p:spPr/>
        <p:txBody>
          <a:bodyPr/>
          <a:lstStyle/>
          <a:p>
            <a:fld id="{48E03C4C-BB84-524E-8127-A1CA04F880C2}" type="slidenum">
              <a:rPr lang="en-US" smtClean="0"/>
              <a:t>13</a:t>
            </a:fld>
            <a:endParaRPr lang="en-US"/>
          </a:p>
        </p:txBody>
      </p:sp>
    </p:spTree>
    <p:extLst>
      <p:ext uri="{BB962C8B-B14F-4D97-AF65-F5344CB8AC3E}">
        <p14:creationId xmlns:p14="http://schemas.microsoft.com/office/powerpoint/2010/main" val="746409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2B5E7-D404-BBCA-40D4-1FBC5AF5D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452F3-4F01-BC01-8452-D3870DB9E7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C28236-5568-8C5D-36CE-5D2921DF0C25}"/>
              </a:ext>
            </a:extLst>
          </p:cNvPr>
          <p:cNvSpPr>
            <a:spLocks noGrp="1"/>
          </p:cNvSpPr>
          <p:nvPr>
            <p:ph type="body" idx="1"/>
          </p:nvPr>
        </p:nvSpPr>
        <p:spPr/>
        <p:txBody>
          <a:bodyPr/>
          <a:lstStyle/>
          <a:p>
            <a:r>
              <a:rPr lang="en-US" dirty="0"/>
              <a:t>Fertility, skilled birth attendants, GDP, available national maternity mortality data</a:t>
            </a:r>
          </a:p>
        </p:txBody>
      </p:sp>
      <p:sp>
        <p:nvSpPr>
          <p:cNvPr id="4" name="Slide Number Placeholder 3">
            <a:extLst>
              <a:ext uri="{FF2B5EF4-FFF2-40B4-BE49-F238E27FC236}">
                <a16:creationId xmlns:a16="http://schemas.microsoft.com/office/drawing/2014/main" id="{2334B124-151B-978F-5B32-0CDDED59E0BB}"/>
              </a:ext>
            </a:extLst>
          </p:cNvPr>
          <p:cNvSpPr>
            <a:spLocks noGrp="1"/>
          </p:cNvSpPr>
          <p:nvPr>
            <p:ph type="sldNum" sz="quarter" idx="5"/>
          </p:nvPr>
        </p:nvSpPr>
        <p:spPr/>
        <p:txBody>
          <a:bodyPr/>
          <a:lstStyle/>
          <a:p>
            <a:fld id="{48E03C4C-BB84-524E-8127-A1CA04F880C2}" type="slidenum">
              <a:rPr lang="en-US" smtClean="0"/>
              <a:t>14</a:t>
            </a:fld>
            <a:endParaRPr lang="en-US"/>
          </a:p>
        </p:txBody>
      </p:sp>
    </p:spTree>
    <p:extLst>
      <p:ext uri="{BB962C8B-B14F-4D97-AF65-F5344CB8AC3E}">
        <p14:creationId xmlns:p14="http://schemas.microsoft.com/office/powerpoint/2010/main" val="387744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C939-AA5E-6E6B-444C-EDBF85574D6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CF732A-4275-0C05-1353-89E713F81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433531-F625-8E5F-2CDB-DAD766148792}"/>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5" name="Footer Placeholder 4">
            <a:extLst>
              <a:ext uri="{FF2B5EF4-FFF2-40B4-BE49-F238E27FC236}">
                <a16:creationId xmlns:a16="http://schemas.microsoft.com/office/drawing/2014/main" id="{D34D6B3D-7087-D7C3-F4C6-B06E30D04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AF072-E5EE-C3F4-0A08-8C6A301D22B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15650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241D-FB5D-CDCA-8518-EC2E1DC5D4F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3338AE-1A75-5037-BDD6-47F08FA23FF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106220-2674-9D0D-32E6-C29F45757AD5}"/>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5" name="Footer Placeholder 4">
            <a:extLst>
              <a:ext uri="{FF2B5EF4-FFF2-40B4-BE49-F238E27FC236}">
                <a16:creationId xmlns:a16="http://schemas.microsoft.com/office/drawing/2014/main" id="{AAB659CD-2CF8-29C0-22BC-083504233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70A8F-00BD-A4F3-D801-4B4D6EEFC4A6}"/>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2234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7BF735-FD85-4FC8-8D6C-26BD60E531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98EBEC2-E296-F039-0FDE-D0925D8C87F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44EE8D-6F31-6AB4-F9B4-AB09A420774E}"/>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5" name="Footer Placeholder 4">
            <a:extLst>
              <a:ext uri="{FF2B5EF4-FFF2-40B4-BE49-F238E27FC236}">
                <a16:creationId xmlns:a16="http://schemas.microsoft.com/office/drawing/2014/main" id="{3BEA90AB-2EF9-08FF-7817-F8BE61468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28B5E-856F-FD51-1499-2260D8EA92E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79340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6522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86635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CF0BCE0-945C-4FDF-95A1-2149B1FF5B83}" type="datetimeFigureOut">
              <a:rPr lang="en-US" smtClean="0"/>
              <a:t>5/11/25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9748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CF0BCE0-945C-4FDF-95A1-2149B1FF5B83}"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3811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CF0BCE0-945C-4FDF-95A1-2149B1FF5B83}" type="datetimeFigureOut">
              <a:rPr lang="en-US" smtClean="0"/>
              <a:t>5/11/25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651500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CF0BCE0-945C-4FDF-95A1-2149B1FF5B83}" type="datetimeFigureOut">
              <a:rPr lang="en-US" smtClean="0"/>
              <a:t>5/11/25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299631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F0BCE0-945C-4FDF-95A1-2149B1FF5B83}" type="datetimeFigureOut">
              <a:rPr lang="en-US" smtClean="0"/>
              <a:t>5/11/25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7277127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CF0BCE0-945C-4FDF-95A1-2149B1FF5B83}"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330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BFBBF-7362-0913-D901-545F806EE76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9175937-2466-CC1A-9F40-1F91CECD582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539E98A-D06F-5AC3-F81C-8C24B35F1888}"/>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5" name="Footer Placeholder 4">
            <a:extLst>
              <a:ext uri="{FF2B5EF4-FFF2-40B4-BE49-F238E27FC236}">
                <a16:creationId xmlns:a16="http://schemas.microsoft.com/office/drawing/2014/main" id="{92A56B38-87BB-649A-09ED-8D5593770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A8321-06E0-8D70-48BD-442A689EBAD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347104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CF0BCE0-945C-4FDF-95A1-2149B1FF5B83}" type="datetimeFigureOut">
              <a:rPr lang="en-US" smtClean="0"/>
              <a:t>5/11/25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06431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algn="r"/>
            <a:fld id="{7CF0BCE0-945C-4FDF-95A1-2149B1FF5B83}" type="datetimeFigureOut">
              <a:rPr lang="en-US" smtClean="0"/>
              <a:pPr algn="r"/>
              <a:t>5/11/25</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12787507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5/11/25</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223474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5/11/25</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40959849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5/11/25</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593966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5/11/25</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1021597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algn="r"/>
            <a:fld id="{7CF0BCE0-945C-4FDF-95A1-2149B1FF5B83}" type="datetimeFigureOut">
              <a:rPr lang="en-US" smtClean="0"/>
              <a:pPr algn="r"/>
              <a:t>5/11/25</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6401033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745510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CF0BCE0-945C-4FDF-95A1-2149B1FF5B83}"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173634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1B52-C35F-9C51-6082-16FAFB8871A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0B7621-195E-7646-1C5E-7D71164210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70D7C7-AEAC-56DA-E811-A185F58A0CCB}"/>
              </a:ext>
            </a:extLst>
          </p:cNvPr>
          <p:cNvSpPr>
            <a:spLocks noGrp="1"/>
          </p:cNvSpPr>
          <p:nvPr>
            <p:ph type="dt" sz="half" idx="10"/>
          </p:nvPr>
        </p:nvSpPr>
        <p:spPr/>
        <p:txBody>
          <a:bodyPr/>
          <a:lstStyle/>
          <a:p>
            <a:fld id="{7CF0BCE0-945C-4FDF-95A1-2149B1FF5B83}" type="datetimeFigureOut">
              <a:rPr lang="en-US" smtClean="0"/>
              <a:t>5/11/25</a:t>
            </a:fld>
            <a:endParaRPr lang="en-US" dirty="0"/>
          </a:p>
        </p:txBody>
      </p:sp>
      <p:sp>
        <p:nvSpPr>
          <p:cNvPr id="5" name="Footer Placeholder 4">
            <a:extLst>
              <a:ext uri="{FF2B5EF4-FFF2-40B4-BE49-F238E27FC236}">
                <a16:creationId xmlns:a16="http://schemas.microsoft.com/office/drawing/2014/main" id="{B4D611A0-E4EF-37A2-8E68-9D33AEB065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2155D0-2402-A50F-815B-7D291608FF8A}"/>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3247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FACF1-464C-9209-5606-CF2DB122652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3636A11-BBF2-BC73-81F5-FF493AC57A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FAAF3FA-B3D1-516B-0884-4838B8CB83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3FDAD91-A6F3-CC0C-68A7-1A2C5532EE79}"/>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6" name="Footer Placeholder 5">
            <a:extLst>
              <a:ext uri="{FF2B5EF4-FFF2-40B4-BE49-F238E27FC236}">
                <a16:creationId xmlns:a16="http://schemas.microsoft.com/office/drawing/2014/main" id="{5A1C2A7E-BEC7-1AFA-11A5-B3C814F218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DA72F5-57AE-3335-E6C0-7A1CFA96E35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1251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37D1-23FD-52F9-3098-15EFCB25E89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3C32416-E57E-D169-9776-9AFDD9955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FCDF2D-80FF-3ACD-6223-A5C193CC2D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E762664-6FD5-8144-174A-3ED397B77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EE60054-1843-011C-A9CD-6A49438EE92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9D2325D-769A-31DB-EA23-7B7CDBEBB963}"/>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8" name="Footer Placeholder 7">
            <a:extLst>
              <a:ext uri="{FF2B5EF4-FFF2-40B4-BE49-F238E27FC236}">
                <a16:creationId xmlns:a16="http://schemas.microsoft.com/office/drawing/2014/main" id="{D0421E88-F8DA-C0D8-6567-F9B8E61142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A6ADA8-85F1-071B-7FEA-487FAA111FE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16406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8F6E-D742-5087-0D88-6AFAFC57795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623ADA3-029B-011E-3230-A370A110C6D2}"/>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4" name="Footer Placeholder 3">
            <a:extLst>
              <a:ext uri="{FF2B5EF4-FFF2-40B4-BE49-F238E27FC236}">
                <a16:creationId xmlns:a16="http://schemas.microsoft.com/office/drawing/2014/main" id="{2FFF0FA3-641A-FB9C-B59B-5997F725F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6403D6-AA41-BB78-86E4-AA576CD45598}"/>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52301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17881A-CDFA-A2D9-055C-2CE109D354BB}"/>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3" name="Footer Placeholder 2">
            <a:extLst>
              <a:ext uri="{FF2B5EF4-FFF2-40B4-BE49-F238E27FC236}">
                <a16:creationId xmlns:a16="http://schemas.microsoft.com/office/drawing/2014/main" id="{2AC81778-734D-712B-E696-4CFFA64BEF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47A04F-E9EF-F32B-9B0B-557FB46FFF6B}"/>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8720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E962F-6A76-BFD5-91BE-CB213D9E55C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F3D734A-2FCB-7E6A-B7B9-B0B44D391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E1794F9-06F1-D567-13E3-29A352BA3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C489AF-4FC0-7B1A-D116-E301B08BB7CF}"/>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6" name="Footer Placeholder 5">
            <a:extLst>
              <a:ext uri="{FF2B5EF4-FFF2-40B4-BE49-F238E27FC236}">
                <a16:creationId xmlns:a16="http://schemas.microsoft.com/office/drawing/2014/main" id="{39EEE6BB-BD46-E8AF-69CD-2B5E63919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B4946-ACEB-196D-2C5E-8D03C637B3F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9271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FF7B-CA9D-0BDD-E37F-E767C3FCBF1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B7C8F95-80BD-E1C7-EBF9-40A530552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25C515-3D7F-991B-EC06-0BF325351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016A9F-C404-46B7-1A1A-3E763E532C39}"/>
              </a:ext>
            </a:extLst>
          </p:cNvPr>
          <p:cNvSpPr>
            <a:spLocks noGrp="1"/>
          </p:cNvSpPr>
          <p:nvPr>
            <p:ph type="dt" sz="half" idx="10"/>
          </p:nvPr>
        </p:nvSpPr>
        <p:spPr/>
        <p:txBody>
          <a:bodyPr/>
          <a:lstStyle/>
          <a:p>
            <a:fld id="{7CF0BCE0-945C-4FDF-95A1-2149B1FF5B83}" type="datetimeFigureOut">
              <a:rPr lang="en-US" smtClean="0"/>
              <a:t>5/11/25</a:t>
            </a:fld>
            <a:endParaRPr lang="en-US"/>
          </a:p>
        </p:txBody>
      </p:sp>
      <p:sp>
        <p:nvSpPr>
          <p:cNvPr id="6" name="Footer Placeholder 5">
            <a:extLst>
              <a:ext uri="{FF2B5EF4-FFF2-40B4-BE49-F238E27FC236}">
                <a16:creationId xmlns:a16="http://schemas.microsoft.com/office/drawing/2014/main" id="{E80F0AF1-5ECC-4450-6FED-5A783D2AF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FE9F7-3E29-12CB-E4D8-20893768478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2582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D4168-5780-838E-CB18-A10F7C540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7626374-18D4-E0F7-C677-0840DFF69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F5CF78A-2529-F08B-0060-E87893633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lgn="r"/>
            <a:fld id="{7CF0BCE0-945C-4FDF-95A1-2149B1FF5B83}" type="datetimeFigureOut">
              <a:rPr lang="en-US" smtClean="0"/>
              <a:pPr algn="r"/>
              <a:t>5/11/25</a:t>
            </a:fld>
            <a:endParaRPr lang="en-US" dirty="0"/>
          </a:p>
        </p:txBody>
      </p:sp>
      <p:sp>
        <p:nvSpPr>
          <p:cNvPr id="5" name="Footer Placeholder 4">
            <a:extLst>
              <a:ext uri="{FF2B5EF4-FFF2-40B4-BE49-F238E27FC236}">
                <a16:creationId xmlns:a16="http://schemas.microsoft.com/office/drawing/2014/main" id="{08FA8FEB-3CAA-A273-5032-1767853FF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sz="1000" dirty="0"/>
          </a:p>
        </p:txBody>
      </p:sp>
      <p:sp>
        <p:nvSpPr>
          <p:cNvPr id="6" name="Slide Number Placeholder 5">
            <a:extLst>
              <a:ext uri="{FF2B5EF4-FFF2-40B4-BE49-F238E27FC236}">
                <a16:creationId xmlns:a16="http://schemas.microsoft.com/office/drawing/2014/main" id="{3B44CD84-2CA4-3BD8-3DF0-B7478D755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97957544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algn="r"/>
            <a:fld id="{7CF0BCE0-945C-4FDF-95A1-2149B1FF5B83}" type="datetimeFigureOut">
              <a:rPr lang="en-US" smtClean="0"/>
              <a:pPr algn="r"/>
              <a:t>5/11/25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sz="1000"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268780182"/>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29531-EC2F-6C9C-103F-8649C5EC2E9D}"/>
              </a:ext>
            </a:extLst>
          </p:cNvPr>
          <p:cNvSpPr>
            <a:spLocks noGrp="1"/>
          </p:cNvSpPr>
          <p:nvPr>
            <p:ph type="ctrTitle"/>
          </p:nvPr>
        </p:nvSpPr>
        <p:spPr>
          <a:xfrm>
            <a:off x="540000" y="540000"/>
            <a:ext cx="4500561" cy="4961898"/>
          </a:xfrm>
        </p:spPr>
        <p:txBody>
          <a:bodyPr>
            <a:normAutofit/>
          </a:bodyPr>
          <a:lstStyle/>
          <a:p>
            <a:r>
              <a:rPr lang="en-US" sz="3500" dirty="0">
                <a:latin typeface="Arial Hebrew" pitchFamily="2" charset="-79"/>
                <a:cs typeface="Arial Hebrew" pitchFamily="2" charset="-79"/>
              </a:rPr>
              <a:t>Can we use Machine learning to predict maternal mortality from socioeconomic and health systems data?</a:t>
            </a:r>
          </a:p>
        </p:txBody>
      </p:sp>
      <p:pic>
        <p:nvPicPr>
          <p:cNvPr id="4" name="Picture 3">
            <a:extLst>
              <a:ext uri="{FF2B5EF4-FFF2-40B4-BE49-F238E27FC236}">
                <a16:creationId xmlns:a16="http://schemas.microsoft.com/office/drawing/2014/main" id="{BB3B1BD7-0F0C-06F5-E335-6768B8828F1C}"/>
              </a:ext>
            </a:extLst>
          </p:cNvPr>
          <p:cNvPicPr>
            <a:picLocks noChangeAspect="1"/>
          </p:cNvPicPr>
          <p:nvPr/>
        </p:nvPicPr>
        <p:blipFill>
          <a:blip r:embed="rId2"/>
          <a:srcRect l="41503"/>
          <a:stretch/>
        </p:blipFill>
        <p:spPr>
          <a:xfrm>
            <a:off x="5747424" y="10"/>
            <a:ext cx="6444576" cy="6857990"/>
          </a:xfrm>
          <a:prstGeom prst="rect">
            <a:avLst/>
          </a:prstGeom>
        </p:spPr>
      </p:pic>
    </p:spTree>
    <p:extLst>
      <p:ext uri="{BB962C8B-B14F-4D97-AF65-F5344CB8AC3E}">
        <p14:creationId xmlns:p14="http://schemas.microsoft.com/office/powerpoint/2010/main" val="309561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0FE537-A4AF-3960-18C3-821F548297A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4A713A6-59EE-A5B1-629C-FC042E110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72D053C-B65B-13D4-7249-73A40069232E}"/>
              </a:ext>
            </a:extLst>
          </p:cNvPr>
          <p:cNvSpPr>
            <a:spLocks noGrp="1"/>
          </p:cNvSpPr>
          <p:nvPr>
            <p:ph type="title"/>
          </p:nvPr>
        </p:nvSpPr>
        <p:spPr>
          <a:xfrm>
            <a:off x="126207" y="479810"/>
            <a:ext cx="5969794" cy="1325563"/>
          </a:xfrm>
        </p:spPr>
        <p:txBody>
          <a:bodyPr anchor="b">
            <a:normAutofit/>
          </a:bodyPr>
          <a:lstStyle/>
          <a:p>
            <a:pPr algn="ctr"/>
            <a:r>
              <a:rPr lang="en-US" dirty="0">
                <a:solidFill>
                  <a:schemeClr val="bg1"/>
                </a:solidFill>
              </a:rPr>
              <a:t>Experimentation Methodology</a:t>
            </a:r>
          </a:p>
        </p:txBody>
      </p:sp>
      <p:cxnSp>
        <p:nvCxnSpPr>
          <p:cNvPr id="10" name="Straight Connector 9">
            <a:extLst>
              <a:ext uri="{FF2B5EF4-FFF2-40B4-BE49-F238E27FC236}">
                <a16:creationId xmlns:a16="http://schemas.microsoft.com/office/drawing/2014/main" id="{0BF2F6EA-1F95-3543-420B-ED5F73B3EE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564AAC2-E78B-0A3F-7AC7-C1BAE6C62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0C1147E-D911-7A7F-C720-39E69C1B1E3B}"/>
              </a:ext>
            </a:extLst>
          </p:cNvPr>
          <p:cNvSpPr/>
          <p:nvPr/>
        </p:nvSpPr>
        <p:spPr>
          <a:xfrm>
            <a:off x="246479" y="3857205"/>
            <a:ext cx="1716433" cy="9744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Merged datasets</a:t>
            </a:r>
          </a:p>
        </p:txBody>
      </p:sp>
      <p:cxnSp>
        <p:nvCxnSpPr>
          <p:cNvPr id="26" name="Straight Arrow Connector 25">
            <a:extLst>
              <a:ext uri="{FF2B5EF4-FFF2-40B4-BE49-F238E27FC236}">
                <a16:creationId xmlns:a16="http://schemas.microsoft.com/office/drawing/2014/main" id="{FD6340DB-CA22-A13D-3DD0-B0F7EBA155A0}"/>
              </a:ext>
            </a:extLst>
          </p:cNvPr>
          <p:cNvCxnSpPr>
            <a:cxnSpLocks/>
          </p:cNvCxnSpPr>
          <p:nvPr/>
        </p:nvCxnSpPr>
        <p:spPr>
          <a:xfrm>
            <a:off x="2071961" y="4249918"/>
            <a:ext cx="610279" cy="0"/>
          </a:xfrm>
          <a:prstGeom prst="straightConnector1">
            <a:avLst/>
          </a:prstGeom>
          <a:ln w="762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5A76D3E8-2A24-BA79-915F-9EDBB9E42262}"/>
              </a:ext>
            </a:extLst>
          </p:cNvPr>
          <p:cNvSpPr/>
          <p:nvPr/>
        </p:nvSpPr>
        <p:spPr>
          <a:xfrm>
            <a:off x="2784196" y="3853819"/>
            <a:ext cx="1960507" cy="84054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Iterative thresholding</a:t>
            </a:r>
          </a:p>
        </p:txBody>
      </p:sp>
      <p:cxnSp>
        <p:nvCxnSpPr>
          <p:cNvPr id="38" name="Straight Arrow Connector 37">
            <a:extLst>
              <a:ext uri="{FF2B5EF4-FFF2-40B4-BE49-F238E27FC236}">
                <a16:creationId xmlns:a16="http://schemas.microsoft.com/office/drawing/2014/main" id="{C9241EE9-9873-CBB1-2AE7-CE9C29D9FD55}"/>
              </a:ext>
            </a:extLst>
          </p:cNvPr>
          <p:cNvCxnSpPr>
            <a:cxnSpLocks/>
          </p:cNvCxnSpPr>
          <p:nvPr/>
        </p:nvCxnSpPr>
        <p:spPr>
          <a:xfrm>
            <a:off x="4763945" y="4831660"/>
            <a:ext cx="272748" cy="388863"/>
          </a:xfrm>
          <a:prstGeom prst="straightConnector1">
            <a:avLst/>
          </a:prstGeom>
          <a:ln w="762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BA390C68-9A34-85A5-DC70-4A24FE50584C}"/>
              </a:ext>
            </a:extLst>
          </p:cNvPr>
          <p:cNvSpPr/>
          <p:nvPr/>
        </p:nvSpPr>
        <p:spPr>
          <a:xfrm>
            <a:off x="5036693" y="5335716"/>
            <a:ext cx="1442038" cy="45346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95%</a:t>
            </a:r>
          </a:p>
        </p:txBody>
      </p:sp>
      <p:sp>
        <p:nvSpPr>
          <p:cNvPr id="4" name="Rectangle 3">
            <a:extLst>
              <a:ext uri="{FF2B5EF4-FFF2-40B4-BE49-F238E27FC236}">
                <a16:creationId xmlns:a16="http://schemas.microsoft.com/office/drawing/2014/main" id="{8F0AAD0C-2156-5787-9225-6B272A73203B}"/>
              </a:ext>
            </a:extLst>
          </p:cNvPr>
          <p:cNvSpPr/>
          <p:nvPr/>
        </p:nvSpPr>
        <p:spPr>
          <a:xfrm>
            <a:off x="4964311" y="2682662"/>
            <a:ext cx="1442039" cy="77739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Original Data</a:t>
            </a:r>
          </a:p>
        </p:txBody>
      </p:sp>
      <p:cxnSp>
        <p:nvCxnSpPr>
          <p:cNvPr id="5" name="Straight Arrow Connector 4">
            <a:extLst>
              <a:ext uri="{FF2B5EF4-FFF2-40B4-BE49-F238E27FC236}">
                <a16:creationId xmlns:a16="http://schemas.microsoft.com/office/drawing/2014/main" id="{B093C19F-9448-504E-6B01-41FE8378C301}"/>
              </a:ext>
            </a:extLst>
          </p:cNvPr>
          <p:cNvCxnSpPr>
            <a:cxnSpLocks/>
          </p:cNvCxnSpPr>
          <p:nvPr/>
        </p:nvCxnSpPr>
        <p:spPr>
          <a:xfrm flipV="1">
            <a:off x="4364471" y="3382102"/>
            <a:ext cx="473634" cy="378054"/>
          </a:xfrm>
          <a:prstGeom prst="straightConnector1">
            <a:avLst/>
          </a:prstGeom>
          <a:ln w="762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35" name="Picture 34">
            <a:extLst>
              <a:ext uri="{FF2B5EF4-FFF2-40B4-BE49-F238E27FC236}">
                <a16:creationId xmlns:a16="http://schemas.microsoft.com/office/drawing/2014/main" id="{9D9C6A1E-1336-698B-86ED-A1E4684D11D3}"/>
              </a:ext>
            </a:extLst>
          </p:cNvPr>
          <p:cNvPicPr>
            <a:picLocks noChangeAspect="1"/>
          </p:cNvPicPr>
          <p:nvPr/>
        </p:nvPicPr>
        <p:blipFill>
          <a:blip r:embed="rId3"/>
          <a:stretch>
            <a:fillRect/>
          </a:stretch>
        </p:blipFill>
        <p:spPr>
          <a:xfrm>
            <a:off x="5583936" y="198484"/>
            <a:ext cx="6420393" cy="1866900"/>
          </a:xfrm>
          <a:prstGeom prst="rect">
            <a:avLst/>
          </a:prstGeom>
        </p:spPr>
      </p:pic>
      <p:pic>
        <p:nvPicPr>
          <p:cNvPr id="37" name="Picture 36">
            <a:extLst>
              <a:ext uri="{FF2B5EF4-FFF2-40B4-BE49-F238E27FC236}">
                <a16:creationId xmlns:a16="http://schemas.microsoft.com/office/drawing/2014/main" id="{44253697-8EDF-AF3F-DBF9-C4906ED561EE}"/>
              </a:ext>
            </a:extLst>
          </p:cNvPr>
          <p:cNvPicPr>
            <a:picLocks noChangeAspect="1"/>
          </p:cNvPicPr>
          <p:nvPr/>
        </p:nvPicPr>
        <p:blipFill>
          <a:blip r:embed="rId4"/>
          <a:stretch>
            <a:fillRect/>
          </a:stretch>
        </p:blipFill>
        <p:spPr>
          <a:xfrm>
            <a:off x="6684768" y="4894033"/>
            <a:ext cx="5319561" cy="1848774"/>
          </a:xfrm>
          <a:prstGeom prst="rect">
            <a:avLst/>
          </a:prstGeom>
        </p:spPr>
      </p:pic>
      <p:pic>
        <p:nvPicPr>
          <p:cNvPr id="42" name="Picture 41">
            <a:extLst>
              <a:ext uri="{FF2B5EF4-FFF2-40B4-BE49-F238E27FC236}">
                <a16:creationId xmlns:a16="http://schemas.microsoft.com/office/drawing/2014/main" id="{A20BE23F-6EDC-749A-5FA5-B47E76A38284}"/>
              </a:ext>
            </a:extLst>
          </p:cNvPr>
          <p:cNvPicPr>
            <a:picLocks noChangeAspect="1"/>
          </p:cNvPicPr>
          <p:nvPr/>
        </p:nvPicPr>
        <p:blipFill>
          <a:blip r:embed="rId5"/>
          <a:stretch>
            <a:fillRect/>
          </a:stretch>
        </p:blipFill>
        <p:spPr>
          <a:xfrm>
            <a:off x="6625959" y="2448652"/>
            <a:ext cx="5319561" cy="1866900"/>
          </a:xfrm>
          <a:prstGeom prst="rect">
            <a:avLst/>
          </a:prstGeom>
        </p:spPr>
      </p:pic>
      <p:sp>
        <p:nvSpPr>
          <p:cNvPr id="45" name="Oval 44">
            <a:extLst>
              <a:ext uri="{FF2B5EF4-FFF2-40B4-BE49-F238E27FC236}">
                <a16:creationId xmlns:a16="http://schemas.microsoft.com/office/drawing/2014/main" id="{EAB6AC29-0E27-B19C-FA05-DE4FCA92E0BC}"/>
              </a:ext>
            </a:extLst>
          </p:cNvPr>
          <p:cNvSpPr/>
          <p:nvPr/>
        </p:nvSpPr>
        <p:spPr>
          <a:xfrm>
            <a:off x="10924032" y="682682"/>
            <a:ext cx="365760" cy="3516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6B99ADE-BAAD-D216-02D5-89290DD8CF76}"/>
              </a:ext>
            </a:extLst>
          </p:cNvPr>
          <p:cNvSpPr/>
          <p:nvPr/>
        </p:nvSpPr>
        <p:spPr>
          <a:xfrm>
            <a:off x="11024999" y="3395306"/>
            <a:ext cx="365760" cy="3516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7BADF65-3AA9-8570-1C62-5737D6039AE3}"/>
              </a:ext>
            </a:extLst>
          </p:cNvPr>
          <p:cNvSpPr/>
          <p:nvPr/>
        </p:nvSpPr>
        <p:spPr>
          <a:xfrm>
            <a:off x="11106912" y="6048263"/>
            <a:ext cx="365760" cy="3516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81D7453-8ECD-626E-3E08-093D31491F48}"/>
              </a:ext>
            </a:extLst>
          </p:cNvPr>
          <p:cNvSpPr txBox="1"/>
          <p:nvPr/>
        </p:nvSpPr>
        <p:spPr>
          <a:xfrm>
            <a:off x="4838105" y="6002625"/>
            <a:ext cx="1718740" cy="369332"/>
          </a:xfrm>
          <a:prstGeom prst="rect">
            <a:avLst/>
          </a:prstGeom>
          <a:noFill/>
        </p:spPr>
        <p:txBody>
          <a:bodyPr wrap="none" rtlCol="0">
            <a:spAutoFit/>
          </a:bodyPr>
          <a:lstStyle/>
          <a:p>
            <a:r>
              <a:rPr lang="en-AU" b="0" i="0" dirty="0">
                <a:solidFill>
                  <a:schemeClr val="bg1"/>
                </a:solidFill>
                <a:effectLst/>
                <a:latin typeface="Menlo" panose="020B0609030804020204" pitchFamily="49" charset="0"/>
              </a:rPr>
              <a:t>(9259, 441)</a:t>
            </a:r>
            <a:endParaRPr lang="en-US" dirty="0">
              <a:solidFill>
                <a:schemeClr val="bg1"/>
              </a:solidFill>
            </a:endParaRPr>
          </a:p>
        </p:txBody>
      </p:sp>
      <p:sp>
        <p:nvSpPr>
          <p:cNvPr id="50" name="TextBox 49">
            <a:extLst>
              <a:ext uri="{FF2B5EF4-FFF2-40B4-BE49-F238E27FC236}">
                <a16:creationId xmlns:a16="http://schemas.microsoft.com/office/drawing/2014/main" id="{306EEDD7-AF60-C6DA-5669-95A9A685466D}"/>
              </a:ext>
            </a:extLst>
          </p:cNvPr>
          <p:cNvSpPr txBox="1"/>
          <p:nvPr/>
        </p:nvSpPr>
        <p:spPr>
          <a:xfrm>
            <a:off x="4796997" y="3620982"/>
            <a:ext cx="1858201" cy="369332"/>
          </a:xfrm>
          <a:prstGeom prst="rect">
            <a:avLst/>
          </a:prstGeom>
          <a:noFill/>
        </p:spPr>
        <p:txBody>
          <a:bodyPr wrap="none" rtlCol="0">
            <a:spAutoFit/>
          </a:bodyPr>
          <a:lstStyle/>
          <a:p>
            <a:r>
              <a:rPr lang="en-AU" b="0" i="0" dirty="0">
                <a:solidFill>
                  <a:schemeClr val="bg1"/>
                </a:solidFill>
                <a:effectLst/>
                <a:latin typeface="Menlo" panose="020B0609030804020204" pitchFamily="49" charset="0"/>
              </a:rPr>
              <a:t>(50115, 657)</a:t>
            </a:r>
            <a:endParaRPr lang="en-US" dirty="0">
              <a:solidFill>
                <a:schemeClr val="bg1"/>
              </a:solidFill>
            </a:endParaRPr>
          </a:p>
        </p:txBody>
      </p:sp>
    </p:spTree>
    <p:extLst>
      <p:ext uri="{BB962C8B-B14F-4D97-AF65-F5344CB8AC3E}">
        <p14:creationId xmlns:p14="http://schemas.microsoft.com/office/powerpoint/2010/main" val="113342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BAA749-04E3-580D-5550-119F34E37F4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5438D80-0118-1DB0-C403-BDA67ABAC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0C0311A-FE6D-4168-EB91-094AE926EDC4}"/>
              </a:ext>
            </a:extLst>
          </p:cNvPr>
          <p:cNvSpPr>
            <a:spLocks noGrp="1"/>
          </p:cNvSpPr>
          <p:nvPr>
            <p:ph type="title"/>
          </p:nvPr>
        </p:nvSpPr>
        <p:spPr>
          <a:xfrm>
            <a:off x="126206" y="479810"/>
            <a:ext cx="7591330" cy="1325563"/>
          </a:xfrm>
        </p:spPr>
        <p:txBody>
          <a:bodyPr anchor="b">
            <a:normAutofit/>
          </a:bodyPr>
          <a:lstStyle/>
          <a:p>
            <a:pPr algn="ctr"/>
            <a:r>
              <a:rPr lang="en-US" dirty="0">
                <a:solidFill>
                  <a:schemeClr val="bg1"/>
                </a:solidFill>
              </a:rPr>
              <a:t>Experimentation Methodology</a:t>
            </a:r>
          </a:p>
        </p:txBody>
      </p:sp>
      <p:cxnSp>
        <p:nvCxnSpPr>
          <p:cNvPr id="10" name="Straight Connector 9">
            <a:extLst>
              <a:ext uri="{FF2B5EF4-FFF2-40B4-BE49-F238E27FC236}">
                <a16:creationId xmlns:a16="http://schemas.microsoft.com/office/drawing/2014/main" id="{279477F5-3022-F90E-C450-194DA4490A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087BC43-47D7-EC59-50F5-7F7FDE424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37B6A00-61B5-E630-DA16-1E6FFDC7FBF8}"/>
              </a:ext>
            </a:extLst>
          </p:cNvPr>
          <p:cNvSpPr/>
          <p:nvPr/>
        </p:nvSpPr>
        <p:spPr>
          <a:xfrm>
            <a:off x="7490920" y="3067798"/>
            <a:ext cx="1616622" cy="1500170"/>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Imputation methods</a:t>
            </a:r>
          </a:p>
        </p:txBody>
      </p:sp>
      <p:cxnSp>
        <p:nvCxnSpPr>
          <p:cNvPr id="3" name="Straight Arrow Connector 2">
            <a:extLst>
              <a:ext uri="{FF2B5EF4-FFF2-40B4-BE49-F238E27FC236}">
                <a16:creationId xmlns:a16="http://schemas.microsoft.com/office/drawing/2014/main" id="{F12E08E8-A9E9-9F4C-811A-E604FF6A2353}"/>
              </a:ext>
            </a:extLst>
          </p:cNvPr>
          <p:cNvCxnSpPr>
            <a:cxnSpLocks/>
          </p:cNvCxnSpPr>
          <p:nvPr/>
        </p:nvCxnSpPr>
        <p:spPr>
          <a:xfrm flipV="1">
            <a:off x="4000949" y="3928287"/>
            <a:ext cx="263224" cy="256457"/>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F34C3AB9-C089-E9E3-8655-BCD461857450}"/>
              </a:ext>
            </a:extLst>
          </p:cNvPr>
          <p:cNvSpPr/>
          <p:nvPr/>
        </p:nvSpPr>
        <p:spPr>
          <a:xfrm>
            <a:off x="2488269" y="3879499"/>
            <a:ext cx="1351030" cy="86007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Train/Test Split</a:t>
            </a:r>
          </a:p>
        </p:txBody>
      </p:sp>
      <p:sp>
        <p:nvSpPr>
          <p:cNvPr id="15" name="Rectangle 14">
            <a:extLst>
              <a:ext uri="{FF2B5EF4-FFF2-40B4-BE49-F238E27FC236}">
                <a16:creationId xmlns:a16="http://schemas.microsoft.com/office/drawing/2014/main" id="{06C098E7-441C-0D10-6EF1-7F0D36A50C2A}"/>
              </a:ext>
            </a:extLst>
          </p:cNvPr>
          <p:cNvSpPr/>
          <p:nvPr/>
        </p:nvSpPr>
        <p:spPr>
          <a:xfrm>
            <a:off x="4095238" y="2298017"/>
            <a:ext cx="2428194" cy="1500170"/>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Split </a:t>
            </a:r>
            <a:r>
              <a:rPr lang="en-US" sz="2000" u="sng" dirty="0"/>
              <a:t>within</a:t>
            </a:r>
            <a:r>
              <a:rPr lang="en-US" sz="2000" dirty="0"/>
              <a:t> year:</a:t>
            </a:r>
          </a:p>
          <a:p>
            <a:pPr algn="ctr"/>
            <a:r>
              <a:rPr lang="en-US" sz="2000" dirty="0"/>
              <a:t>75:25, stratified by year to maintain same distribution</a:t>
            </a:r>
          </a:p>
        </p:txBody>
      </p:sp>
      <p:sp>
        <p:nvSpPr>
          <p:cNvPr id="16" name="Rectangle 15">
            <a:extLst>
              <a:ext uri="{FF2B5EF4-FFF2-40B4-BE49-F238E27FC236}">
                <a16:creationId xmlns:a16="http://schemas.microsoft.com/office/drawing/2014/main" id="{B3E4079F-FC87-8F85-B1B5-0FC8731CE572}"/>
              </a:ext>
            </a:extLst>
          </p:cNvPr>
          <p:cNvSpPr/>
          <p:nvPr/>
        </p:nvSpPr>
        <p:spPr>
          <a:xfrm>
            <a:off x="4023309" y="4888887"/>
            <a:ext cx="2428194" cy="1086434"/>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Split </a:t>
            </a:r>
            <a:r>
              <a:rPr lang="en-US" sz="2000" u="sng" dirty="0"/>
              <a:t>by</a:t>
            </a:r>
            <a:r>
              <a:rPr lang="en-US" sz="2000" dirty="0"/>
              <a:t> year:</a:t>
            </a:r>
          </a:p>
          <a:p>
            <a:pPr algn="ctr"/>
            <a:r>
              <a:rPr lang="en-US" sz="2000" dirty="0"/>
              <a:t>Train: 2000-2012</a:t>
            </a:r>
          </a:p>
          <a:p>
            <a:pPr algn="ctr"/>
            <a:r>
              <a:rPr lang="en-US" sz="2000" dirty="0"/>
              <a:t>Test: 2013:2019</a:t>
            </a:r>
          </a:p>
        </p:txBody>
      </p:sp>
      <p:cxnSp>
        <p:nvCxnSpPr>
          <p:cNvPr id="18" name="Straight Arrow Connector 17">
            <a:extLst>
              <a:ext uri="{FF2B5EF4-FFF2-40B4-BE49-F238E27FC236}">
                <a16:creationId xmlns:a16="http://schemas.microsoft.com/office/drawing/2014/main" id="{0FD681A8-ED14-4058-BDE6-C53DFC02E39B}"/>
              </a:ext>
            </a:extLst>
          </p:cNvPr>
          <p:cNvCxnSpPr>
            <a:cxnSpLocks/>
          </p:cNvCxnSpPr>
          <p:nvPr/>
        </p:nvCxnSpPr>
        <p:spPr>
          <a:xfrm>
            <a:off x="4024295" y="4536111"/>
            <a:ext cx="239878" cy="271528"/>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0" name="Right Brace 19">
            <a:extLst>
              <a:ext uri="{FF2B5EF4-FFF2-40B4-BE49-F238E27FC236}">
                <a16:creationId xmlns:a16="http://schemas.microsoft.com/office/drawing/2014/main" id="{DC3FBC18-08A0-335F-3619-EB441DF98DBA}"/>
              </a:ext>
            </a:extLst>
          </p:cNvPr>
          <p:cNvSpPr/>
          <p:nvPr/>
        </p:nvSpPr>
        <p:spPr>
          <a:xfrm>
            <a:off x="6617763" y="2524060"/>
            <a:ext cx="731520" cy="3133344"/>
          </a:xfrm>
          <a:prstGeom prst="rightBrace">
            <a:avLst/>
          </a:prstGeom>
          <a:ln w="76200">
            <a:solidFill>
              <a:schemeClr val="accent6">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A2498059-3311-2A0C-D54B-0389136C1069}"/>
              </a:ext>
            </a:extLst>
          </p:cNvPr>
          <p:cNvCxnSpPr>
            <a:cxnSpLocks/>
          </p:cNvCxnSpPr>
          <p:nvPr/>
        </p:nvCxnSpPr>
        <p:spPr>
          <a:xfrm flipV="1">
            <a:off x="9107542" y="2307256"/>
            <a:ext cx="662689" cy="698335"/>
          </a:xfrm>
          <a:prstGeom prst="straightConnector1">
            <a:avLst/>
          </a:prstGeom>
          <a:ln w="762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C2C9271D-788F-3C61-E6F8-E6463AFDBA43}"/>
              </a:ext>
            </a:extLst>
          </p:cNvPr>
          <p:cNvSpPr/>
          <p:nvPr/>
        </p:nvSpPr>
        <p:spPr>
          <a:xfrm>
            <a:off x="10040146" y="1837928"/>
            <a:ext cx="1750124" cy="84054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K-Nearest </a:t>
            </a:r>
            <a:r>
              <a:rPr lang="en-US" sz="2200" dirty="0" err="1"/>
              <a:t>Neighbours</a:t>
            </a:r>
            <a:endParaRPr lang="en-US" sz="2200" dirty="0"/>
          </a:p>
        </p:txBody>
      </p:sp>
      <p:cxnSp>
        <p:nvCxnSpPr>
          <p:cNvPr id="24" name="Straight Arrow Connector 23">
            <a:extLst>
              <a:ext uri="{FF2B5EF4-FFF2-40B4-BE49-F238E27FC236}">
                <a16:creationId xmlns:a16="http://schemas.microsoft.com/office/drawing/2014/main" id="{1BE77DBD-EB4C-30C6-0A5A-75BBBD0BDDC5}"/>
              </a:ext>
            </a:extLst>
          </p:cNvPr>
          <p:cNvCxnSpPr>
            <a:cxnSpLocks/>
          </p:cNvCxnSpPr>
          <p:nvPr/>
        </p:nvCxnSpPr>
        <p:spPr>
          <a:xfrm flipV="1">
            <a:off x="9269192" y="3633302"/>
            <a:ext cx="644748" cy="146638"/>
          </a:xfrm>
          <a:prstGeom prst="straightConnector1">
            <a:avLst/>
          </a:prstGeom>
          <a:ln w="762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4A646D1-AE5F-CBC9-EAF7-56E560468655}"/>
              </a:ext>
            </a:extLst>
          </p:cNvPr>
          <p:cNvCxnSpPr>
            <a:cxnSpLocks/>
          </p:cNvCxnSpPr>
          <p:nvPr/>
        </p:nvCxnSpPr>
        <p:spPr>
          <a:xfrm>
            <a:off x="9268912" y="4567968"/>
            <a:ext cx="645028" cy="207814"/>
          </a:xfrm>
          <a:prstGeom prst="straightConnector1">
            <a:avLst/>
          </a:prstGeom>
          <a:ln w="762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E84B922F-38B9-B903-43EB-22590AA47934}"/>
              </a:ext>
            </a:extLst>
          </p:cNvPr>
          <p:cNvSpPr/>
          <p:nvPr/>
        </p:nvSpPr>
        <p:spPr>
          <a:xfrm>
            <a:off x="10040146" y="3214223"/>
            <a:ext cx="1750124" cy="72843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Miss Forest</a:t>
            </a:r>
          </a:p>
        </p:txBody>
      </p:sp>
      <p:sp>
        <p:nvSpPr>
          <p:cNvPr id="31" name="Rectangle 30">
            <a:extLst>
              <a:ext uri="{FF2B5EF4-FFF2-40B4-BE49-F238E27FC236}">
                <a16:creationId xmlns:a16="http://schemas.microsoft.com/office/drawing/2014/main" id="{9DEA50C2-4F7D-DFC2-D539-FDB8F017919B}"/>
              </a:ext>
            </a:extLst>
          </p:cNvPr>
          <p:cNvSpPr/>
          <p:nvPr/>
        </p:nvSpPr>
        <p:spPr>
          <a:xfrm>
            <a:off x="10075030" y="4303146"/>
            <a:ext cx="1867639" cy="84054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Polynomial: Orders 1, 2, 3</a:t>
            </a:r>
          </a:p>
        </p:txBody>
      </p:sp>
      <p:cxnSp>
        <p:nvCxnSpPr>
          <p:cNvPr id="40" name="Straight Arrow Connector 39">
            <a:extLst>
              <a:ext uri="{FF2B5EF4-FFF2-40B4-BE49-F238E27FC236}">
                <a16:creationId xmlns:a16="http://schemas.microsoft.com/office/drawing/2014/main" id="{B871F854-72C7-AE93-FC66-8BD3FDE684E4}"/>
              </a:ext>
            </a:extLst>
          </p:cNvPr>
          <p:cNvCxnSpPr>
            <a:cxnSpLocks/>
          </p:cNvCxnSpPr>
          <p:nvPr/>
        </p:nvCxnSpPr>
        <p:spPr>
          <a:xfrm>
            <a:off x="7180040" y="5578420"/>
            <a:ext cx="310880" cy="373217"/>
          </a:xfrm>
          <a:prstGeom prst="straightConnector1">
            <a:avLst/>
          </a:prstGeom>
          <a:ln w="762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4CCB72BF-EB67-C3F4-2DC8-27C57A2CC870}"/>
              </a:ext>
            </a:extLst>
          </p:cNvPr>
          <p:cNvSpPr/>
          <p:nvPr/>
        </p:nvSpPr>
        <p:spPr>
          <a:xfrm>
            <a:off x="7755547" y="5830393"/>
            <a:ext cx="2158393" cy="551460"/>
          </a:xfrm>
          <a:prstGeom prst="rect">
            <a:avLst/>
          </a:prstGeom>
          <a:solidFill>
            <a:schemeClr val="accent2"/>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err="1"/>
              <a:t>Standardisation</a:t>
            </a:r>
            <a:endParaRPr lang="en-US" sz="2200" dirty="0"/>
          </a:p>
        </p:txBody>
      </p:sp>
      <p:sp>
        <p:nvSpPr>
          <p:cNvPr id="53" name="Rectangle 52">
            <a:extLst>
              <a:ext uri="{FF2B5EF4-FFF2-40B4-BE49-F238E27FC236}">
                <a16:creationId xmlns:a16="http://schemas.microsoft.com/office/drawing/2014/main" id="{580B4E43-CD9C-6C25-C1A4-C824189113A6}"/>
              </a:ext>
            </a:extLst>
          </p:cNvPr>
          <p:cNvSpPr/>
          <p:nvPr/>
        </p:nvSpPr>
        <p:spPr>
          <a:xfrm>
            <a:off x="371501" y="3939368"/>
            <a:ext cx="1462408" cy="84054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Correlation imputation</a:t>
            </a:r>
          </a:p>
        </p:txBody>
      </p:sp>
      <p:sp>
        <p:nvSpPr>
          <p:cNvPr id="54" name="Double Bracket 53">
            <a:extLst>
              <a:ext uri="{FF2B5EF4-FFF2-40B4-BE49-F238E27FC236}">
                <a16:creationId xmlns:a16="http://schemas.microsoft.com/office/drawing/2014/main" id="{53312E0A-6A69-41AB-7232-13225D7996B6}"/>
              </a:ext>
            </a:extLst>
          </p:cNvPr>
          <p:cNvSpPr/>
          <p:nvPr/>
        </p:nvSpPr>
        <p:spPr>
          <a:xfrm>
            <a:off x="285221" y="3441383"/>
            <a:ext cx="1654762" cy="1714688"/>
          </a:xfrm>
          <a:prstGeom prst="bracketPair">
            <a:avLst/>
          </a:prstGeom>
          <a:ln w="57150">
            <a:solidFill>
              <a:schemeClr val="accent5">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B0F40C9B-CBB9-0238-0ADB-8F8AFCA159F2}"/>
              </a:ext>
            </a:extLst>
          </p:cNvPr>
          <p:cNvCxnSpPr/>
          <p:nvPr/>
        </p:nvCxnSpPr>
        <p:spPr>
          <a:xfrm>
            <a:off x="2133600" y="4298727"/>
            <a:ext cx="256032" cy="10811"/>
          </a:xfrm>
          <a:prstGeom prst="straightConnector1">
            <a:avLst/>
          </a:prstGeom>
          <a:ln w="57150">
            <a:solidFill>
              <a:schemeClr val="accent5">
                <a:lumMod val="7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190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172DE5-C515-AE8B-8EB1-975EF42DCC7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400D11-FEB9-53BD-6347-70E92A3ED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94A1790-CE9A-F0D1-741B-6C16919E0599}"/>
              </a:ext>
            </a:extLst>
          </p:cNvPr>
          <p:cNvSpPr>
            <a:spLocks noGrp="1"/>
          </p:cNvSpPr>
          <p:nvPr>
            <p:ph type="title"/>
          </p:nvPr>
        </p:nvSpPr>
        <p:spPr>
          <a:xfrm>
            <a:off x="368935" y="643180"/>
            <a:ext cx="5727065" cy="1325563"/>
          </a:xfrm>
        </p:spPr>
        <p:txBody>
          <a:bodyPr anchor="b">
            <a:normAutofit/>
          </a:bodyPr>
          <a:lstStyle/>
          <a:p>
            <a:pPr algn="r"/>
            <a:r>
              <a:rPr lang="en-US" dirty="0">
                <a:solidFill>
                  <a:schemeClr val="bg1"/>
                </a:solidFill>
              </a:rPr>
              <a:t>Imputation for Labels: More Detail</a:t>
            </a:r>
          </a:p>
        </p:txBody>
      </p:sp>
      <p:cxnSp>
        <p:nvCxnSpPr>
          <p:cNvPr id="10" name="Straight Connector 9">
            <a:extLst>
              <a:ext uri="{FF2B5EF4-FFF2-40B4-BE49-F238E27FC236}">
                <a16:creationId xmlns:a16="http://schemas.microsoft.com/office/drawing/2014/main" id="{D2516BB1-254A-5DBA-8866-8568DDCE6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533718-77D2-7C5A-7510-E4619C2365F3}"/>
              </a:ext>
            </a:extLst>
          </p:cNvPr>
          <p:cNvSpPr>
            <a:spLocks noGrp="1"/>
          </p:cNvSpPr>
          <p:nvPr>
            <p:ph idx="1"/>
          </p:nvPr>
        </p:nvSpPr>
        <p:spPr>
          <a:xfrm>
            <a:off x="368935" y="2398956"/>
            <a:ext cx="7302726" cy="4130797"/>
          </a:xfrm>
        </p:spPr>
        <p:txBody>
          <a:bodyPr>
            <a:normAutofit/>
          </a:bodyPr>
          <a:lstStyle/>
          <a:p>
            <a:pPr marL="0" indent="0" algn="ctr">
              <a:buNone/>
            </a:pPr>
            <a:r>
              <a:rPr lang="en-US" sz="2000" b="1" dirty="0">
                <a:solidFill>
                  <a:schemeClr val="bg1"/>
                </a:solidFill>
              </a:rPr>
              <a:t>National</a:t>
            </a:r>
            <a:r>
              <a:rPr lang="en-US" sz="2000" dirty="0">
                <a:solidFill>
                  <a:schemeClr val="bg1"/>
                </a:solidFill>
              </a:rPr>
              <a:t> estimate drawn from survey and census data, suffering from inaccuracy due to missing records, misclassified deaths and pregnancy status, recall bias, etc.</a:t>
            </a:r>
          </a:p>
          <a:p>
            <a:pPr marL="0" indent="0" algn="ctr">
              <a:buNone/>
            </a:pPr>
            <a:endParaRPr lang="en-US" sz="2000" dirty="0">
              <a:solidFill>
                <a:schemeClr val="bg1"/>
              </a:solidFill>
            </a:endParaRPr>
          </a:p>
          <a:p>
            <a:pPr marL="0" indent="0" algn="ctr">
              <a:buNone/>
            </a:pPr>
            <a:r>
              <a:rPr lang="en-US" sz="2000" b="1" dirty="0">
                <a:solidFill>
                  <a:schemeClr val="bg1"/>
                </a:solidFill>
              </a:rPr>
              <a:t>Modelled</a:t>
            </a:r>
            <a:r>
              <a:rPr lang="en-US" sz="2000" dirty="0">
                <a:solidFill>
                  <a:schemeClr val="bg1"/>
                </a:solidFill>
              </a:rPr>
              <a:t> estimates aimed to reduce these errors by applying a multi-level regression model to predict MMR from socioeconomic and mortality information.</a:t>
            </a:r>
          </a:p>
          <a:p>
            <a:pPr marL="0" indent="0" algn="ctr">
              <a:buNone/>
            </a:pPr>
            <a:endParaRPr lang="en-US" sz="2000" dirty="0">
              <a:solidFill>
                <a:schemeClr val="bg1"/>
              </a:solidFill>
            </a:endParaRPr>
          </a:p>
          <a:p>
            <a:pPr marL="0" indent="0" algn="ctr">
              <a:buNone/>
            </a:pPr>
            <a:r>
              <a:rPr lang="en-US" sz="2000" dirty="0">
                <a:solidFill>
                  <a:schemeClr val="bg1"/>
                </a:solidFill>
              </a:rPr>
              <a:t>Both included in the datasets with extremely similar trends</a:t>
            </a:r>
          </a:p>
          <a:p>
            <a:pPr marL="0" indent="0" algn="ctr">
              <a:buNone/>
            </a:pPr>
            <a:endParaRPr lang="en-US" sz="2500" dirty="0">
              <a:solidFill>
                <a:schemeClr val="bg1"/>
              </a:solidFill>
            </a:endParaRPr>
          </a:p>
        </p:txBody>
      </p:sp>
      <p:sp>
        <p:nvSpPr>
          <p:cNvPr id="12" name="Rectangle 11">
            <a:extLst>
              <a:ext uri="{FF2B5EF4-FFF2-40B4-BE49-F238E27FC236}">
                <a16:creationId xmlns:a16="http://schemas.microsoft.com/office/drawing/2014/main" id="{9CEE3E6D-C9B3-9500-0A51-204D0A4D3C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D6FD888-289D-97AE-91D3-F1C1109685EC}"/>
              </a:ext>
            </a:extLst>
          </p:cNvPr>
          <p:cNvPicPr>
            <a:picLocks noChangeAspect="1"/>
          </p:cNvPicPr>
          <p:nvPr/>
        </p:nvPicPr>
        <p:blipFill>
          <a:blip r:embed="rId3"/>
          <a:stretch>
            <a:fillRect/>
          </a:stretch>
        </p:blipFill>
        <p:spPr>
          <a:xfrm>
            <a:off x="7671661" y="551730"/>
            <a:ext cx="4188625" cy="3264239"/>
          </a:xfrm>
          <a:prstGeom prst="rect">
            <a:avLst/>
          </a:prstGeom>
        </p:spPr>
      </p:pic>
      <p:pic>
        <p:nvPicPr>
          <p:cNvPr id="7" name="Picture 6">
            <a:extLst>
              <a:ext uri="{FF2B5EF4-FFF2-40B4-BE49-F238E27FC236}">
                <a16:creationId xmlns:a16="http://schemas.microsoft.com/office/drawing/2014/main" id="{8F0847A2-948E-CE4C-5BF3-4173EEAED878}"/>
              </a:ext>
            </a:extLst>
          </p:cNvPr>
          <p:cNvPicPr>
            <a:picLocks noChangeAspect="1"/>
          </p:cNvPicPr>
          <p:nvPr/>
        </p:nvPicPr>
        <p:blipFill>
          <a:blip r:embed="rId4"/>
          <a:stretch>
            <a:fillRect/>
          </a:stretch>
        </p:blipFill>
        <p:spPr>
          <a:xfrm>
            <a:off x="8032423" y="4645811"/>
            <a:ext cx="3467100" cy="1054100"/>
          </a:xfrm>
          <a:prstGeom prst="rect">
            <a:avLst/>
          </a:prstGeom>
        </p:spPr>
      </p:pic>
    </p:spTree>
    <p:extLst>
      <p:ext uri="{BB962C8B-B14F-4D97-AF65-F5344CB8AC3E}">
        <p14:creationId xmlns:p14="http://schemas.microsoft.com/office/powerpoint/2010/main" val="288285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1FD020-154C-0AA8-8E47-D4E66A39D32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F3D2C73-45E6-5E83-CE26-584105234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75168E55-CFB7-4AFC-6594-449CBE993CD0}"/>
              </a:ext>
            </a:extLst>
          </p:cNvPr>
          <p:cNvSpPr>
            <a:spLocks noGrp="1"/>
          </p:cNvSpPr>
          <p:nvPr>
            <p:ph type="title"/>
          </p:nvPr>
        </p:nvSpPr>
        <p:spPr>
          <a:xfrm>
            <a:off x="368935" y="643180"/>
            <a:ext cx="5727065" cy="1325563"/>
          </a:xfrm>
        </p:spPr>
        <p:txBody>
          <a:bodyPr anchor="b">
            <a:normAutofit/>
          </a:bodyPr>
          <a:lstStyle/>
          <a:p>
            <a:pPr algn="r"/>
            <a:r>
              <a:rPr lang="en-US" dirty="0">
                <a:solidFill>
                  <a:schemeClr val="bg1"/>
                </a:solidFill>
              </a:rPr>
              <a:t>Imputation for Labels: More Detail</a:t>
            </a:r>
          </a:p>
        </p:txBody>
      </p:sp>
      <p:cxnSp>
        <p:nvCxnSpPr>
          <p:cNvPr id="10" name="Straight Connector 9">
            <a:extLst>
              <a:ext uri="{FF2B5EF4-FFF2-40B4-BE49-F238E27FC236}">
                <a16:creationId xmlns:a16="http://schemas.microsoft.com/office/drawing/2014/main" id="{A445B837-5F0F-C178-3A36-B55A5C6F19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F8D4D6F-ADF7-54A9-5929-11D18575D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8CB7230-F6B9-3FCD-2EF0-0C5D4FFA617E}"/>
              </a:ext>
            </a:extLst>
          </p:cNvPr>
          <p:cNvPicPr>
            <a:picLocks noChangeAspect="1"/>
          </p:cNvPicPr>
          <p:nvPr/>
        </p:nvPicPr>
        <p:blipFill>
          <a:blip r:embed="rId3"/>
          <a:stretch>
            <a:fillRect/>
          </a:stretch>
        </p:blipFill>
        <p:spPr>
          <a:xfrm>
            <a:off x="126206" y="115193"/>
            <a:ext cx="11939584" cy="2937974"/>
          </a:xfrm>
          <a:prstGeom prst="rect">
            <a:avLst/>
          </a:prstGeom>
        </p:spPr>
      </p:pic>
      <p:pic>
        <p:nvPicPr>
          <p:cNvPr id="11" name="Picture 10">
            <a:extLst>
              <a:ext uri="{FF2B5EF4-FFF2-40B4-BE49-F238E27FC236}">
                <a16:creationId xmlns:a16="http://schemas.microsoft.com/office/drawing/2014/main" id="{9A4A863A-E451-9AC7-1E55-D1BB3EE4C113}"/>
              </a:ext>
            </a:extLst>
          </p:cNvPr>
          <p:cNvPicPr>
            <a:picLocks noChangeAspect="1"/>
          </p:cNvPicPr>
          <p:nvPr/>
        </p:nvPicPr>
        <p:blipFill>
          <a:blip r:embed="rId4"/>
          <a:stretch>
            <a:fillRect/>
          </a:stretch>
        </p:blipFill>
        <p:spPr>
          <a:xfrm>
            <a:off x="126207" y="3053166"/>
            <a:ext cx="11939583" cy="2774195"/>
          </a:xfrm>
          <a:prstGeom prst="rect">
            <a:avLst/>
          </a:prstGeom>
        </p:spPr>
      </p:pic>
      <p:pic>
        <p:nvPicPr>
          <p:cNvPr id="13" name="Picture 12">
            <a:extLst>
              <a:ext uri="{FF2B5EF4-FFF2-40B4-BE49-F238E27FC236}">
                <a16:creationId xmlns:a16="http://schemas.microsoft.com/office/drawing/2014/main" id="{9452FA4A-AA37-7DCB-7127-659B26AA94E0}"/>
              </a:ext>
            </a:extLst>
          </p:cNvPr>
          <p:cNvPicPr>
            <a:picLocks noChangeAspect="1"/>
          </p:cNvPicPr>
          <p:nvPr/>
        </p:nvPicPr>
        <p:blipFill>
          <a:blip r:embed="rId5"/>
          <a:stretch>
            <a:fillRect/>
          </a:stretch>
        </p:blipFill>
        <p:spPr>
          <a:xfrm>
            <a:off x="901528" y="5971506"/>
            <a:ext cx="3670300" cy="533400"/>
          </a:xfrm>
          <a:prstGeom prst="rect">
            <a:avLst/>
          </a:prstGeom>
        </p:spPr>
      </p:pic>
      <p:sp>
        <p:nvSpPr>
          <p:cNvPr id="14" name="Oval 13">
            <a:extLst>
              <a:ext uri="{FF2B5EF4-FFF2-40B4-BE49-F238E27FC236}">
                <a16:creationId xmlns:a16="http://schemas.microsoft.com/office/drawing/2014/main" id="{7B483A80-B203-7CDD-00D0-2C26036D8046}"/>
              </a:ext>
            </a:extLst>
          </p:cNvPr>
          <p:cNvSpPr/>
          <p:nvPr/>
        </p:nvSpPr>
        <p:spPr>
          <a:xfrm>
            <a:off x="268224" y="4720439"/>
            <a:ext cx="682752" cy="4877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424F4DE-0EBA-4A4E-3F22-A79F594621E9}"/>
              </a:ext>
            </a:extLst>
          </p:cNvPr>
          <p:cNvSpPr/>
          <p:nvPr/>
        </p:nvSpPr>
        <p:spPr>
          <a:xfrm>
            <a:off x="268224" y="429960"/>
            <a:ext cx="682752" cy="56955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1D87083D-3FAD-1ACD-54E9-32408DF817EF}"/>
              </a:ext>
            </a:extLst>
          </p:cNvPr>
          <p:cNvPicPr>
            <a:picLocks noChangeAspect="1"/>
          </p:cNvPicPr>
          <p:nvPr/>
        </p:nvPicPr>
        <p:blipFill>
          <a:blip r:embed="rId6"/>
          <a:stretch>
            <a:fillRect/>
          </a:stretch>
        </p:blipFill>
        <p:spPr>
          <a:xfrm>
            <a:off x="7548880" y="5962651"/>
            <a:ext cx="3556000" cy="596900"/>
          </a:xfrm>
          <a:prstGeom prst="rect">
            <a:avLst/>
          </a:prstGeom>
        </p:spPr>
      </p:pic>
    </p:spTree>
    <p:extLst>
      <p:ext uri="{BB962C8B-B14F-4D97-AF65-F5344CB8AC3E}">
        <p14:creationId xmlns:p14="http://schemas.microsoft.com/office/powerpoint/2010/main" val="428872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9CC815-17CA-F621-AF7A-D833F0FC1E9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948DBF9-C3CE-35F0-F288-7F6DFEC14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97A15F6-92FC-D622-DE4D-6F3418672488}"/>
              </a:ext>
            </a:extLst>
          </p:cNvPr>
          <p:cNvSpPr>
            <a:spLocks noGrp="1"/>
          </p:cNvSpPr>
          <p:nvPr>
            <p:ph type="title"/>
          </p:nvPr>
        </p:nvSpPr>
        <p:spPr>
          <a:xfrm>
            <a:off x="368935" y="643180"/>
            <a:ext cx="5727065" cy="1325563"/>
          </a:xfrm>
        </p:spPr>
        <p:txBody>
          <a:bodyPr anchor="b">
            <a:normAutofit/>
          </a:bodyPr>
          <a:lstStyle/>
          <a:p>
            <a:pPr algn="r"/>
            <a:r>
              <a:rPr lang="en-US" dirty="0">
                <a:solidFill>
                  <a:schemeClr val="bg1"/>
                </a:solidFill>
              </a:rPr>
              <a:t>Imputation for Labels: Procedure</a:t>
            </a:r>
          </a:p>
        </p:txBody>
      </p:sp>
      <p:cxnSp>
        <p:nvCxnSpPr>
          <p:cNvPr id="10" name="Straight Connector 9">
            <a:extLst>
              <a:ext uri="{FF2B5EF4-FFF2-40B4-BE49-F238E27FC236}">
                <a16:creationId xmlns:a16="http://schemas.microsoft.com/office/drawing/2014/main" id="{1E86EB6E-D85F-BEEA-E483-523D56048A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FD4E14-30E7-02C2-464B-4DC8467CA53B}"/>
              </a:ext>
            </a:extLst>
          </p:cNvPr>
          <p:cNvSpPr>
            <a:spLocks noGrp="1"/>
          </p:cNvSpPr>
          <p:nvPr>
            <p:ph idx="1"/>
          </p:nvPr>
        </p:nvSpPr>
        <p:spPr>
          <a:xfrm>
            <a:off x="368935" y="2141534"/>
            <a:ext cx="11603609" cy="4503103"/>
          </a:xfrm>
        </p:spPr>
        <p:txBody>
          <a:bodyPr>
            <a:noAutofit/>
          </a:bodyPr>
          <a:lstStyle/>
          <a:p>
            <a:pPr rtl="0" fontAlgn="base">
              <a:lnSpc>
                <a:spcPct val="150000"/>
              </a:lnSpc>
              <a:buFont typeface="+mj-lt"/>
              <a:buAutoNum type="arabicPeriod"/>
            </a:pPr>
            <a:r>
              <a:rPr lang="en-AU" sz="2200" b="0" i="0" u="none" strike="noStrike" dirty="0">
                <a:solidFill>
                  <a:schemeClr val="bg1"/>
                </a:solidFill>
                <a:effectLst/>
                <a:latin typeface="Arial" panose="020B0604020202020204" pitchFamily="34" charset="0"/>
              </a:rPr>
              <a:t>Split original and 95% datasets into train/test sets.</a:t>
            </a:r>
          </a:p>
          <a:p>
            <a:pPr rtl="0" fontAlgn="base">
              <a:lnSpc>
                <a:spcPct val="150000"/>
              </a:lnSpc>
              <a:buFont typeface="+mj-lt"/>
              <a:buAutoNum type="arabicPeriod"/>
            </a:pPr>
            <a:r>
              <a:rPr lang="en-AU" sz="2200" dirty="0">
                <a:solidFill>
                  <a:schemeClr val="bg1"/>
                </a:solidFill>
                <a:latin typeface="Arial" panose="020B0604020202020204" pitchFamily="34" charset="0"/>
              </a:rPr>
              <a:t> C</a:t>
            </a:r>
            <a:r>
              <a:rPr lang="en-AU" sz="2200" b="0" i="0" u="none" strike="noStrike" dirty="0">
                <a:solidFill>
                  <a:schemeClr val="bg1"/>
                </a:solidFill>
                <a:effectLst/>
                <a:latin typeface="Arial" panose="020B0604020202020204" pitchFamily="34" charset="0"/>
              </a:rPr>
              <a:t>reate 5 sets of test data (all comparisons will be made on same test set), one for each imputation method</a:t>
            </a:r>
          </a:p>
          <a:p>
            <a:pPr rtl="0" fontAlgn="base">
              <a:lnSpc>
                <a:spcPct val="150000"/>
              </a:lnSpc>
              <a:buFont typeface="+mj-lt"/>
              <a:buAutoNum type="arabicPeriod"/>
            </a:pPr>
            <a:r>
              <a:rPr lang="en-AU" sz="2200" b="0" i="0" u="none" strike="noStrike" dirty="0">
                <a:solidFill>
                  <a:schemeClr val="bg1"/>
                </a:solidFill>
                <a:effectLst/>
                <a:latin typeface="Arial" panose="020B0604020202020204" pitchFamily="34" charset="0"/>
              </a:rPr>
              <a:t>Scale the imputed national and modelled estimates to have a mean of zero and unit standard deviation.</a:t>
            </a:r>
          </a:p>
          <a:p>
            <a:pPr rtl="0" fontAlgn="base">
              <a:lnSpc>
                <a:spcPct val="150000"/>
              </a:lnSpc>
              <a:buFont typeface="+mj-lt"/>
              <a:buAutoNum type="arabicPeriod"/>
            </a:pPr>
            <a:r>
              <a:rPr lang="en-AU" sz="2200" b="0" i="0" u="none" strike="noStrike" dirty="0">
                <a:solidFill>
                  <a:schemeClr val="bg1"/>
                </a:solidFill>
                <a:effectLst/>
                <a:latin typeface="Arial" panose="020B0604020202020204" pitchFamily="34" charset="0"/>
              </a:rPr>
              <a:t>Take the average of the scaled modelled and national estimates.</a:t>
            </a:r>
          </a:p>
          <a:p>
            <a:pPr rtl="0" fontAlgn="base">
              <a:lnSpc>
                <a:spcPct val="150000"/>
              </a:lnSpc>
              <a:buFont typeface="+mj-lt"/>
              <a:buAutoNum type="arabicPeriod"/>
            </a:pPr>
            <a:r>
              <a:rPr lang="en-AU" sz="2200" b="0" i="0" u="none" strike="noStrike" dirty="0">
                <a:solidFill>
                  <a:schemeClr val="bg1"/>
                </a:solidFill>
                <a:effectLst/>
                <a:latin typeface="Arial" panose="020B0604020202020204" pitchFamily="34" charset="0"/>
              </a:rPr>
              <a:t>Scale the average back to a meaningful scale (deaths per 100,000 live births) using the average of the original values’ medians and standard deviations</a:t>
            </a:r>
          </a:p>
          <a:p>
            <a:pPr marL="0" indent="0" algn="ctr">
              <a:lnSpc>
                <a:spcPct val="150000"/>
              </a:lnSpc>
              <a:buNone/>
            </a:pPr>
            <a:endParaRPr lang="en-US" sz="2200" dirty="0">
              <a:solidFill>
                <a:schemeClr val="bg1"/>
              </a:solidFill>
            </a:endParaRPr>
          </a:p>
          <a:p>
            <a:pPr marL="0" indent="0" algn="ctr">
              <a:lnSpc>
                <a:spcPct val="150000"/>
              </a:lnSpc>
              <a:buNone/>
            </a:pPr>
            <a:endParaRPr lang="en-US" sz="2200" dirty="0">
              <a:solidFill>
                <a:schemeClr val="bg1"/>
              </a:solidFill>
            </a:endParaRPr>
          </a:p>
        </p:txBody>
      </p:sp>
      <p:sp>
        <p:nvSpPr>
          <p:cNvPr id="12" name="Rectangle 11">
            <a:extLst>
              <a:ext uri="{FF2B5EF4-FFF2-40B4-BE49-F238E27FC236}">
                <a16:creationId xmlns:a16="http://schemas.microsoft.com/office/drawing/2014/main" id="{51707D67-99B4-E8BE-F9EC-8EB03F21B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5996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7586DE-6C3E-DBE3-EBB5-B4DCD852670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2A6E054-7F5D-9ECD-DC68-F84BB11FF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884AF20-0DE5-209A-93A8-ABE9C85A03D1}"/>
              </a:ext>
            </a:extLst>
          </p:cNvPr>
          <p:cNvSpPr>
            <a:spLocks noGrp="1"/>
          </p:cNvSpPr>
          <p:nvPr>
            <p:ph type="title"/>
          </p:nvPr>
        </p:nvSpPr>
        <p:spPr>
          <a:xfrm>
            <a:off x="126206" y="479810"/>
            <a:ext cx="9610344" cy="1325563"/>
          </a:xfrm>
        </p:spPr>
        <p:txBody>
          <a:bodyPr anchor="b">
            <a:normAutofit/>
          </a:bodyPr>
          <a:lstStyle/>
          <a:p>
            <a:pPr algn="ctr"/>
            <a:r>
              <a:rPr lang="en-US" dirty="0">
                <a:solidFill>
                  <a:schemeClr val="bg1"/>
                </a:solidFill>
              </a:rPr>
              <a:t>Data Imputation and Model Building Overview</a:t>
            </a:r>
          </a:p>
        </p:txBody>
      </p:sp>
      <p:cxnSp>
        <p:nvCxnSpPr>
          <p:cNvPr id="10" name="Straight Connector 9">
            <a:extLst>
              <a:ext uri="{FF2B5EF4-FFF2-40B4-BE49-F238E27FC236}">
                <a16:creationId xmlns:a16="http://schemas.microsoft.com/office/drawing/2014/main" id="{D2D0D6B6-A8F5-DBE1-B22D-8573B54217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2DADFF5-219E-32C0-6081-54E162268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A069442F-3032-A3D2-793C-0E4BAFEF25ED}"/>
              </a:ext>
            </a:extLst>
          </p:cNvPr>
          <p:cNvCxnSpPr>
            <a:cxnSpLocks/>
          </p:cNvCxnSpPr>
          <p:nvPr/>
        </p:nvCxnSpPr>
        <p:spPr>
          <a:xfrm flipV="1">
            <a:off x="3338532" y="2026340"/>
            <a:ext cx="2604216" cy="973176"/>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53C7CF1C-1E1B-F3FA-5420-6859EEB45D82}"/>
              </a:ext>
            </a:extLst>
          </p:cNvPr>
          <p:cNvSpPr/>
          <p:nvPr/>
        </p:nvSpPr>
        <p:spPr>
          <a:xfrm>
            <a:off x="6249253" y="1589803"/>
            <a:ext cx="4651919" cy="491607"/>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Scikit Learn’s Random Forest</a:t>
            </a:r>
          </a:p>
        </p:txBody>
      </p:sp>
      <p:cxnSp>
        <p:nvCxnSpPr>
          <p:cNvPr id="20" name="Straight Arrow Connector 19">
            <a:extLst>
              <a:ext uri="{FF2B5EF4-FFF2-40B4-BE49-F238E27FC236}">
                <a16:creationId xmlns:a16="http://schemas.microsoft.com/office/drawing/2014/main" id="{848F9B1D-4015-DD65-8ECA-2C01223BAA1E}"/>
              </a:ext>
            </a:extLst>
          </p:cNvPr>
          <p:cNvCxnSpPr>
            <a:cxnSpLocks/>
          </p:cNvCxnSpPr>
          <p:nvPr/>
        </p:nvCxnSpPr>
        <p:spPr>
          <a:xfrm>
            <a:off x="3308478" y="2990612"/>
            <a:ext cx="3916606" cy="8904"/>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941DBB9-B684-8BB1-1A6F-5052CB16D527}"/>
              </a:ext>
            </a:extLst>
          </p:cNvPr>
          <p:cNvCxnSpPr>
            <a:cxnSpLocks/>
          </p:cNvCxnSpPr>
          <p:nvPr/>
        </p:nvCxnSpPr>
        <p:spPr>
          <a:xfrm>
            <a:off x="3308478" y="3013080"/>
            <a:ext cx="3916606" cy="700455"/>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437BA08-0E1E-3E1B-FBDF-9CF9DF9285C1}"/>
              </a:ext>
            </a:extLst>
          </p:cNvPr>
          <p:cNvCxnSpPr>
            <a:cxnSpLocks/>
          </p:cNvCxnSpPr>
          <p:nvPr/>
        </p:nvCxnSpPr>
        <p:spPr>
          <a:xfrm flipV="1">
            <a:off x="3308478" y="2512928"/>
            <a:ext cx="3727615" cy="460764"/>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B804D56-41A8-313B-CBE1-AA9BFBEB8FA5}"/>
              </a:ext>
            </a:extLst>
          </p:cNvPr>
          <p:cNvSpPr/>
          <p:nvPr/>
        </p:nvSpPr>
        <p:spPr>
          <a:xfrm>
            <a:off x="7592639" y="2234299"/>
            <a:ext cx="1750124" cy="470843"/>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err="1"/>
              <a:t>LightGBM</a:t>
            </a:r>
            <a:endParaRPr lang="en-US" sz="2200" dirty="0"/>
          </a:p>
        </p:txBody>
      </p:sp>
      <p:sp>
        <p:nvSpPr>
          <p:cNvPr id="29" name="Rectangle 28">
            <a:extLst>
              <a:ext uri="{FF2B5EF4-FFF2-40B4-BE49-F238E27FC236}">
                <a16:creationId xmlns:a16="http://schemas.microsoft.com/office/drawing/2014/main" id="{8C9F94FE-03B1-7D72-BC35-9E39A0594A5C}"/>
              </a:ext>
            </a:extLst>
          </p:cNvPr>
          <p:cNvSpPr/>
          <p:nvPr/>
        </p:nvSpPr>
        <p:spPr>
          <a:xfrm>
            <a:off x="7592639" y="3489693"/>
            <a:ext cx="1750124" cy="447685"/>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AdaBoost</a:t>
            </a:r>
          </a:p>
        </p:txBody>
      </p:sp>
      <p:sp>
        <p:nvSpPr>
          <p:cNvPr id="30" name="Rectangle 29">
            <a:extLst>
              <a:ext uri="{FF2B5EF4-FFF2-40B4-BE49-F238E27FC236}">
                <a16:creationId xmlns:a16="http://schemas.microsoft.com/office/drawing/2014/main" id="{5B10F688-2548-2449-4E5A-56D9831FD070}"/>
              </a:ext>
            </a:extLst>
          </p:cNvPr>
          <p:cNvSpPr/>
          <p:nvPr/>
        </p:nvSpPr>
        <p:spPr>
          <a:xfrm>
            <a:off x="7533881" y="2896909"/>
            <a:ext cx="1867639" cy="389391"/>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err="1"/>
              <a:t>XGBoost</a:t>
            </a:r>
            <a:endParaRPr lang="en-US" sz="2200" dirty="0"/>
          </a:p>
        </p:txBody>
      </p:sp>
      <p:sp>
        <p:nvSpPr>
          <p:cNvPr id="42" name="Rectangle 41">
            <a:extLst>
              <a:ext uri="{FF2B5EF4-FFF2-40B4-BE49-F238E27FC236}">
                <a16:creationId xmlns:a16="http://schemas.microsoft.com/office/drawing/2014/main" id="{9101313D-08C0-0118-30DC-943531B59E44}"/>
              </a:ext>
            </a:extLst>
          </p:cNvPr>
          <p:cNvSpPr/>
          <p:nvPr/>
        </p:nvSpPr>
        <p:spPr>
          <a:xfrm>
            <a:off x="1369363" y="2550433"/>
            <a:ext cx="1750124" cy="84054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K-Nearest </a:t>
            </a:r>
            <a:r>
              <a:rPr lang="en-US" sz="2200" dirty="0" err="1"/>
              <a:t>Neighbours</a:t>
            </a:r>
            <a:endParaRPr lang="en-US" sz="2200" dirty="0"/>
          </a:p>
        </p:txBody>
      </p:sp>
      <p:sp>
        <p:nvSpPr>
          <p:cNvPr id="43" name="Rectangle 42">
            <a:extLst>
              <a:ext uri="{FF2B5EF4-FFF2-40B4-BE49-F238E27FC236}">
                <a16:creationId xmlns:a16="http://schemas.microsoft.com/office/drawing/2014/main" id="{C2E0B59C-E7ED-08B0-F022-DB4B51FC6142}"/>
              </a:ext>
            </a:extLst>
          </p:cNvPr>
          <p:cNvSpPr/>
          <p:nvPr/>
        </p:nvSpPr>
        <p:spPr>
          <a:xfrm>
            <a:off x="1369363" y="3926728"/>
            <a:ext cx="1750124" cy="72843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Miss Forest</a:t>
            </a:r>
          </a:p>
        </p:txBody>
      </p:sp>
      <p:sp>
        <p:nvSpPr>
          <p:cNvPr id="44" name="Rectangle 43">
            <a:extLst>
              <a:ext uri="{FF2B5EF4-FFF2-40B4-BE49-F238E27FC236}">
                <a16:creationId xmlns:a16="http://schemas.microsoft.com/office/drawing/2014/main" id="{C3FD7885-87AF-2663-A8F5-4A41FB49E57A}"/>
              </a:ext>
            </a:extLst>
          </p:cNvPr>
          <p:cNvSpPr/>
          <p:nvPr/>
        </p:nvSpPr>
        <p:spPr>
          <a:xfrm>
            <a:off x="1335527" y="5000215"/>
            <a:ext cx="1867639" cy="840542"/>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Polynomial: Orders 1, 2, 3</a:t>
            </a:r>
          </a:p>
        </p:txBody>
      </p:sp>
      <p:sp>
        <p:nvSpPr>
          <p:cNvPr id="45" name="Rectangle 44">
            <a:extLst>
              <a:ext uri="{FF2B5EF4-FFF2-40B4-BE49-F238E27FC236}">
                <a16:creationId xmlns:a16="http://schemas.microsoft.com/office/drawing/2014/main" id="{FF811EC5-5866-CEB1-1D4B-C398108CB37D}"/>
              </a:ext>
            </a:extLst>
          </p:cNvPr>
          <p:cNvSpPr/>
          <p:nvPr/>
        </p:nvSpPr>
        <p:spPr>
          <a:xfrm>
            <a:off x="5921003" y="4084870"/>
            <a:ext cx="4901875" cy="470841"/>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K-Nearest </a:t>
            </a:r>
            <a:r>
              <a:rPr lang="en-US" sz="2200" dirty="0" err="1"/>
              <a:t>Neighbours</a:t>
            </a:r>
            <a:r>
              <a:rPr lang="en-US" sz="2200" dirty="0"/>
              <a:t> Regressor</a:t>
            </a:r>
          </a:p>
        </p:txBody>
      </p:sp>
      <p:sp>
        <p:nvSpPr>
          <p:cNvPr id="46" name="Rectangle 45">
            <a:extLst>
              <a:ext uri="{FF2B5EF4-FFF2-40B4-BE49-F238E27FC236}">
                <a16:creationId xmlns:a16="http://schemas.microsoft.com/office/drawing/2014/main" id="{C0A1398A-95D9-8B2B-F5A6-62374B8CA6EE}"/>
              </a:ext>
            </a:extLst>
          </p:cNvPr>
          <p:cNvSpPr/>
          <p:nvPr/>
        </p:nvSpPr>
        <p:spPr>
          <a:xfrm>
            <a:off x="6407854" y="4716825"/>
            <a:ext cx="4119691" cy="499462"/>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Support Vector Machine</a:t>
            </a:r>
          </a:p>
        </p:txBody>
      </p:sp>
      <p:sp>
        <p:nvSpPr>
          <p:cNvPr id="47" name="Rectangle 46">
            <a:extLst>
              <a:ext uri="{FF2B5EF4-FFF2-40B4-BE49-F238E27FC236}">
                <a16:creationId xmlns:a16="http://schemas.microsoft.com/office/drawing/2014/main" id="{15DB208F-8198-16C9-9997-B71968B2A2DB}"/>
              </a:ext>
            </a:extLst>
          </p:cNvPr>
          <p:cNvSpPr/>
          <p:nvPr/>
        </p:nvSpPr>
        <p:spPr>
          <a:xfrm>
            <a:off x="6697397" y="5377401"/>
            <a:ext cx="3621000" cy="415436"/>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Multi-Layer Perceptron</a:t>
            </a:r>
          </a:p>
        </p:txBody>
      </p:sp>
      <p:sp>
        <p:nvSpPr>
          <p:cNvPr id="48" name="Rectangle 47">
            <a:extLst>
              <a:ext uri="{FF2B5EF4-FFF2-40B4-BE49-F238E27FC236}">
                <a16:creationId xmlns:a16="http://schemas.microsoft.com/office/drawing/2014/main" id="{14C91437-26F9-0251-2949-2FA22B6CFE7F}"/>
              </a:ext>
            </a:extLst>
          </p:cNvPr>
          <p:cNvSpPr/>
          <p:nvPr/>
        </p:nvSpPr>
        <p:spPr>
          <a:xfrm>
            <a:off x="6495275" y="5968394"/>
            <a:ext cx="4025244" cy="499462"/>
          </a:xfrm>
          <a:prstGeom prst="rect">
            <a:avLst/>
          </a:prstGeom>
          <a:solidFill>
            <a:schemeClr val="bg2">
              <a:lumMod val="50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Recurrent Neural Network</a:t>
            </a:r>
          </a:p>
        </p:txBody>
      </p:sp>
      <p:cxnSp>
        <p:nvCxnSpPr>
          <p:cNvPr id="53" name="Straight Arrow Connector 52">
            <a:extLst>
              <a:ext uri="{FF2B5EF4-FFF2-40B4-BE49-F238E27FC236}">
                <a16:creationId xmlns:a16="http://schemas.microsoft.com/office/drawing/2014/main" id="{6D8789EB-F22B-9F9B-3B12-A84A7ACDD69F}"/>
              </a:ext>
            </a:extLst>
          </p:cNvPr>
          <p:cNvCxnSpPr>
            <a:cxnSpLocks/>
          </p:cNvCxnSpPr>
          <p:nvPr/>
        </p:nvCxnSpPr>
        <p:spPr>
          <a:xfrm>
            <a:off x="3324585" y="3047037"/>
            <a:ext cx="2422713" cy="1273253"/>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18FFD48C-8C04-D61A-10DA-03B5EA1E5190}"/>
              </a:ext>
            </a:extLst>
          </p:cNvPr>
          <p:cNvCxnSpPr>
            <a:cxnSpLocks/>
          </p:cNvCxnSpPr>
          <p:nvPr/>
        </p:nvCxnSpPr>
        <p:spPr>
          <a:xfrm>
            <a:off x="3293192" y="3053098"/>
            <a:ext cx="2910929" cy="1981069"/>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AC450993-70FF-74FB-6A95-4741C9EF24A4}"/>
              </a:ext>
            </a:extLst>
          </p:cNvPr>
          <p:cNvCxnSpPr>
            <a:cxnSpLocks/>
          </p:cNvCxnSpPr>
          <p:nvPr/>
        </p:nvCxnSpPr>
        <p:spPr>
          <a:xfrm>
            <a:off x="3332150" y="3078922"/>
            <a:ext cx="3239526" cy="2548894"/>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D6A17943-8745-E17C-08C3-A62764491FC7}"/>
              </a:ext>
            </a:extLst>
          </p:cNvPr>
          <p:cNvCxnSpPr>
            <a:cxnSpLocks/>
          </p:cNvCxnSpPr>
          <p:nvPr/>
        </p:nvCxnSpPr>
        <p:spPr>
          <a:xfrm>
            <a:off x="3359919" y="3088885"/>
            <a:ext cx="2970408" cy="3164593"/>
          </a:xfrm>
          <a:prstGeom prst="straightConnector1">
            <a:avLst/>
          </a:prstGeom>
          <a:ln w="762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15CA7A98-FF54-13AE-1F08-93E1E32B8545}"/>
              </a:ext>
            </a:extLst>
          </p:cNvPr>
          <p:cNvCxnSpPr>
            <a:cxnSpLocks/>
          </p:cNvCxnSpPr>
          <p:nvPr/>
        </p:nvCxnSpPr>
        <p:spPr>
          <a:xfrm flipV="1">
            <a:off x="3275262" y="1919279"/>
            <a:ext cx="2831492" cy="2116277"/>
          </a:xfrm>
          <a:prstGeom prst="straightConnector1">
            <a:avLst/>
          </a:prstGeom>
          <a:ln w="7620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A9201211-6A80-162A-829F-C235FB305D31}"/>
              </a:ext>
            </a:extLst>
          </p:cNvPr>
          <p:cNvCxnSpPr>
            <a:cxnSpLocks/>
            <a:endCxn id="30" idx="1"/>
          </p:cNvCxnSpPr>
          <p:nvPr/>
        </p:nvCxnSpPr>
        <p:spPr>
          <a:xfrm flipV="1">
            <a:off x="3245208" y="3091605"/>
            <a:ext cx="4288673" cy="935047"/>
          </a:xfrm>
          <a:prstGeom prst="straightConnector1">
            <a:avLst/>
          </a:prstGeom>
          <a:ln w="7620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89B1E3E-A8E9-DFAD-F426-0B4307EACBBC}"/>
              </a:ext>
            </a:extLst>
          </p:cNvPr>
          <p:cNvCxnSpPr>
            <a:cxnSpLocks/>
          </p:cNvCxnSpPr>
          <p:nvPr/>
        </p:nvCxnSpPr>
        <p:spPr>
          <a:xfrm flipV="1">
            <a:off x="3245208" y="2512156"/>
            <a:ext cx="4106082" cy="1497576"/>
          </a:xfrm>
          <a:prstGeom prst="straightConnector1">
            <a:avLst/>
          </a:prstGeom>
          <a:ln w="7620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3A01F5CF-0CF2-742C-8C3F-48D465F6FC0B}"/>
              </a:ext>
            </a:extLst>
          </p:cNvPr>
          <p:cNvCxnSpPr>
            <a:cxnSpLocks/>
          </p:cNvCxnSpPr>
          <p:nvPr/>
        </p:nvCxnSpPr>
        <p:spPr>
          <a:xfrm flipV="1">
            <a:off x="3261315" y="3709406"/>
            <a:ext cx="4161335" cy="373671"/>
          </a:xfrm>
          <a:prstGeom prst="straightConnector1">
            <a:avLst/>
          </a:prstGeom>
          <a:ln w="7620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D0567C70-0F02-8AED-99C7-57C6AD78B2FD}"/>
              </a:ext>
            </a:extLst>
          </p:cNvPr>
          <p:cNvCxnSpPr>
            <a:cxnSpLocks/>
          </p:cNvCxnSpPr>
          <p:nvPr/>
        </p:nvCxnSpPr>
        <p:spPr>
          <a:xfrm>
            <a:off x="3229922" y="4089138"/>
            <a:ext cx="2564875" cy="377164"/>
          </a:xfrm>
          <a:prstGeom prst="straightConnector1">
            <a:avLst/>
          </a:prstGeom>
          <a:ln w="7620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1ED78A20-A6E1-EB4F-DDC6-C411C5A42DE9}"/>
              </a:ext>
            </a:extLst>
          </p:cNvPr>
          <p:cNvCxnSpPr>
            <a:cxnSpLocks/>
          </p:cNvCxnSpPr>
          <p:nvPr/>
        </p:nvCxnSpPr>
        <p:spPr>
          <a:xfrm>
            <a:off x="3268880" y="4114962"/>
            <a:ext cx="3061447" cy="954992"/>
          </a:xfrm>
          <a:prstGeom prst="straightConnector1">
            <a:avLst/>
          </a:prstGeom>
          <a:ln w="7620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4E15D944-7A8F-481A-360E-B11C53C8D428}"/>
              </a:ext>
            </a:extLst>
          </p:cNvPr>
          <p:cNvCxnSpPr>
            <a:cxnSpLocks/>
          </p:cNvCxnSpPr>
          <p:nvPr/>
        </p:nvCxnSpPr>
        <p:spPr>
          <a:xfrm>
            <a:off x="3261315" y="4052476"/>
            <a:ext cx="3341754" cy="1665530"/>
          </a:xfrm>
          <a:prstGeom prst="straightConnector1">
            <a:avLst/>
          </a:prstGeom>
          <a:ln w="7620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029A4CF5-B9DF-94F4-7841-BE06821B5A14}"/>
              </a:ext>
            </a:extLst>
          </p:cNvPr>
          <p:cNvCxnSpPr>
            <a:cxnSpLocks/>
          </p:cNvCxnSpPr>
          <p:nvPr/>
        </p:nvCxnSpPr>
        <p:spPr>
          <a:xfrm>
            <a:off x="3229922" y="4083035"/>
            <a:ext cx="3143309" cy="2157573"/>
          </a:xfrm>
          <a:prstGeom prst="straightConnector1">
            <a:avLst/>
          </a:prstGeom>
          <a:ln w="7620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22FB839B-5D73-2300-92F7-928BC4796E1F}"/>
              </a:ext>
            </a:extLst>
          </p:cNvPr>
          <p:cNvCxnSpPr>
            <a:cxnSpLocks/>
          </p:cNvCxnSpPr>
          <p:nvPr/>
        </p:nvCxnSpPr>
        <p:spPr>
          <a:xfrm flipV="1">
            <a:off x="3402172" y="1910375"/>
            <a:ext cx="2752367" cy="3475766"/>
          </a:xfrm>
          <a:prstGeom prst="straightConnector1">
            <a:avLst/>
          </a:prstGeom>
          <a:ln w="76200">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CD0E873A-1874-4415-1F75-386FEA39BC74}"/>
              </a:ext>
            </a:extLst>
          </p:cNvPr>
          <p:cNvCxnSpPr>
            <a:cxnSpLocks/>
          </p:cNvCxnSpPr>
          <p:nvPr/>
        </p:nvCxnSpPr>
        <p:spPr>
          <a:xfrm flipV="1">
            <a:off x="3372118" y="3207207"/>
            <a:ext cx="4064479" cy="2170030"/>
          </a:xfrm>
          <a:prstGeom prst="straightConnector1">
            <a:avLst/>
          </a:prstGeom>
          <a:ln w="76200">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F9CE4F25-D7FB-B86A-0302-6B1057903D52}"/>
              </a:ext>
            </a:extLst>
          </p:cNvPr>
          <p:cNvCxnSpPr>
            <a:cxnSpLocks/>
          </p:cNvCxnSpPr>
          <p:nvPr/>
        </p:nvCxnSpPr>
        <p:spPr>
          <a:xfrm flipV="1">
            <a:off x="3372118" y="2512156"/>
            <a:ext cx="4064479" cy="2848161"/>
          </a:xfrm>
          <a:prstGeom prst="straightConnector1">
            <a:avLst/>
          </a:prstGeom>
          <a:ln w="76200">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C3E409CF-9E8D-BE4C-2E9B-019298E1FEC3}"/>
              </a:ext>
            </a:extLst>
          </p:cNvPr>
          <p:cNvCxnSpPr>
            <a:cxnSpLocks/>
          </p:cNvCxnSpPr>
          <p:nvPr/>
        </p:nvCxnSpPr>
        <p:spPr>
          <a:xfrm flipV="1">
            <a:off x="3388225" y="3680341"/>
            <a:ext cx="4034425" cy="1753321"/>
          </a:xfrm>
          <a:prstGeom prst="straightConnector1">
            <a:avLst/>
          </a:prstGeom>
          <a:ln w="76200">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5B30EEA1-C13A-F966-69B2-13E42F78FDA8}"/>
              </a:ext>
            </a:extLst>
          </p:cNvPr>
          <p:cNvCxnSpPr>
            <a:cxnSpLocks/>
          </p:cNvCxnSpPr>
          <p:nvPr/>
        </p:nvCxnSpPr>
        <p:spPr>
          <a:xfrm flipV="1">
            <a:off x="3408570" y="4438854"/>
            <a:ext cx="2745969" cy="1024532"/>
          </a:xfrm>
          <a:prstGeom prst="straightConnector1">
            <a:avLst/>
          </a:prstGeom>
          <a:ln w="76200">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4A746243-B840-7B0E-7DB1-4088D4536E08}"/>
              </a:ext>
            </a:extLst>
          </p:cNvPr>
          <p:cNvCxnSpPr>
            <a:cxnSpLocks/>
          </p:cNvCxnSpPr>
          <p:nvPr/>
        </p:nvCxnSpPr>
        <p:spPr>
          <a:xfrm flipV="1">
            <a:off x="3395790" y="5095614"/>
            <a:ext cx="2942102" cy="369933"/>
          </a:xfrm>
          <a:prstGeom prst="straightConnector1">
            <a:avLst/>
          </a:prstGeom>
          <a:ln w="76200">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2FE70BEA-B2A2-FAA7-E1FF-F1CFC3E9F9EA}"/>
              </a:ext>
            </a:extLst>
          </p:cNvPr>
          <p:cNvCxnSpPr>
            <a:cxnSpLocks/>
          </p:cNvCxnSpPr>
          <p:nvPr/>
        </p:nvCxnSpPr>
        <p:spPr>
          <a:xfrm>
            <a:off x="3388225" y="5403061"/>
            <a:ext cx="3079334" cy="313934"/>
          </a:xfrm>
          <a:prstGeom prst="straightConnector1">
            <a:avLst/>
          </a:prstGeom>
          <a:ln w="76200">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8E32A8AA-CF50-9C74-554C-681041C960BE}"/>
              </a:ext>
            </a:extLst>
          </p:cNvPr>
          <p:cNvCxnSpPr>
            <a:cxnSpLocks/>
          </p:cNvCxnSpPr>
          <p:nvPr/>
        </p:nvCxnSpPr>
        <p:spPr>
          <a:xfrm>
            <a:off x="3356832" y="5433620"/>
            <a:ext cx="2981060" cy="819858"/>
          </a:xfrm>
          <a:prstGeom prst="straightConnector1">
            <a:avLst/>
          </a:prstGeom>
          <a:ln w="76200">
            <a:solidFill>
              <a:schemeClr val="accent1">
                <a:lumMod val="40000"/>
                <a:lumOff val="6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6" name="5-point Star 115">
            <a:extLst>
              <a:ext uri="{FF2B5EF4-FFF2-40B4-BE49-F238E27FC236}">
                <a16:creationId xmlns:a16="http://schemas.microsoft.com/office/drawing/2014/main" id="{48ACCD71-8EE0-C5B7-9018-A3E81D034640}"/>
              </a:ext>
            </a:extLst>
          </p:cNvPr>
          <p:cNvSpPr/>
          <p:nvPr/>
        </p:nvSpPr>
        <p:spPr>
          <a:xfrm>
            <a:off x="11131791" y="1641250"/>
            <a:ext cx="351692" cy="328246"/>
          </a:xfrm>
          <a:prstGeom prst="star5">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5-point Star 116">
            <a:extLst>
              <a:ext uri="{FF2B5EF4-FFF2-40B4-BE49-F238E27FC236}">
                <a16:creationId xmlns:a16="http://schemas.microsoft.com/office/drawing/2014/main" id="{93D1853A-4A60-60D4-7AC9-4B32841EC1BE}"/>
              </a:ext>
            </a:extLst>
          </p:cNvPr>
          <p:cNvSpPr/>
          <p:nvPr/>
        </p:nvSpPr>
        <p:spPr>
          <a:xfrm>
            <a:off x="9584112" y="2928154"/>
            <a:ext cx="351692" cy="328246"/>
          </a:xfrm>
          <a:prstGeom prst="star5">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5-point Star 117">
            <a:extLst>
              <a:ext uri="{FF2B5EF4-FFF2-40B4-BE49-F238E27FC236}">
                <a16:creationId xmlns:a16="http://schemas.microsoft.com/office/drawing/2014/main" id="{E349BF14-39E1-8022-4E59-21FAD91812BA}"/>
              </a:ext>
            </a:extLst>
          </p:cNvPr>
          <p:cNvSpPr/>
          <p:nvPr/>
        </p:nvSpPr>
        <p:spPr>
          <a:xfrm>
            <a:off x="9584112" y="2305597"/>
            <a:ext cx="351692" cy="328246"/>
          </a:xfrm>
          <a:prstGeom prst="star5">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5-point Star 118">
            <a:extLst>
              <a:ext uri="{FF2B5EF4-FFF2-40B4-BE49-F238E27FC236}">
                <a16:creationId xmlns:a16="http://schemas.microsoft.com/office/drawing/2014/main" id="{183C4F91-BF73-12CF-D37B-84EB6A265E6E}"/>
              </a:ext>
            </a:extLst>
          </p:cNvPr>
          <p:cNvSpPr/>
          <p:nvPr/>
        </p:nvSpPr>
        <p:spPr>
          <a:xfrm>
            <a:off x="10551253" y="5413771"/>
            <a:ext cx="351692" cy="328246"/>
          </a:xfrm>
          <a:prstGeom prst="star5">
            <a:avLst/>
          </a:prstGeom>
          <a:solidFill>
            <a:schemeClr val="bg2">
              <a:lumMod val="50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5-point Star 119">
            <a:extLst>
              <a:ext uri="{FF2B5EF4-FFF2-40B4-BE49-F238E27FC236}">
                <a16:creationId xmlns:a16="http://schemas.microsoft.com/office/drawing/2014/main" id="{9C821B27-0880-1D20-1F94-A83FD701E36F}"/>
              </a:ext>
            </a:extLst>
          </p:cNvPr>
          <p:cNvSpPr/>
          <p:nvPr/>
        </p:nvSpPr>
        <p:spPr>
          <a:xfrm>
            <a:off x="10727099" y="6076485"/>
            <a:ext cx="351692" cy="328246"/>
          </a:xfrm>
          <a:prstGeom prst="star5">
            <a:avLst/>
          </a:prstGeom>
          <a:solidFill>
            <a:schemeClr val="bg2">
              <a:lumMod val="50000"/>
            </a:scheme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7758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B3E405-3270-EEDA-55EB-0C32758F789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ABDD715-9B90-0597-95B1-CEF611CF7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1F85869-6881-F461-558D-972EBC9F4647}"/>
              </a:ext>
            </a:extLst>
          </p:cNvPr>
          <p:cNvSpPr>
            <a:spLocks noGrp="1"/>
          </p:cNvSpPr>
          <p:nvPr>
            <p:ph type="title"/>
          </p:nvPr>
        </p:nvSpPr>
        <p:spPr>
          <a:xfrm>
            <a:off x="126206" y="479810"/>
            <a:ext cx="11939588" cy="1325563"/>
          </a:xfrm>
        </p:spPr>
        <p:txBody>
          <a:bodyPr anchor="b">
            <a:normAutofit/>
          </a:bodyPr>
          <a:lstStyle/>
          <a:p>
            <a:pPr algn="ctr"/>
            <a:r>
              <a:rPr lang="en-US" dirty="0">
                <a:solidFill>
                  <a:schemeClr val="bg1"/>
                </a:solidFill>
              </a:rPr>
              <a:t>Model Results Interpretation</a:t>
            </a:r>
          </a:p>
        </p:txBody>
      </p:sp>
      <p:cxnSp>
        <p:nvCxnSpPr>
          <p:cNvPr id="10" name="Straight Connector 9">
            <a:extLst>
              <a:ext uri="{FF2B5EF4-FFF2-40B4-BE49-F238E27FC236}">
                <a16:creationId xmlns:a16="http://schemas.microsoft.com/office/drawing/2014/main" id="{7A6DAB31-44BB-9078-D155-6BF8065EBC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276A6C9-BBF7-DAE3-BA77-B37C1264D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2C50F06-C374-CF9F-6551-B5B041709DD4}"/>
              </a:ext>
            </a:extLst>
          </p:cNvPr>
          <p:cNvSpPr txBox="1"/>
          <p:nvPr/>
        </p:nvSpPr>
        <p:spPr>
          <a:xfrm>
            <a:off x="256032" y="2421032"/>
            <a:ext cx="11497056" cy="1631216"/>
          </a:xfrm>
          <a:prstGeom prst="rect">
            <a:avLst/>
          </a:prstGeom>
          <a:noFill/>
        </p:spPr>
        <p:txBody>
          <a:bodyPr wrap="square" rtlCol="0">
            <a:spAutoFit/>
          </a:bodyPr>
          <a:lstStyle/>
          <a:p>
            <a:pPr algn="ctr"/>
            <a:r>
              <a:rPr lang="en-US" sz="2500" b="1" dirty="0">
                <a:solidFill>
                  <a:srgbClr val="FF0000"/>
                </a:solidFill>
              </a:rPr>
              <a:t>Reminder:</a:t>
            </a:r>
          </a:p>
          <a:p>
            <a:pPr algn="ctr"/>
            <a:endParaRPr lang="en-US" sz="2500" b="1" dirty="0">
              <a:solidFill>
                <a:srgbClr val="FF0000"/>
              </a:solidFill>
            </a:endParaRPr>
          </a:p>
          <a:p>
            <a:pPr algn="ctr"/>
            <a:r>
              <a:rPr lang="en-US" sz="2500" dirty="0">
                <a:solidFill>
                  <a:schemeClr val="bg1"/>
                </a:solidFill>
              </a:rPr>
              <a:t>The different imputation methods all correspond to different test/train sets and so cannot be directly compared in the following analysis</a:t>
            </a:r>
          </a:p>
        </p:txBody>
      </p:sp>
    </p:spTree>
    <p:extLst>
      <p:ext uri="{BB962C8B-B14F-4D97-AF65-F5344CB8AC3E}">
        <p14:creationId xmlns:p14="http://schemas.microsoft.com/office/powerpoint/2010/main" val="1069564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7" name="Rounded Rectangle 9">
            <a:extLst>
              <a:ext uri="{FF2B5EF4-FFF2-40B4-BE49-F238E27FC236}">
                <a16:creationId xmlns:a16="http://schemas.microsoft.com/office/drawing/2014/main" id="{BCA2EB72-13DC-4DC6-B461-3B036C55B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F8419-0BD7-A8EC-AF5A-F3D76BE43E5F}"/>
              </a:ext>
            </a:extLst>
          </p:cNvPr>
          <p:cNvSpPr>
            <a:spLocks noGrp="1"/>
          </p:cNvSpPr>
          <p:nvPr>
            <p:ph type="title"/>
          </p:nvPr>
        </p:nvSpPr>
        <p:spPr>
          <a:xfrm>
            <a:off x="1141413" y="965199"/>
            <a:ext cx="6075552" cy="4918075"/>
          </a:xfrm>
        </p:spPr>
        <p:txBody>
          <a:bodyPr vert="horz" lIns="91440" tIns="45720" rIns="91440" bIns="45720" rtlCol="0" anchor="ctr">
            <a:normAutofit/>
          </a:bodyPr>
          <a:lstStyle/>
          <a:p>
            <a:r>
              <a:rPr lang="en-US" sz="5400" dirty="0">
                <a:effectLst>
                  <a:glow rad="38100">
                    <a:schemeClr val="bg1">
                      <a:lumMod val="65000"/>
                      <a:lumOff val="35000"/>
                      <a:alpha val="50000"/>
                    </a:schemeClr>
                  </a:glow>
                  <a:outerShdw blurRad="28575" dist="31750" dir="13200000" algn="tl" rotWithShape="0">
                    <a:srgbClr val="000000">
                      <a:alpha val="25000"/>
                    </a:srgbClr>
                  </a:outerShdw>
                </a:effectLst>
              </a:rPr>
              <a:t>Results: Techniques</a:t>
            </a:r>
          </a:p>
        </p:txBody>
      </p:sp>
      <p:cxnSp>
        <p:nvCxnSpPr>
          <p:cNvPr id="9" name="Straight Connector 8">
            <a:extLst>
              <a:ext uri="{FF2B5EF4-FFF2-40B4-BE49-F238E27FC236}">
                <a16:creationId xmlns:a16="http://schemas.microsoft.com/office/drawing/2014/main" id="{C8F75BF3-096E-451E-A222-96A7F09468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853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3CD62C-CCD8-D34D-A529-88E305181E5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722856F-1B24-DBB4-A287-7C922AC9AD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E22DEA1-6241-4C6C-82A1-FE7881626DDC}"/>
              </a:ext>
            </a:extLst>
          </p:cNvPr>
          <p:cNvSpPr>
            <a:spLocks noGrp="1"/>
          </p:cNvSpPr>
          <p:nvPr>
            <p:ph type="title"/>
          </p:nvPr>
        </p:nvSpPr>
        <p:spPr>
          <a:xfrm>
            <a:off x="126206" y="479810"/>
            <a:ext cx="11939588" cy="1325563"/>
          </a:xfrm>
        </p:spPr>
        <p:txBody>
          <a:bodyPr anchor="b">
            <a:normAutofit/>
          </a:bodyPr>
          <a:lstStyle/>
          <a:p>
            <a:pPr algn="ctr"/>
            <a:r>
              <a:rPr lang="en-US" dirty="0">
                <a:solidFill>
                  <a:schemeClr val="bg1"/>
                </a:solidFill>
              </a:rPr>
              <a:t>Model Performance Metric</a:t>
            </a:r>
          </a:p>
        </p:txBody>
      </p:sp>
      <p:cxnSp>
        <p:nvCxnSpPr>
          <p:cNvPr id="10" name="Straight Connector 9">
            <a:extLst>
              <a:ext uri="{FF2B5EF4-FFF2-40B4-BE49-F238E27FC236}">
                <a16:creationId xmlns:a16="http://schemas.microsoft.com/office/drawing/2014/main" id="{6477621E-B520-21CB-E852-24BA7C8713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A31B3CE-669B-B07B-BB22-86D694FA0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CF3A1E-50B4-71BE-D331-697D49205F83}"/>
                  </a:ext>
                </a:extLst>
              </p:cNvPr>
              <p:cNvSpPr txBox="1"/>
              <p:nvPr/>
            </p:nvSpPr>
            <p:spPr>
              <a:xfrm>
                <a:off x="570356" y="1650251"/>
                <a:ext cx="11253216" cy="4584268"/>
              </a:xfrm>
              <a:prstGeom prst="rect">
                <a:avLst/>
              </a:prstGeom>
              <a:noFill/>
            </p:spPr>
            <p:txBody>
              <a:bodyPr wrap="square" rtlCol="0">
                <a:spAutoFit/>
              </a:bodyPr>
              <a:lstStyle/>
              <a:p>
                <a:pPr algn="ctr"/>
                <a:endParaRPr lang="en-US" sz="3000" dirty="0">
                  <a:solidFill>
                    <a:schemeClr val="bg1"/>
                  </a:solidFill>
                </a:endParaRPr>
              </a:p>
              <a:p>
                <a:pPr algn="ctr"/>
                <a:endParaRPr lang="en-US" sz="3000" dirty="0">
                  <a:solidFill>
                    <a:schemeClr val="bg1"/>
                  </a:solidFill>
                </a:endParaRPr>
              </a:p>
              <a:p>
                <a:pPr/>
                <a14:m>
                  <m:oMathPara xmlns:m="http://schemas.openxmlformats.org/officeDocument/2006/math">
                    <m:oMathParaPr>
                      <m:jc m:val="centerGroup"/>
                    </m:oMathParaPr>
                    <m:oMath xmlns:m="http://schemas.openxmlformats.org/officeDocument/2006/math">
                      <m:r>
                        <a:rPr lang="en-AU" sz="3000" i="1">
                          <a:solidFill>
                            <a:schemeClr val="bg1"/>
                          </a:solidFill>
                          <a:latin typeface="Cambria Math" panose="02040503050406030204" pitchFamily="18" charset="0"/>
                        </a:rPr>
                        <m:t>𝑀𝐴𝑃𝐸</m:t>
                      </m:r>
                      <m:r>
                        <a:rPr lang="en-AU" sz="3000" i="1">
                          <a:solidFill>
                            <a:schemeClr val="bg1"/>
                          </a:solidFill>
                          <a:latin typeface="Cambria Math" panose="02040503050406030204" pitchFamily="18" charset="0"/>
                        </a:rPr>
                        <m:t>= </m:t>
                      </m:r>
                      <m:f>
                        <m:fPr>
                          <m:ctrlPr>
                            <a:rPr lang="en-AU" sz="3000" i="1">
                              <a:solidFill>
                                <a:schemeClr val="bg1"/>
                              </a:solidFill>
                              <a:latin typeface="Cambria Math" panose="02040503050406030204" pitchFamily="18" charset="0"/>
                            </a:rPr>
                          </m:ctrlPr>
                        </m:fPr>
                        <m:num>
                          <m:r>
                            <a:rPr lang="en-AU" sz="3000" i="1">
                              <a:solidFill>
                                <a:schemeClr val="bg1"/>
                              </a:solidFill>
                              <a:latin typeface="Cambria Math" panose="02040503050406030204" pitchFamily="18" charset="0"/>
                            </a:rPr>
                            <m:t>1</m:t>
                          </m:r>
                        </m:num>
                        <m:den>
                          <m:r>
                            <a:rPr lang="en-AU" sz="3000" i="1">
                              <a:solidFill>
                                <a:schemeClr val="bg1"/>
                              </a:solidFill>
                              <a:latin typeface="Cambria Math" panose="02040503050406030204" pitchFamily="18" charset="0"/>
                            </a:rPr>
                            <m:t>𝑛</m:t>
                          </m:r>
                        </m:den>
                      </m:f>
                      <m:r>
                        <a:rPr lang="en-AU" sz="3000" i="1">
                          <a:solidFill>
                            <a:schemeClr val="bg1"/>
                          </a:solidFill>
                          <a:latin typeface="Cambria Math" panose="02040503050406030204" pitchFamily="18" charset="0"/>
                        </a:rPr>
                        <m:t>∗</m:t>
                      </m:r>
                      <m:nary>
                        <m:naryPr>
                          <m:chr m:val="∑"/>
                          <m:limLoc m:val="undOvr"/>
                          <m:ctrlPr>
                            <a:rPr lang="en-AU" sz="3000" i="1">
                              <a:solidFill>
                                <a:schemeClr val="bg1"/>
                              </a:solidFill>
                              <a:latin typeface="Cambria Math" panose="02040503050406030204" pitchFamily="18" charset="0"/>
                            </a:rPr>
                          </m:ctrlPr>
                        </m:naryPr>
                        <m:sub>
                          <m:r>
                            <a:rPr lang="en-AU" sz="3000" i="1">
                              <a:solidFill>
                                <a:schemeClr val="bg1"/>
                              </a:solidFill>
                              <a:latin typeface="Cambria Math" panose="02040503050406030204" pitchFamily="18" charset="0"/>
                            </a:rPr>
                            <m:t>𝑡</m:t>
                          </m:r>
                          <m:r>
                            <a:rPr lang="en-AU" sz="3000" i="1">
                              <a:solidFill>
                                <a:schemeClr val="bg1"/>
                              </a:solidFill>
                              <a:latin typeface="Cambria Math" panose="02040503050406030204" pitchFamily="18" charset="0"/>
                            </a:rPr>
                            <m:t>=1</m:t>
                          </m:r>
                        </m:sub>
                        <m:sup>
                          <m:r>
                            <a:rPr lang="en-AU" sz="3000" i="1">
                              <a:solidFill>
                                <a:schemeClr val="bg1"/>
                              </a:solidFill>
                              <a:latin typeface="Cambria Math" panose="02040503050406030204" pitchFamily="18" charset="0"/>
                            </a:rPr>
                            <m:t>𝑛</m:t>
                          </m:r>
                        </m:sup>
                        <m:e>
                          <m:d>
                            <m:dPr>
                              <m:begChr m:val="|"/>
                              <m:endChr m:val="|"/>
                              <m:ctrlPr>
                                <a:rPr lang="en-AU" sz="3000" i="1">
                                  <a:solidFill>
                                    <a:schemeClr val="bg1"/>
                                  </a:solidFill>
                                  <a:latin typeface="Cambria Math" panose="02040503050406030204" pitchFamily="18" charset="0"/>
                                </a:rPr>
                              </m:ctrlPr>
                            </m:dPr>
                            <m:e>
                              <m:f>
                                <m:fPr>
                                  <m:ctrlPr>
                                    <a:rPr lang="en-AU" sz="3000" i="1">
                                      <a:solidFill>
                                        <a:schemeClr val="bg1"/>
                                      </a:solidFill>
                                      <a:latin typeface="Cambria Math" panose="02040503050406030204" pitchFamily="18" charset="0"/>
                                    </a:rPr>
                                  </m:ctrlPr>
                                </m:fPr>
                                <m:num>
                                  <m:r>
                                    <a:rPr lang="en-AU" sz="3000" i="1">
                                      <a:solidFill>
                                        <a:schemeClr val="bg1"/>
                                      </a:solidFill>
                                      <a:latin typeface="Cambria Math" panose="02040503050406030204" pitchFamily="18" charset="0"/>
                                    </a:rPr>
                                    <m:t>𝑎𝑐𝑡𝑢𝑎𝑙</m:t>
                                  </m:r>
                                  <m:r>
                                    <a:rPr lang="en-AU" sz="3000" i="1">
                                      <a:solidFill>
                                        <a:schemeClr val="bg1"/>
                                      </a:solidFill>
                                      <a:latin typeface="Cambria Math" panose="02040503050406030204" pitchFamily="18" charset="0"/>
                                    </a:rPr>
                                    <m:t>−</m:t>
                                  </m:r>
                                  <m:r>
                                    <a:rPr lang="en-AU" sz="3000" i="1">
                                      <a:solidFill>
                                        <a:schemeClr val="bg1"/>
                                      </a:solidFill>
                                      <a:latin typeface="Cambria Math" panose="02040503050406030204" pitchFamily="18" charset="0"/>
                                    </a:rPr>
                                    <m:t>𝑝𝑟𝑒𝑑𝑖𝑐𝑡𝑒𝑑</m:t>
                                  </m:r>
                                </m:num>
                                <m:den>
                                  <m:r>
                                    <a:rPr lang="en-AU" sz="3000" i="1">
                                      <a:solidFill>
                                        <a:schemeClr val="bg1"/>
                                      </a:solidFill>
                                      <a:latin typeface="Cambria Math" panose="02040503050406030204" pitchFamily="18" charset="0"/>
                                    </a:rPr>
                                    <m:t>𝑎𝑐𝑡𝑢𝑎𝑙</m:t>
                                  </m:r>
                                </m:den>
                              </m:f>
                            </m:e>
                          </m:d>
                        </m:e>
                      </m:nary>
                    </m:oMath>
                  </m:oMathPara>
                </a14:m>
                <a:endParaRPr lang="en-AU" sz="3000" dirty="0">
                  <a:solidFill>
                    <a:schemeClr val="bg1"/>
                  </a:solidFill>
                </a:endParaRPr>
              </a:p>
              <a:p>
                <a:pPr algn="ctr"/>
                <a:endParaRPr lang="en-US" sz="3000" dirty="0">
                  <a:solidFill>
                    <a:schemeClr val="bg1"/>
                  </a:solidFill>
                </a:endParaRPr>
              </a:p>
              <a:p>
                <a:pPr algn="ctr"/>
                <a:r>
                  <a:rPr lang="en-US" sz="3000" dirty="0">
                    <a:solidFill>
                      <a:schemeClr val="bg1"/>
                    </a:solidFill>
                  </a:rPr>
                  <a:t>0.1 MAPE = difference between prediction and ground truth is, on average, 10% of the value of the ground truth.</a:t>
                </a:r>
              </a:p>
              <a:p>
                <a:pPr algn="ctr"/>
                <a:endParaRPr lang="en-US" sz="3000" dirty="0">
                  <a:solidFill>
                    <a:schemeClr val="bg1"/>
                  </a:solidFill>
                </a:endParaRPr>
              </a:p>
              <a:p>
                <a:pPr algn="ctr"/>
                <a:r>
                  <a:rPr lang="en-US" sz="3000" dirty="0">
                    <a:solidFill>
                      <a:srgbClr val="FF0000"/>
                    </a:solidFill>
                  </a:rPr>
                  <a:t>The lower the better</a:t>
                </a:r>
              </a:p>
            </p:txBody>
          </p:sp>
        </mc:Choice>
        <mc:Fallback xmlns="">
          <p:sp>
            <p:nvSpPr>
              <p:cNvPr id="4" name="TextBox 3">
                <a:extLst>
                  <a:ext uri="{FF2B5EF4-FFF2-40B4-BE49-F238E27FC236}">
                    <a16:creationId xmlns:a16="http://schemas.microsoft.com/office/drawing/2014/main" id="{DECF3A1E-50B4-71BE-D331-697D49205F83}"/>
                  </a:ext>
                </a:extLst>
              </p:cNvPr>
              <p:cNvSpPr txBox="1">
                <a:spLocks noRot="1" noChangeAspect="1" noMove="1" noResize="1" noEditPoints="1" noAdjustHandles="1" noChangeArrowheads="1" noChangeShapeType="1" noTextEdit="1"/>
              </p:cNvSpPr>
              <p:nvPr/>
            </p:nvSpPr>
            <p:spPr>
              <a:xfrm>
                <a:off x="570356" y="1650251"/>
                <a:ext cx="11253216" cy="4584268"/>
              </a:xfrm>
              <a:prstGeom prst="rect">
                <a:avLst/>
              </a:prstGeom>
              <a:blipFill>
                <a:blip r:embed="rId3"/>
                <a:stretch>
                  <a:fillRect b="-3191"/>
                </a:stretch>
              </a:blipFill>
            </p:spPr>
            <p:txBody>
              <a:bodyPr/>
              <a:lstStyle/>
              <a:p>
                <a:r>
                  <a:rPr lang="en-US">
                    <a:noFill/>
                  </a:rPr>
                  <a:t> </a:t>
                </a:r>
              </a:p>
            </p:txBody>
          </p:sp>
        </mc:Fallback>
      </mc:AlternateContent>
    </p:spTree>
    <p:extLst>
      <p:ext uri="{BB962C8B-B14F-4D97-AF65-F5344CB8AC3E}">
        <p14:creationId xmlns:p14="http://schemas.microsoft.com/office/powerpoint/2010/main" val="1653651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0DBED2-40A3-8B93-5D40-11B2BFAA143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14E781-C15F-86AE-2ABC-C39F76368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D4941FF-9E46-8379-B8A5-632A6116C0DE}"/>
              </a:ext>
            </a:extLst>
          </p:cNvPr>
          <p:cNvSpPr>
            <a:spLocks noGrp="1"/>
          </p:cNvSpPr>
          <p:nvPr>
            <p:ph type="title"/>
          </p:nvPr>
        </p:nvSpPr>
        <p:spPr>
          <a:xfrm>
            <a:off x="177008" y="-326621"/>
            <a:ext cx="11939588" cy="1325563"/>
          </a:xfrm>
        </p:spPr>
        <p:txBody>
          <a:bodyPr anchor="b">
            <a:normAutofit/>
          </a:bodyPr>
          <a:lstStyle/>
          <a:p>
            <a:pPr algn="ctr"/>
            <a:r>
              <a:rPr lang="en-US" dirty="0">
                <a:solidFill>
                  <a:schemeClr val="bg1"/>
                </a:solidFill>
              </a:rPr>
              <a:t>Results: </a:t>
            </a:r>
            <a:r>
              <a:rPr lang="en-US" dirty="0" err="1">
                <a:solidFill>
                  <a:schemeClr val="bg1"/>
                </a:solidFill>
              </a:rPr>
              <a:t>Standardisation</a:t>
            </a:r>
            <a:endParaRPr lang="en-US" dirty="0">
              <a:solidFill>
                <a:schemeClr val="bg1"/>
              </a:solidFill>
            </a:endParaRPr>
          </a:p>
        </p:txBody>
      </p:sp>
      <p:cxnSp>
        <p:nvCxnSpPr>
          <p:cNvPr id="10" name="Straight Connector 9">
            <a:extLst>
              <a:ext uri="{FF2B5EF4-FFF2-40B4-BE49-F238E27FC236}">
                <a16:creationId xmlns:a16="http://schemas.microsoft.com/office/drawing/2014/main" id="{087294A8-BB19-DDEF-97A3-538F66D385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A980A53-C5AA-6B81-D4A1-8EF1A4977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5916BC1-6CAD-6DEC-05A8-334AD323A26F}"/>
              </a:ext>
            </a:extLst>
          </p:cNvPr>
          <p:cNvPicPr>
            <a:picLocks noChangeAspect="1"/>
          </p:cNvPicPr>
          <p:nvPr/>
        </p:nvPicPr>
        <p:blipFill>
          <a:blip r:embed="rId3"/>
          <a:stretch>
            <a:fillRect/>
          </a:stretch>
        </p:blipFill>
        <p:spPr>
          <a:xfrm>
            <a:off x="0" y="899074"/>
            <a:ext cx="6096000" cy="2971800"/>
          </a:xfrm>
          <a:prstGeom prst="rect">
            <a:avLst/>
          </a:prstGeom>
        </p:spPr>
      </p:pic>
      <p:pic>
        <p:nvPicPr>
          <p:cNvPr id="7" name="Picture 6">
            <a:extLst>
              <a:ext uri="{FF2B5EF4-FFF2-40B4-BE49-F238E27FC236}">
                <a16:creationId xmlns:a16="http://schemas.microsoft.com/office/drawing/2014/main" id="{097E6747-87EA-83B8-86C1-29E99E373C5A}"/>
              </a:ext>
            </a:extLst>
          </p:cNvPr>
          <p:cNvPicPr>
            <a:picLocks noChangeAspect="1"/>
          </p:cNvPicPr>
          <p:nvPr/>
        </p:nvPicPr>
        <p:blipFill>
          <a:blip r:embed="rId4"/>
          <a:stretch>
            <a:fillRect/>
          </a:stretch>
        </p:blipFill>
        <p:spPr>
          <a:xfrm>
            <a:off x="6096000" y="899074"/>
            <a:ext cx="6096000" cy="2971800"/>
          </a:xfrm>
          <a:prstGeom prst="rect">
            <a:avLst/>
          </a:prstGeom>
        </p:spPr>
      </p:pic>
      <p:pic>
        <p:nvPicPr>
          <p:cNvPr id="9" name="Picture 8">
            <a:extLst>
              <a:ext uri="{FF2B5EF4-FFF2-40B4-BE49-F238E27FC236}">
                <a16:creationId xmlns:a16="http://schemas.microsoft.com/office/drawing/2014/main" id="{845F8D51-7902-7161-9D51-58671E121F44}"/>
              </a:ext>
            </a:extLst>
          </p:cNvPr>
          <p:cNvPicPr>
            <a:picLocks noChangeAspect="1"/>
          </p:cNvPicPr>
          <p:nvPr/>
        </p:nvPicPr>
        <p:blipFill>
          <a:blip r:embed="rId5"/>
          <a:stretch>
            <a:fillRect/>
          </a:stretch>
        </p:blipFill>
        <p:spPr>
          <a:xfrm>
            <a:off x="0" y="3870873"/>
            <a:ext cx="6307810" cy="3014591"/>
          </a:xfrm>
          <a:prstGeom prst="rect">
            <a:avLst/>
          </a:prstGeom>
        </p:spPr>
      </p:pic>
      <p:pic>
        <p:nvPicPr>
          <p:cNvPr id="11" name="Picture 10">
            <a:extLst>
              <a:ext uri="{FF2B5EF4-FFF2-40B4-BE49-F238E27FC236}">
                <a16:creationId xmlns:a16="http://schemas.microsoft.com/office/drawing/2014/main" id="{3B3E213A-8D2E-17EA-9140-AD4F8C7B538D}"/>
              </a:ext>
            </a:extLst>
          </p:cNvPr>
          <p:cNvPicPr>
            <a:picLocks noChangeAspect="1"/>
          </p:cNvPicPr>
          <p:nvPr/>
        </p:nvPicPr>
        <p:blipFill>
          <a:blip r:embed="rId6"/>
          <a:stretch>
            <a:fillRect/>
          </a:stretch>
        </p:blipFill>
        <p:spPr>
          <a:xfrm>
            <a:off x="6307810" y="3870874"/>
            <a:ext cx="5884190" cy="3014593"/>
          </a:xfrm>
          <a:prstGeom prst="rect">
            <a:avLst/>
          </a:prstGeom>
        </p:spPr>
      </p:pic>
    </p:spTree>
    <p:extLst>
      <p:ext uri="{BB962C8B-B14F-4D97-AF65-F5344CB8AC3E}">
        <p14:creationId xmlns:p14="http://schemas.microsoft.com/office/powerpoint/2010/main" val="247992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60EAEF9-CD12-D826-B555-EBF85EF11732}"/>
              </a:ext>
            </a:extLst>
          </p:cNvPr>
          <p:cNvSpPr>
            <a:spLocks noGrp="1"/>
          </p:cNvSpPr>
          <p:nvPr>
            <p:ph type="title"/>
          </p:nvPr>
        </p:nvSpPr>
        <p:spPr>
          <a:xfrm>
            <a:off x="838200" y="669925"/>
            <a:ext cx="7081434" cy="1325563"/>
          </a:xfrm>
        </p:spPr>
        <p:txBody>
          <a:bodyPr anchor="b">
            <a:normAutofit/>
          </a:bodyPr>
          <a:lstStyle/>
          <a:p>
            <a:pPr algn="r"/>
            <a:r>
              <a:rPr lang="en-US" dirty="0">
                <a:solidFill>
                  <a:schemeClr val="bg1"/>
                </a:solidFill>
              </a:rPr>
              <a:t>What is Maternal Mortality?</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A45BCC7-B179-A85C-96CC-585F26EBCD39}"/>
              </a:ext>
            </a:extLst>
          </p:cNvPr>
          <p:cNvSpPr>
            <a:spLocks noGrp="1"/>
          </p:cNvSpPr>
          <p:nvPr>
            <p:ph idx="1"/>
          </p:nvPr>
        </p:nvSpPr>
        <p:spPr>
          <a:xfrm>
            <a:off x="1392667" y="2398957"/>
            <a:ext cx="9406666" cy="3526144"/>
          </a:xfrm>
        </p:spPr>
        <p:txBody>
          <a:bodyPr>
            <a:normAutofit/>
          </a:bodyPr>
          <a:lstStyle/>
          <a:p>
            <a:pPr marL="0" indent="0" algn="ctr">
              <a:lnSpc>
                <a:spcPct val="150000"/>
              </a:lnSpc>
              <a:buNone/>
            </a:pPr>
            <a:endParaRPr lang="en-AU" sz="2000" dirty="0">
              <a:solidFill>
                <a:schemeClr val="bg1"/>
              </a:solidFill>
            </a:endParaRPr>
          </a:p>
          <a:p>
            <a:pPr marL="0" indent="0" algn="ctr">
              <a:lnSpc>
                <a:spcPct val="150000"/>
              </a:lnSpc>
              <a:buNone/>
            </a:pPr>
            <a:r>
              <a:rPr lang="en-AU" sz="2500" dirty="0">
                <a:solidFill>
                  <a:schemeClr val="bg1"/>
                </a:solidFill>
              </a:rPr>
              <a:t>“death of a woman while pregnant or within 42 days of termination of pregnancy, irrespective of the duration and the site of the pregnancy, from any cause related to or aggravated by pregnancy or its management, but not from accidental or incidental causes”</a:t>
            </a:r>
            <a:endParaRPr lang="en-US" sz="25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8718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AC4157-FDCE-4900-FEEB-3970296BE2A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1F2D08C-302C-006E-90D7-CC1E4A8B7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7975896-E905-24D6-FE1C-A68003ECC0C7}"/>
              </a:ext>
            </a:extLst>
          </p:cNvPr>
          <p:cNvSpPr>
            <a:spLocks noGrp="1"/>
          </p:cNvSpPr>
          <p:nvPr>
            <p:ph type="title"/>
          </p:nvPr>
        </p:nvSpPr>
        <p:spPr>
          <a:xfrm>
            <a:off x="177008" y="-326621"/>
            <a:ext cx="11939588" cy="1325563"/>
          </a:xfrm>
        </p:spPr>
        <p:txBody>
          <a:bodyPr anchor="b">
            <a:normAutofit/>
          </a:bodyPr>
          <a:lstStyle/>
          <a:p>
            <a:pPr algn="ctr"/>
            <a:r>
              <a:rPr lang="en-US" dirty="0">
                <a:solidFill>
                  <a:schemeClr val="bg1"/>
                </a:solidFill>
              </a:rPr>
              <a:t>Results: Correlation Imputation</a:t>
            </a:r>
          </a:p>
        </p:txBody>
      </p:sp>
      <p:cxnSp>
        <p:nvCxnSpPr>
          <p:cNvPr id="10" name="Straight Connector 9">
            <a:extLst>
              <a:ext uri="{FF2B5EF4-FFF2-40B4-BE49-F238E27FC236}">
                <a16:creationId xmlns:a16="http://schemas.microsoft.com/office/drawing/2014/main" id="{65B496BC-98BC-62A2-9037-4D7EA61467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8EDEAE5-CA27-813E-EC2E-80F055716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6924599-F85D-8A6B-B789-EC2973AC9544}"/>
              </a:ext>
            </a:extLst>
          </p:cNvPr>
          <p:cNvPicPr>
            <a:picLocks noChangeAspect="1"/>
          </p:cNvPicPr>
          <p:nvPr/>
        </p:nvPicPr>
        <p:blipFill>
          <a:blip r:embed="rId3"/>
          <a:stretch>
            <a:fillRect/>
          </a:stretch>
        </p:blipFill>
        <p:spPr>
          <a:xfrm>
            <a:off x="0" y="3870873"/>
            <a:ext cx="6307810" cy="3014591"/>
          </a:xfrm>
          <a:prstGeom prst="rect">
            <a:avLst/>
          </a:prstGeom>
        </p:spPr>
      </p:pic>
      <p:pic>
        <p:nvPicPr>
          <p:cNvPr id="3" name="Picture 2">
            <a:extLst>
              <a:ext uri="{FF2B5EF4-FFF2-40B4-BE49-F238E27FC236}">
                <a16:creationId xmlns:a16="http://schemas.microsoft.com/office/drawing/2014/main" id="{ED681010-5560-8D2E-15D5-50A3681FE106}"/>
              </a:ext>
            </a:extLst>
          </p:cNvPr>
          <p:cNvPicPr>
            <a:picLocks noChangeAspect="1"/>
          </p:cNvPicPr>
          <p:nvPr/>
        </p:nvPicPr>
        <p:blipFill>
          <a:blip r:embed="rId4"/>
          <a:stretch>
            <a:fillRect/>
          </a:stretch>
        </p:blipFill>
        <p:spPr>
          <a:xfrm>
            <a:off x="6096000" y="912806"/>
            <a:ext cx="6096000" cy="2971800"/>
          </a:xfrm>
          <a:prstGeom prst="rect">
            <a:avLst/>
          </a:prstGeom>
        </p:spPr>
      </p:pic>
      <p:pic>
        <p:nvPicPr>
          <p:cNvPr id="4" name="Picture 3">
            <a:extLst>
              <a:ext uri="{FF2B5EF4-FFF2-40B4-BE49-F238E27FC236}">
                <a16:creationId xmlns:a16="http://schemas.microsoft.com/office/drawing/2014/main" id="{6A8E1F46-6D48-763F-C0BA-48A435A54AAD}"/>
              </a:ext>
            </a:extLst>
          </p:cNvPr>
          <p:cNvPicPr>
            <a:picLocks noChangeAspect="1"/>
          </p:cNvPicPr>
          <p:nvPr/>
        </p:nvPicPr>
        <p:blipFill>
          <a:blip r:embed="rId5"/>
          <a:stretch>
            <a:fillRect/>
          </a:stretch>
        </p:blipFill>
        <p:spPr>
          <a:xfrm>
            <a:off x="0" y="899070"/>
            <a:ext cx="6096000" cy="2971800"/>
          </a:xfrm>
          <a:prstGeom prst="rect">
            <a:avLst/>
          </a:prstGeom>
        </p:spPr>
      </p:pic>
      <p:pic>
        <p:nvPicPr>
          <p:cNvPr id="5" name="Picture 4">
            <a:extLst>
              <a:ext uri="{FF2B5EF4-FFF2-40B4-BE49-F238E27FC236}">
                <a16:creationId xmlns:a16="http://schemas.microsoft.com/office/drawing/2014/main" id="{65CF4773-2065-0A11-3EB1-46E0D0B965CC}"/>
              </a:ext>
            </a:extLst>
          </p:cNvPr>
          <p:cNvPicPr>
            <a:picLocks noChangeAspect="1"/>
          </p:cNvPicPr>
          <p:nvPr/>
        </p:nvPicPr>
        <p:blipFill>
          <a:blip r:embed="rId6"/>
          <a:stretch>
            <a:fillRect/>
          </a:stretch>
        </p:blipFill>
        <p:spPr>
          <a:xfrm>
            <a:off x="6307810" y="3870142"/>
            <a:ext cx="5884190" cy="3014587"/>
          </a:xfrm>
          <a:prstGeom prst="rect">
            <a:avLst/>
          </a:prstGeom>
        </p:spPr>
      </p:pic>
    </p:spTree>
    <p:extLst>
      <p:ext uri="{BB962C8B-B14F-4D97-AF65-F5344CB8AC3E}">
        <p14:creationId xmlns:p14="http://schemas.microsoft.com/office/powerpoint/2010/main" val="255431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a:extLst>
            <a:ext uri="{FF2B5EF4-FFF2-40B4-BE49-F238E27FC236}">
              <a16:creationId xmlns:a16="http://schemas.microsoft.com/office/drawing/2014/main" id="{A5B45D37-F2CC-9160-DAA0-C4F9E678985C}"/>
            </a:ext>
          </a:extLst>
        </p:cNvPr>
        <p:cNvGrpSpPr/>
        <p:nvPr/>
      </p:nvGrpSpPr>
      <p:grpSpPr>
        <a:xfrm>
          <a:off x="0" y="0"/>
          <a:ext cx="0" cy="0"/>
          <a:chOff x="0" y="0"/>
          <a:chExt cx="0" cy="0"/>
        </a:xfrm>
      </p:grpSpPr>
      <p:sp>
        <p:nvSpPr>
          <p:cNvPr id="7" name="Rounded Rectangle 9">
            <a:extLst>
              <a:ext uri="{FF2B5EF4-FFF2-40B4-BE49-F238E27FC236}">
                <a16:creationId xmlns:a16="http://schemas.microsoft.com/office/drawing/2014/main" id="{29139AA4-35CA-63DD-D475-9D418645D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oundRect">
            <a:avLst>
              <a:gd name="adj" fmla="val 2627"/>
            </a:avLst>
          </a:prstGeom>
          <a:solidFill>
            <a:schemeClr val="bg2">
              <a:lumMod val="75000"/>
            </a:schemeClr>
          </a:solidFill>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5F7556-EDDF-800F-3FD2-485D070DE007}"/>
              </a:ext>
            </a:extLst>
          </p:cNvPr>
          <p:cNvSpPr>
            <a:spLocks noGrp="1"/>
          </p:cNvSpPr>
          <p:nvPr>
            <p:ph type="title"/>
          </p:nvPr>
        </p:nvSpPr>
        <p:spPr>
          <a:xfrm>
            <a:off x="1141413" y="965199"/>
            <a:ext cx="6075552" cy="4918075"/>
          </a:xfrm>
        </p:spPr>
        <p:txBody>
          <a:bodyPr vert="horz" lIns="91440" tIns="45720" rIns="91440" bIns="45720" rtlCol="0" anchor="ctr">
            <a:normAutofit/>
          </a:bodyPr>
          <a:lstStyle/>
          <a:p>
            <a:r>
              <a:rPr lang="en-US" sz="5400" dirty="0">
                <a:effectLst>
                  <a:glow rad="38100">
                    <a:schemeClr val="bg1">
                      <a:lumMod val="65000"/>
                      <a:lumOff val="35000"/>
                      <a:alpha val="50000"/>
                    </a:schemeClr>
                  </a:glow>
                  <a:outerShdw blurRad="28575" dist="31750" dir="13200000" algn="tl" rotWithShape="0">
                    <a:srgbClr val="000000">
                      <a:alpha val="25000"/>
                    </a:srgbClr>
                  </a:outerShdw>
                </a:effectLst>
              </a:rPr>
              <a:t>Results: Models</a:t>
            </a:r>
          </a:p>
        </p:txBody>
      </p:sp>
      <p:cxnSp>
        <p:nvCxnSpPr>
          <p:cNvPr id="9" name="Straight Connector 8">
            <a:extLst>
              <a:ext uri="{FF2B5EF4-FFF2-40B4-BE49-F238E27FC236}">
                <a16:creationId xmlns:a16="http://schemas.microsoft.com/office/drawing/2014/main" id="{FB2B9025-7BCB-1EC3-68C2-E0A6D2F9E1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8699" y="2011680"/>
            <a:ext cx="0" cy="28346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63D0127-2820-F6AD-A2A2-BF52709059C8}"/>
              </a:ext>
            </a:extLst>
          </p:cNvPr>
          <p:cNvSpPr txBox="1"/>
          <p:nvPr/>
        </p:nvSpPr>
        <p:spPr>
          <a:xfrm>
            <a:off x="804672" y="5698608"/>
            <a:ext cx="7584127" cy="369332"/>
          </a:xfrm>
          <a:prstGeom prst="rect">
            <a:avLst/>
          </a:prstGeom>
          <a:noFill/>
        </p:spPr>
        <p:txBody>
          <a:bodyPr wrap="none" rtlCol="0">
            <a:spAutoFit/>
          </a:bodyPr>
          <a:lstStyle/>
          <a:p>
            <a:r>
              <a:rPr lang="en-US" dirty="0"/>
              <a:t>Presenting results without </a:t>
            </a:r>
            <a:r>
              <a:rPr lang="en-US" dirty="0" err="1"/>
              <a:t>standardisation</a:t>
            </a:r>
            <a:r>
              <a:rPr lang="en-US" dirty="0"/>
              <a:t> or correlation imputation</a:t>
            </a:r>
          </a:p>
        </p:txBody>
      </p:sp>
    </p:spTree>
    <p:extLst>
      <p:ext uri="{BB962C8B-B14F-4D97-AF65-F5344CB8AC3E}">
        <p14:creationId xmlns:p14="http://schemas.microsoft.com/office/powerpoint/2010/main" val="3821504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306991-94AD-84A0-9BCF-98805A9D3B99}"/>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DAA6C16-BF9B-4A3E-BC70-EE6015D4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EEDC6-4869-DD4A-32C5-9F9E5B51ADBC}"/>
              </a:ext>
            </a:extLst>
          </p:cNvPr>
          <p:cNvSpPr>
            <a:spLocks noGrp="1"/>
          </p:cNvSpPr>
          <p:nvPr>
            <p:ph type="title"/>
          </p:nvPr>
        </p:nvSpPr>
        <p:spPr>
          <a:xfrm>
            <a:off x="838200" y="4669978"/>
            <a:ext cx="4391024" cy="1173700"/>
          </a:xfrm>
        </p:spPr>
        <p:txBody>
          <a:bodyPr vert="horz" lIns="91440" tIns="45720" rIns="91440" bIns="45720" rtlCol="0" anchor="t">
            <a:normAutofit/>
          </a:bodyPr>
          <a:lstStyle/>
          <a:p>
            <a:r>
              <a:rPr lang="en-US" sz="3700">
                <a:solidFill>
                  <a:schemeClr val="bg1"/>
                </a:solidFill>
              </a:rPr>
              <a:t>Model Results: No Thresholding</a:t>
            </a:r>
          </a:p>
        </p:txBody>
      </p:sp>
      <p:grpSp>
        <p:nvGrpSpPr>
          <p:cNvPr id="52" name="Group 51">
            <a:extLst>
              <a:ext uri="{FF2B5EF4-FFF2-40B4-BE49-F238E27FC236}">
                <a16:creationId xmlns:a16="http://schemas.microsoft.com/office/drawing/2014/main" id="{D4C516A3-38C0-4F58-9700-081CB0D1A0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0" cy="4286159"/>
            <a:chOff x="0" y="1"/>
            <a:chExt cx="12192000" cy="4286159"/>
          </a:xfrm>
          <a:effectLst>
            <a:outerShdw blurRad="381000" dir="5400000" algn="ctr" rotWithShape="0">
              <a:srgbClr val="000000">
                <a:alpha val="10000"/>
              </a:srgbClr>
            </a:outerShdw>
          </a:effectLst>
        </p:grpSpPr>
        <p:grpSp>
          <p:nvGrpSpPr>
            <p:cNvPr id="20" name="Group 19">
              <a:extLst>
                <a:ext uri="{FF2B5EF4-FFF2-40B4-BE49-F238E27FC236}">
                  <a16:creationId xmlns:a16="http://schemas.microsoft.com/office/drawing/2014/main" id="{031B548F-BAE0-4401-9139-6545BCD3C3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1"/>
              <a:ext cx="12192000" cy="4000975"/>
              <a:chOff x="0" y="1"/>
              <a:chExt cx="12192000" cy="4000975"/>
            </a:xfrm>
          </p:grpSpPr>
          <p:sp>
            <p:nvSpPr>
              <p:cNvPr id="53" name="Freeform: Shape 23">
                <a:extLst>
                  <a:ext uri="{FF2B5EF4-FFF2-40B4-BE49-F238E27FC236}">
                    <a16:creationId xmlns:a16="http://schemas.microsoft.com/office/drawing/2014/main" id="{E4511E12-8D97-4D29-97DA-824875B13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24">
                <a:extLst>
                  <a:ext uri="{FF2B5EF4-FFF2-40B4-BE49-F238E27FC236}">
                    <a16:creationId xmlns:a16="http://schemas.microsoft.com/office/drawing/2014/main" id="{2267ACB5-D743-4981-82A7-934D0A6BD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4000975"/>
              </a:xfrm>
              <a:custGeom>
                <a:avLst/>
                <a:gdLst>
                  <a:gd name="connsiteX0" fmla="*/ 0 w 12192000"/>
                  <a:gd name="connsiteY0" fmla="*/ 0 h 4000975"/>
                  <a:gd name="connsiteX1" fmla="*/ 12192000 w 12192000"/>
                  <a:gd name="connsiteY1" fmla="*/ 0 h 4000975"/>
                  <a:gd name="connsiteX2" fmla="*/ 12192000 w 12192000"/>
                  <a:gd name="connsiteY2" fmla="*/ 4000975 h 4000975"/>
                  <a:gd name="connsiteX3" fmla="*/ 4591050 w 12192000"/>
                  <a:gd name="connsiteY3" fmla="*/ 3848100 h 4000975"/>
                  <a:gd name="connsiteX4" fmla="*/ 0 w 12192000"/>
                  <a:gd name="connsiteY4" fmla="*/ 3999921 h 4000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4000975">
                    <a:moveTo>
                      <a:pt x="0" y="0"/>
                    </a:moveTo>
                    <a:lnTo>
                      <a:pt x="12192000" y="0"/>
                    </a:lnTo>
                    <a:lnTo>
                      <a:pt x="12192000" y="4000975"/>
                    </a:lnTo>
                    <a:lnTo>
                      <a:pt x="4591050" y="3848100"/>
                    </a:lnTo>
                    <a:lnTo>
                      <a:pt x="0" y="3999921"/>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5" name="Group 54">
              <a:extLst>
                <a:ext uri="{FF2B5EF4-FFF2-40B4-BE49-F238E27FC236}">
                  <a16:creationId xmlns:a16="http://schemas.microsoft.com/office/drawing/2014/main" id="{13BB3ECA-2783-40C5-BE31-E5A2B62156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56" name="Freeform: Shape 21">
                <a:extLst>
                  <a:ext uri="{FF2B5EF4-FFF2-40B4-BE49-F238E27FC236}">
                    <a16:creationId xmlns:a16="http://schemas.microsoft.com/office/drawing/2014/main" id="{762FAB9C-1F29-451A-B39A-BDF325693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22">
                <a:extLst>
                  <a:ext uri="{FF2B5EF4-FFF2-40B4-BE49-F238E27FC236}">
                    <a16:creationId xmlns:a16="http://schemas.microsoft.com/office/drawing/2014/main" id="{14658BE9-BAE2-4EEF-94FE-33319BDCA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3" name="Picture 2">
            <a:extLst>
              <a:ext uri="{FF2B5EF4-FFF2-40B4-BE49-F238E27FC236}">
                <a16:creationId xmlns:a16="http://schemas.microsoft.com/office/drawing/2014/main" id="{6D2418E0-B3D2-3C82-781A-41CC1D260393}"/>
              </a:ext>
            </a:extLst>
          </p:cNvPr>
          <p:cNvPicPr>
            <a:picLocks noChangeAspect="1"/>
          </p:cNvPicPr>
          <p:nvPr/>
        </p:nvPicPr>
        <p:blipFill>
          <a:blip r:embed="rId4"/>
          <a:stretch>
            <a:fillRect/>
          </a:stretch>
        </p:blipFill>
        <p:spPr>
          <a:xfrm>
            <a:off x="0" y="5417"/>
            <a:ext cx="4420701" cy="2536305"/>
          </a:xfrm>
          <a:prstGeom prst="rect">
            <a:avLst/>
          </a:prstGeom>
        </p:spPr>
      </p:pic>
      <p:pic>
        <p:nvPicPr>
          <p:cNvPr id="6" name="Picture 5">
            <a:extLst>
              <a:ext uri="{FF2B5EF4-FFF2-40B4-BE49-F238E27FC236}">
                <a16:creationId xmlns:a16="http://schemas.microsoft.com/office/drawing/2014/main" id="{9A32FC99-EDA4-86E7-86C7-585421C11A79}"/>
              </a:ext>
            </a:extLst>
          </p:cNvPr>
          <p:cNvPicPr>
            <a:picLocks noChangeAspect="1"/>
          </p:cNvPicPr>
          <p:nvPr/>
        </p:nvPicPr>
        <p:blipFill>
          <a:blip r:embed="rId5"/>
          <a:stretch>
            <a:fillRect/>
          </a:stretch>
        </p:blipFill>
        <p:spPr>
          <a:xfrm>
            <a:off x="8405772" y="1324398"/>
            <a:ext cx="3786228" cy="2512026"/>
          </a:xfrm>
          <a:prstGeom prst="rect">
            <a:avLst/>
          </a:prstGeom>
        </p:spPr>
      </p:pic>
      <p:pic>
        <p:nvPicPr>
          <p:cNvPr id="5" name="Picture 4">
            <a:extLst>
              <a:ext uri="{FF2B5EF4-FFF2-40B4-BE49-F238E27FC236}">
                <a16:creationId xmlns:a16="http://schemas.microsoft.com/office/drawing/2014/main" id="{784F26CC-B9FA-7989-11CC-EA3752D0786A}"/>
              </a:ext>
            </a:extLst>
          </p:cNvPr>
          <p:cNvPicPr>
            <a:picLocks noChangeAspect="1"/>
          </p:cNvPicPr>
          <p:nvPr/>
        </p:nvPicPr>
        <p:blipFill>
          <a:blip r:embed="rId6"/>
          <a:stretch>
            <a:fillRect/>
          </a:stretch>
        </p:blipFill>
        <p:spPr>
          <a:xfrm>
            <a:off x="4420701" y="610784"/>
            <a:ext cx="3985071" cy="2336033"/>
          </a:xfrm>
          <a:prstGeom prst="rect">
            <a:avLst/>
          </a:prstGeom>
        </p:spPr>
      </p:pic>
      <p:sp>
        <p:nvSpPr>
          <p:cNvPr id="9" name="TextBox 8">
            <a:extLst>
              <a:ext uri="{FF2B5EF4-FFF2-40B4-BE49-F238E27FC236}">
                <a16:creationId xmlns:a16="http://schemas.microsoft.com/office/drawing/2014/main" id="{9B2877F1-7863-AEEB-CD3C-D3CDDB0FE4F4}"/>
              </a:ext>
            </a:extLst>
          </p:cNvPr>
          <p:cNvSpPr txBox="1"/>
          <p:nvPr/>
        </p:nvSpPr>
        <p:spPr>
          <a:xfrm>
            <a:off x="5067830" y="5133770"/>
            <a:ext cx="6382516" cy="923330"/>
          </a:xfrm>
          <a:prstGeom prst="rect">
            <a:avLst/>
          </a:prstGeom>
          <a:noFill/>
        </p:spPr>
        <p:txBody>
          <a:bodyPr wrap="none" rtlCol="0">
            <a:spAutoFit/>
          </a:bodyPr>
          <a:lstStyle/>
          <a:p>
            <a:r>
              <a:rPr lang="en-US" sz="1800" dirty="0">
                <a:solidFill>
                  <a:schemeClr val="bg1"/>
                </a:solidFill>
              </a:rPr>
              <a:t>Very small and similar MAPE scores for all imputation methods</a:t>
            </a:r>
          </a:p>
          <a:p>
            <a:pPr marL="285750" indent="-285750">
              <a:buFontTx/>
              <a:buChar char="-"/>
            </a:pPr>
            <a:r>
              <a:rPr lang="en-US" dirty="0">
                <a:solidFill>
                  <a:schemeClr val="bg1"/>
                </a:solidFill>
              </a:rPr>
              <a:t>Random Forest model tended to do the best</a:t>
            </a:r>
          </a:p>
          <a:p>
            <a:pPr marL="285750" indent="-285750">
              <a:buFontTx/>
              <a:buChar char="-"/>
            </a:pPr>
            <a:endParaRPr lang="en-US" dirty="0">
              <a:solidFill>
                <a:schemeClr val="bg1"/>
              </a:solidFill>
            </a:endParaRPr>
          </a:p>
        </p:txBody>
      </p:sp>
    </p:spTree>
    <p:extLst>
      <p:ext uri="{BB962C8B-B14F-4D97-AF65-F5344CB8AC3E}">
        <p14:creationId xmlns:p14="http://schemas.microsoft.com/office/powerpoint/2010/main" val="291563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A05427-E2EC-3031-AA34-4C4A279C465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343421E-0BAD-F574-FFAC-692ACC5CF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0EFF541-C2C3-F202-1E1B-7A75C5053716}"/>
              </a:ext>
            </a:extLst>
          </p:cNvPr>
          <p:cNvSpPr>
            <a:spLocks noGrp="1"/>
          </p:cNvSpPr>
          <p:nvPr>
            <p:ph type="title"/>
          </p:nvPr>
        </p:nvSpPr>
        <p:spPr>
          <a:xfrm>
            <a:off x="342490" y="510615"/>
            <a:ext cx="3872769" cy="1325563"/>
          </a:xfrm>
        </p:spPr>
        <p:txBody>
          <a:bodyPr anchor="b">
            <a:normAutofit/>
          </a:bodyPr>
          <a:lstStyle/>
          <a:p>
            <a:pPr algn="ctr"/>
            <a:r>
              <a:rPr lang="en-US" sz="4000" dirty="0">
                <a:solidFill>
                  <a:schemeClr val="bg1"/>
                </a:solidFill>
              </a:rPr>
              <a:t>Model Results: 95% Thresholding</a:t>
            </a:r>
          </a:p>
        </p:txBody>
      </p:sp>
      <p:cxnSp>
        <p:nvCxnSpPr>
          <p:cNvPr id="10" name="Straight Connector 9">
            <a:extLst>
              <a:ext uri="{FF2B5EF4-FFF2-40B4-BE49-F238E27FC236}">
                <a16:creationId xmlns:a16="http://schemas.microsoft.com/office/drawing/2014/main" id="{C591EBFB-6D5E-ED70-88F8-B88C82926F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B8778F2-77A6-AFE4-AC98-F6A0AD292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C598000-E4B4-0E29-9320-177CEEBF6F37}"/>
              </a:ext>
            </a:extLst>
          </p:cNvPr>
          <p:cNvSpPr txBox="1"/>
          <p:nvPr/>
        </p:nvSpPr>
        <p:spPr>
          <a:xfrm>
            <a:off x="268391" y="2128915"/>
            <a:ext cx="4035552" cy="4493538"/>
          </a:xfrm>
          <a:prstGeom prst="rect">
            <a:avLst/>
          </a:prstGeom>
          <a:noFill/>
        </p:spPr>
        <p:txBody>
          <a:bodyPr wrap="square" rtlCol="0">
            <a:spAutoFit/>
          </a:bodyPr>
          <a:lstStyle/>
          <a:p>
            <a:pPr algn="ctr"/>
            <a:r>
              <a:rPr lang="en-US" sz="2200" dirty="0">
                <a:solidFill>
                  <a:schemeClr val="bg1"/>
                </a:solidFill>
              </a:rPr>
              <a:t>Ensemble based methods performed the best for KNN and Miss Forest based imputation</a:t>
            </a:r>
          </a:p>
          <a:p>
            <a:pPr algn="ctr"/>
            <a:endParaRPr lang="en-US" sz="2200" dirty="0">
              <a:solidFill>
                <a:schemeClr val="bg1"/>
              </a:solidFill>
            </a:endParaRPr>
          </a:p>
          <a:p>
            <a:pPr algn="ctr"/>
            <a:r>
              <a:rPr lang="en-US" sz="2200" dirty="0">
                <a:solidFill>
                  <a:schemeClr val="bg1"/>
                </a:solidFill>
              </a:rPr>
              <a:t>Ensemble methods + KNN regressor had highest performances for polynomial</a:t>
            </a:r>
          </a:p>
          <a:p>
            <a:pPr algn="ctr"/>
            <a:endParaRPr lang="en-US" sz="2200" dirty="0">
              <a:solidFill>
                <a:schemeClr val="bg1"/>
              </a:solidFill>
            </a:endParaRPr>
          </a:p>
          <a:p>
            <a:pPr algn="ctr"/>
            <a:r>
              <a:rPr lang="en-US" sz="2200" dirty="0">
                <a:solidFill>
                  <a:schemeClr val="bg1"/>
                </a:solidFill>
              </a:rPr>
              <a:t>Similar trends for polynomial 2 and 3 imputation</a:t>
            </a:r>
          </a:p>
          <a:p>
            <a:pPr algn="ctr"/>
            <a:endParaRPr lang="en-US" sz="2200" dirty="0">
              <a:solidFill>
                <a:schemeClr val="bg1"/>
              </a:solidFill>
            </a:endParaRPr>
          </a:p>
          <a:p>
            <a:pPr algn="ctr"/>
            <a:r>
              <a:rPr lang="en-US" sz="2200" dirty="0">
                <a:solidFill>
                  <a:schemeClr val="bg1"/>
                </a:solidFill>
              </a:rPr>
              <a:t>Imputation methods did similarly*</a:t>
            </a:r>
          </a:p>
        </p:txBody>
      </p:sp>
      <p:pic>
        <p:nvPicPr>
          <p:cNvPr id="13" name="Picture 12">
            <a:extLst>
              <a:ext uri="{FF2B5EF4-FFF2-40B4-BE49-F238E27FC236}">
                <a16:creationId xmlns:a16="http://schemas.microsoft.com/office/drawing/2014/main" id="{EEA1D59C-EF2C-34EE-DE38-42460FB8B09E}"/>
              </a:ext>
            </a:extLst>
          </p:cNvPr>
          <p:cNvPicPr>
            <a:picLocks noChangeAspect="1"/>
          </p:cNvPicPr>
          <p:nvPr/>
        </p:nvPicPr>
        <p:blipFill>
          <a:blip r:embed="rId3"/>
          <a:stretch>
            <a:fillRect/>
          </a:stretch>
        </p:blipFill>
        <p:spPr>
          <a:xfrm>
            <a:off x="4431542" y="-28857"/>
            <a:ext cx="7772400" cy="2245360"/>
          </a:xfrm>
          <a:prstGeom prst="rect">
            <a:avLst/>
          </a:prstGeom>
        </p:spPr>
      </p:pic>
      <p:pic>
        <p:nvPicPr>
          <p:cNvPr id="15" name="Picture 14">
            <a:extLst>
              <a:ext uri="{FF2B5EF4-FFF2-40B4-BE49-F238E27FC236}">
                <a16:creationId xmlns:a16="http://schemas.microsoft.com/office/drawing/2014/main" id="{2B39F235-EE99-A3E1-3705-48750822CCB7}"/>
              </a:ext>
            </a:extLst>
          </p:cNvPr>
          <p:cNvPicPr>
            <a:picLocks noChangeAspect="1"/>
          </p:cNvPicPr>
          <p:nvPr/>
        </p:nvPicPr>
        <p:blipFill>
          <a:blip r:embed="rId4"/>
          <a:stretch>
            <a:fillRect/>
          </a:stretch>
        </p:blipFill>
        <p:spPr>
          <a:xfrm>
            <a:off x="4419600" y="2216503"/>
            <a:ext cx="7772400" cy="2231584"/>
          </a:xfrm>
          <a:prstGeom prst="rect">
            <a:avLst/>
          </a:prstGeom>
        </p:spPr>
      </p:pic>
      <p:pic>
        <p:nvPicPr>
          <p:cNvPr id="16" name="Picture 15">
            <a:extLst>
              <a:ext uri="{FF2B5EF4-FFF2-40B4-BE49-F238E27FC236}">
                <a16:creationId xmlns:a16="http://schemas.microsoft.com/office/drawing/2014/main" id="{5E63FACF-2ED3-8F51-F89A-9DEC56AC5496}"/>
              </a:ext>
            </a:extLst>
          </p:cNvPr>
          <p:cNvPicPr>
            <a:picLocks noChangeAspect="1"/>
          </p:cNvPicPr>
          <p:nvPr/>
        </p:nvPicPr>
        <p:blipFill>
          <a:blip r:embed="rId5"/>
          <a:stretch>
            <a:fillRect/>
          </a:stretch>
        </p:blipFill>
        <p:spPr>
          <a:xfrm>
            <a:off x="4446128" y="4448087"/>
            <a:ext cx="7772400" cy="2435522"/>
          </a:xfrm>
          <a:prstGeom prst="rect">
            <a:avLst/>
          </a:prstGeom>
        </p:spPr>
      </p:pic>
    </p:spTree>
    <p:extLst>
      <p:ext uri="{BB962C8B-B14F-4D97-AF65-F5344CB8AC3E}">
        <p14:creationId xmlns:p14="http://schemas.microsoft.com/office/powerpoint/2010/main" val="3239466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8BB3E7-0830-7339-E81F-516F2577C7D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7FBA8AA-FC50-E20B-2990-6E57FB608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4B66B31-6197-9A67-CF09-E4B5D2D196D4}"/>
              </a:ext>
            </a:extLst>
          </p:cNvPr>
          <p:cNvSpPr>
            <a:spLocks noGrp="1"/>
          </p:cNvSpPr>
          <p:nvPr>
            <p:ph type="title"/>
          </p:nvPr>
        </p:nvSpPr>
        <p:spPr>
          <a:xfrm>
            <a:off x="368935" y="643180"/>
            <a:ext cx="4763897" cy="1325563"/>
          </a:xfrm>
        </p:spPr>
        <p:txBody>
          <a:bodyPr anchor="b">
            <a:normAutofit/>
          </a:bodyPr>
          <a:lstStyle/>
          <a:p>
            <a:pPr algn="ctr"/>
            <a:r>
              <a:rPr lang="en-US" dirty="0">
                <a:solidFill>
                  <a:schemeClr val="bg1"/>
                </a:solidFill>
              </a:rPr>
              <a:t>Split </a:t>
            </a:r>
            <a:r>
              <a:rPr lang="en-US" b="1" dirty="0">
                <a:solidFill>
                  <a:schemeClr val="bg1"/>
                </a:solidFill>
              </a:rPr>
              <a:t>within</a:t>
            </a:r>
            <a:r>
              <a:rPr lang="en-US" dirty="0">
                <a:solidFill>
                  <a:schemeClr val="bg1"/>
                </a:solidFill>
              </a:rPr>
              <a:t> Year versus Split </a:t>
            </a:r>
            <a:r>
              <a:rPr lang="en-US" b="1" dirty="0">
                <a:solidFill>
                  <a:schemeClr val="bg1"/>
                </a:solidFill>
              </a:rPr>
              <a:t>by</a:t>
            </a:r>
            <a:r>
              <a:rPr lang="en-US" dirty="0">
                <a:solidFill>
                  <a:schemeClr val="bg1"/>
                </a:solidFill>
              </a:rPr>
              <a:t> Year </a:t>
            </a:r>
          </a:p>
        </p:txBody>
      </p:sp>
      <p:cxnSp>
        <p:nvCxnSpPr>
          <p:cNvPr id="10" name="Straight Connector 9">
            <a:extLst>
              <a:ext uri="{FF2B5EF4-FFF2-40B4-BE49-F238E27FC236}">
                <a16:creationId xmlns:a16="http://schemas.microsoft.com/office/drawing/2014/main" id="{9BAE0E03-4E93-8DC5-2074-2C99D34243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33618DC-A39F-9E6C-8247-A8D7C85E2C5F}"/>
              </a:ext>
            </a:extLst>
          </p:cNvPr>
          <p:cNvSpPr>
            <a:spLocks noGrp="1"/>
          </p:cNvSpPr>
          <p:nvPr>
            <p:ph idx="1"/>
          </p:nvPr>
        </p:nvSpPr>
        <p:spPr>
          <a:xfrm>
            <a:off x="368935" y="2516234"/>
            <a:ext cx="11603609" cy="4128403"/>
          </a:xfrm>
        </p:spPr>
        <p:txBody>
          <a:bodyPr>
            <a:noAutofit/>
          </a:bodyPr>
          <a:lstStyle/>
          <a:p>
            <a:pPr marL="0" indent="0" algn="ctr">
              <a:lnSpc>
                <a:spcPct val="150000"/>
              </a:lnSpc>
              <a:buNone/>
            </a:pPr>
            <a:r>
              <a:rPr lang="en-US" sz="2200" dirty="0">
                <a:solidFill>
                  <a:schemeClr val="bg1"/>
                </a:solidFill>
              </a:rPr>
              <a:t>Generally had higher error with all imputation methods, but most noticeable for KNN.</a:t>
            </a:r>
          </a:p>
          <a:p>
            <a:pPr algn="ctr">
              <a:lnSpc>
                <a:spcPct val="150000"/>
              </a:lnSpc>
            </a:pPr>
            <a:r>
              <a:rPr lang="en-US" sz="2200" dirty="0">
                <a:solidFill>
                  <a:schemeClr val="bg1"/>
                </a:solidFill>
              </a:rPr>
              <a:t>It had one to two times (approximately) the MAPE score for polynomial based. </a:t>
            </a:r>
          </a:p>
          <a:p>
            <a:pPr marL="0" indent="0" algn="ctr">
              <a:lnSpc>
                <a:spcPct val="150000"/>
              </a:lnSpc>
              <a:buNone/>
            </a:pPr>
            <a:r>
              <a:rPr lang="en-US" sz="2200" dirty="0">
                <a:solidFill>
                  <a:schemeClr val="bg1"/>
                </a:solidFill>
              </a:rPr>
              <a:t>Potentially less additional error for polynomial methods because of the need to extrapolate.</a:t>
            </a:r>
          </a:p>
          <a:p>
            <a:pPr marL="0" indent="0" algn="ctr">
              <a:lnSpc>
                <a:spcPct val="150000"/>
              </a:lnSpc>
              <a:buNone/>
            </a:pPr>
            <a:r>
              <a:rPr lang="en-US" sz="2200" dirty="0">
                <a:solidFill>
                  <a:schemeClr val="bg1"/>
                </a:solidFill>
              </a:rPr>
              <a:t>While scaling generally helped (or had little effect) on KNN imputed values, it almost always had worse performance for polynomial imputed values (substantially for non-</a:t>
            </a:r>
            <a:r>
              <a:rPr lang="en-US" sz="2200" dirty="0" err="1">
                <a:solidFill>
                  <a:schemeClr val="bg1"/>
                </a:solidFill>
              </a:rPr>
              <a:t>thresholded</a:t>
            </a:r>
            <a:r>
              <a:rPr lang="en-US" sz="2200" dirty="0">
                <a:solidFill>
                  <a:schemeClr val="bg1"/>
                </a:solidFill>
              </a:rPr>
              <a:t> data)</a:t>
            </a:r>
          </a:p>
          <a:p>
            <a:pPr marL="0" indent="0" algn="ctr">
              <a:lnSpc>
                <a:spcPct val="150000"/>
              </a:lnSpc>
              <a:buNone/>
            </a:pPr>
            <a:r>
              <a:rPr lang="en-US" sz="2200" dirty="0">
                <a:solidFill>
                  <a:schemeClr val="bg1"/>
                </a:solidFill>
              </a:rPr>
              <a:t>For data with no thresholding, correlation imputation substantially helped KNN methods but showed no effect for other methods. Had model specific, small effects of 95% thresholding. </a:t>
            </a:r>
          </a:p>
          <a:p>
            <a:pPr algn="ctr">
              <a:lnSpc>
                <a:spcPct val="150000"/>
              </a:lnSpc>
            </a:pPr>
            <a:endParaRPr lang="en-US" sz="2200" dirty="0">
              <a:solidFill>
                <a:schemeClr val="bg1"/>
              </a:solidFill>
            </a:endParaRPr>
          </a:p>
          <a:p>
            <a:pPr marL="0" indent="0" algn="ctr">
              <a:lnSpc>
                <a:spcPct val="150000"/>
              </a:lnSpc>
              <a:buNone/>
            </a:pPr>
            <a:endParaRPr lang="en-US" sz="2200" dirty="0">
              <a:solidFill>
                <a:schemeClr val="bg1"/>
              </a:solidFill>
            </a:endParaRPr>
          </a:p>
        </p:txBody>
      </p:sp>
      <p:sp>
        <p:nvSpPr>
          <p:cNvPr id="12" name="Rectangle 11">
            <a:extLst>
              <a:ext uri="{FF2B5EF4-FFF2-40B4-BE49-F238E27FC236}">
                <a16:creationId xmlns:a16="http://schemas.microsoft.com/office/drawing/2014/main" id="{776442F9-0305-FFA2-C177-2BB7C4AD8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7B6677-C3A3-B987-FBCA-9E0F2818C11B}"/>
              </a:ext>
            </a:extLst>
          </p:cNvPr>
          <p:cNvPicPr>
            <a:picLocks noChangeAspect="1"/>
          </p:cNvPicPr>
          <p:nvPr/>
        </p:nvPicPr>
        <p:blipFill>
          <a:blip r:embed="rId3"/>
          <a:stretch>
            <a:fillRect/>
          </a:stretch>
        </p:blipFill>
        <p:spPr>
          <a:xfrm>
            <a:off x="7815071" y="0"/>
            <a:ext cx="4423553" cy="2447072"/>
          </a:xfrm>
          <a:prstGeom prst="rect">
            <a:avLst/>
          </a:prstGeom>
        </p:spPr>
      </p:pic>
    </p:spTree>
    <p:extLst>
      <p:ext uri="{BB962C8B-B14F-4D97-AF65-F5344CB8AC3E}">
        <p14:creationId xmlns:p14="http://schemas.microsoft.com/office/powerpoint/2010/main" val="1891113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A56CBE-2472-C350-37E1-295272B097C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A434F35-1509-B0DD-1410-66380A132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08EDBF0-B79B-F32F-43EE-76EB2575451F}"/>
              </a:ext>
            </a:extLst>
          </p:cNvPr>
          <p:cNvSpPr>
            <a:spLocks noGrp="1"/>
          </p:cNvSpPr>
          <p:nvPr>
            <p:ph type="title"/>
          </p:nvPr>
        </p:nvSpPr>
        <p:spPr>
          <a:xfrm>
            <a:off x="368934" y="643180"/>
            <a:ext cx="11192801" cy="1325563"/>
          </a:xfrm>
        </p:spPr>
        <p:txBody>
          <a:bodyPr anchor="b">
            <a:normAutofit/>
          </a:bodyPr>
          <a:lstStyle/>
          <a:p>
            <a:pPr algn="ctr"/>
            <a:r>
              <a:rPr lang="en-US" dirty="0">
                <a:solidFill>
                  <a:schemeClr val="bg1"/>
                </a:solidFill>
              </a:rPr>
              <a:t>Current Research Stage: Neural Nets Finetuning</a:t>
            </a:r>
          </a:p>
        </p:txBody>
      </p:sp>
      <p:cxnSp>
        <p:nvCxnSpPr>
          <p:cNvPr id="10" name="Straight Connector 9">
            <a:extLst>
              <a:ext uri="{FF2B5EF4-FFF2-40B4-BE49-F238E27FC236}">
                <a16:creationId xmlns:a16="http://schemas.microsoft.com/office/drawing/2014/main" id="{2A1DF237-4865-C080-7AB6-1981EFA70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E5E11CE-0341-EE0F-8644-FED8A120B241}"/>
              </a:ext>
            </a:extLst>
          </p:cNvPr>
          <p:cNvSpPr>
            <a:spLocks noGrp="1"/>
          </p:cNvSpPr>
          <p:nvPr>
            <p:ph idx="1"/>
          </p:nvPr>
        </p:nvSpPr>
        <p:spPr>
          <a:xfrm>
            <a:off x="368934" y="2262774"/>
            <a:ext cx="11603609" cy="4128403"/>
          </a:xfrm>
        </p:spPr>
        <p:txBody>
          <a:bodyPr>
            <a:noAutofit/>
          </a:bodyPr>
          <a:lstStyle/>
          <a:p>
            <a:pPr marL="0" indent="0" algn="ctr">
              <a:lnSpc>
                <a:spcPct val="150000"/>
              </a:lnSpc>
              <a:buNone/>
            </a:pPr>
            <a:r>
              <a:rPr lang="en-US" dirty="0">
                <a:solidFill>
                  <a:schemeClr val="bg1"/>
                </a:solidFill>
              </a:rPr>
              <a:t>Using </a:t>
            </a:r>
            <a:r>
              <a:rPr lang="en-US" dirty="0" err="1">
                <a:solidFill>
                  <a:schemeClr val="bg1"/>
                </a:solidFill>
              </a:rPr>
              <a:t>Optuna</a:t>
            </a:r>
            <a:r>
              <a:rPr lang="en-US" dirty="0">
                <a:solidFill>
                  <a:schemeClr val="bg1"/>
                </a:solidFill>
              </a:rPr>
              <a:t> to fine-tune the parameters of a Multi-Layer Perceptron Network and a Recurrent Neural Network.</a:t>
            </a:r>
          </a:p>
          <a:p>
            <a:pPr marL="0" indent="0" algn="ctr">
              <a:lnSpc>
                <a:spcPct val="150000"/>
              </a:lnSpc>
              <a:buNone/>
            </a:pPr>
            <a:r>
              <a:rPr lang="en-US" dirty="0">
                <a:solidFill>
                  <a:schemeClr val="bg1"/>
                </a:solidFill>
              </a:rPr>
              <a:t>Often find that the activation function and learning rate are the most important hyper-parameters to tune.</a:t>
            </a:r>
          </a:p>
          <a:p>
            <a:pPr marL="0" indent="0" algn="ctr">
              <a:lnSpc>
                <a:spcPct val="150000"/>
              </a:lnSpc>
              <a:buNone/>
            </a:pPr>
            <a:r>
              <a:rPr lang="en-US" dirty="0">
                <a:solidFill>
                  <a:schemeClr val="bg1"/>
                </a:solidFill>
              </a:rPr>
              <a:t>Getting MAPE scores comparable to, or less than, current best MAPES for the datasets with 95% thresholding.</a:t>
            </a:r>
          </a:p>
          <a:p>
            <a:pPr marL="0" indent="0" algn="ctr">
              <a:lnSpc>
                <a:spcPct val="150000"/>
              </a:lnSpc>
              <a:buNone/>
            </a:pPr>
            <a:endParaRPr lang="en-US" dirty="0">
              <a:solidFill>
                <a:schemeClr val="bg1"/>
              </a:solidFill>
            </a:endParaRPr>
          </a:p>
        </p:txBody>
      </p:sp>
      <p:sp>
        <p:nvSpPr>
          <p:cNvPr id="12" name="Rectangle 11">
            <a:extLst>
              <a:ext uri="{FF2B5EF4-FFF2-40B4-BE49-F238E27FC236}">
                <a16:creationId xmlns:a16="http://schemas.microsoft.com/office/drawing/2014/main" id="{2EEA18D3-0548-E043-CC69-F6A0D5D2D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8276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3981AC-06C9-0057-1E4D-D48FABD2F63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1193074-59B2-BD78-6822-78246C250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9D35B17-264C-0053-F4BA-EC6D8351AD97}"/>
              </a:ext>
            </a:extLst>
          </p:cNvPr>
          <p:cNvSpPr>
            <a:spLocks noGrp="1"/>
          </p:cNvSpPr>
          <p:nvPr>
            <p:ph type="title"/>
          </p:nvPr>
        </p:nvSpPr>
        <p:spPr>
          <a:xfrm>
            <a:off x="368935" y="643180"/>
            <a:ext cx="4422521" cy="1325563"/>
          </a:xfrm>
        </p:spPr>
        <p:txBody>
          <a:bodyPr anchor="b">
            <a:normAutofit/>
          </a:bodyPr>
          <a:lstStyle/>
          <a:p>
            <a:pPr algn="r"/>
            <a:r>
              <a:rPr lang="en-US" dirty="0">
                <a:solidFill>
                  <a:schemeClr val="bg1"/>
                </a:solidFill>
              </a:rPr>
              <a:t>Pathways Forward</a:t>
            </a:r>
          </a:p>
        </p:txBody>
      </p:sp>
      <p:cxnSp>
        <p:nvCxnSpPr>
          <p:cNvPr id="10" name="Straight Connector 9">
            <a:extLst>
              <a:ext uri="{FF2B5EF4-FFF2-40B4-BE49-F238E27FC236}">
                <a16:creationId xmlns:a16="http://schemas.microsoft.com/office/drawing/2014/main" id="{1F120627-F057-1FBE-7819-7F62D4D56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255246-AA39-12D7-2B46-61C23EE15C60}"/>
              </a:ext>
            </a:extLst>
          </p:cNvPr>
          <p:cNvSpPr>
            <a:spLocks noGrp="1"/>
          </p:cNvSpPr>
          <p:nvPr>
            <p:ph idx="1"/>
          </p:nvPr>
        </p:nvSpPr>
        <p:spPr>
          <a:xfrm>
            <a:off x="368935" y="2718816"/>
            <a:ext cx="11603609" cy="3657597"/>
          </a:xfrm>
        </p:spPr>
        <p:txBody>
          <a:bodyPr>
            <a:noAutofit/>
          </a:bodyPr>
          <a:lstStyle/>
          <a:p>
            <a:pPr marL="457200" indent="-457200" algn="ctr">
              <a:lnSpc>
                <a:spcPct val="200000"/>
              </a:lnSpc>
              <a:buAutoNum type="arabicPeriod"/>
            </a:pPr>
            <a:r>
              <a:rPr lang="en-US" sz="2500" dirty="0">
                <a:solidFill>
                  <a:schemeClr val="bg1"/>
                </a:solidFill>
              </a:rPr>
              <a:t>Hyperparameter tuning for imputation methods and model instantiations</a:t>
            </a:r>
          </a:p>
          <a:p>
            <a:pPr marL="457200" indent="-457200" algn="ctr">
              <a:lnSpc>
                <a:spcPct val="200000"/>
              </a:lnSpc>
              <a:buAutoNum type="arabicPeriod"/>
            </a:pPr>
            <a:r>
              <a:rPr lang="en-US" sz="2500" dirty="0">
                <a:solidFill>
                  <a:schemeClr val="bg1"/>
                </a:solidFill>
              </a:rPr>
              <a:t>Use of SHAP method to better understand difference in feature contributions</a:t>
            </a:r>
          </a:p>
          <a:p>
            <a:pPr marL="457200" indent="-457200" algn="ctr">
              <a:lnSpc>
                <a:spcPct val="200000"/>
              </a:lnSpc>
              <a:buAutoNum type="arabicPeriod"/>
            </a:pPr>
            <a:r>
              <a:rPr lang="en-US" sz="2500" dirty="0">
                <a:solidFill>
                  <a:schemeClr val="bg1"/>
                </a:solidFill>
              </a:rPr>
              <a:t>Application of model to predict effect of different interventions </a:t>
            </a:r>
          </a:p>
          <a:p>
            <a:pPr algn="ctr">
              <a:lnSpc>
                <a:spcPct val="200000"/>
              </a:lnSpc>
            </a:pPr>
            <a:endParaRPr lang="en-US" sz="2500" dirty="0">
              <a:solidFill>
                <a:schemeClr val="bg1"/>
              </a:solidFill>
            </a:endParaRPr>
          </a:p>
          <a:p>
            <a:pPr marL="0" indent="0" algn="ctr">
              <a:lnSpc>
                <a:spcPct val="200000"/>
              </a:lnSpc>
              <a:buNone/>
            </a:pPr>
            <a:endParaRPr lang="en-US" sz="2500" dirty="0">
              <a:solidFill>
                <a:schemeClr val="bg1"/>
              </a:solidFill>
            </a:endParaRPr>
          </a:p>
        </p:txBody>
      </p:sp>
      <p:sp>
        <p:nvSpPr>
          <p:cNvPr id="12" name="Rectangle 11">
            <a:extLst>
              <a:ext uri="{FF2B5EF4-FFF2-40B4-BE49-F238E27FC236}">
                <a16:creationId xmlns:a16="http://schemas.microsoft.com/office/drawing/2014/main" id="{CA90192C-1C1C-D437-A071-014BEB339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19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2D41CA-1934-470A-5375-EC8085DDB4D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DB3DC52-4AE6-06BE-CECF-7556DC470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CDB229C-E9FF-7F5A-D887-4373F11A7D83}"/>
              </a:ext>
            </a:extLst>
          </p:cNvPr>
          <p:cNvSpPr>
            <a:spLocks noGrp="1"/>
          </p:cNvSpPr>
          <p:nvPr>
            <p:ph type="title"/>
          </p:nvPr>
        </p:nvSpPr>
        <p:spPr>
          <a:xfrm>
            <a:off x="838200" y="669925"/>
            <a:ext cx="7081434" cy="1325563"/>
          </a:xfrm>
        </p:spPr>
        <p:txBody>
          <a:bodyPr anchor="b">
            <a:normAutofit/>
          </a:bodyPr>
          <a:lstStyle/>
          <a:p>
            <a:pPr algn="r"/>
            <a:r>
              <a:rPr lang="en-US" dirty="0">
                <a:solidFill>
                  <a:schemeClr val="bg1"/>
                </a:solidFill>
              </a:rPr>
              <a:t>Goals for Maternal Mortality</a:t>
            </a:r>
          </a:p>
        </p:txBody>
      </p:sp>
      <p:cxnSp>
        <p:nvCxnSpPr>
          <p:cNvPr id="10" name="Straight Connector 9">
            <a:extLst>
              <a:ext uri="{FF2B5EF4-FFF2-40B4-BE49-F238E27FC236}">
                <a16:creationId xmlns:a16="http://schemas.microsoft.com/office/drawing/2014/main" id="{758583B4-E853-DAB0-4F4F-C1B7466BB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532760-463B-C68E-18E3-81E2887968A8}"/>
              </a:ext>
            </a:extLst>
          </p:cNvPr>
          <p:cNvSpPr>
            <a:spLocks noGrp="1"/>
          </p:cNvSpPr>
          <p:nvPr>
            <p:ph idx="1"/>
          </p:nvPr>
        </p:nvSpPr>
        <p:spPr>
          <a:xfrm>
            <a:off x="1392667" y="2621502"/>
            <a:ext cx="9406666" cy="3526144"/>
          </a:xfrm>
        </p:spPr>
        <p:txBody>
          <a:bodyPr>
            <a:normAutofit/>
          </a:bodyPr>
          <a:lstStyle/>
          <a:p>
            <a:pPr marL="0" indent="0" algn="ctr">
              <a:lnSpc>
                <a:spcPct val="150000"/>
              </a:lnSpc>
              <a:buNone/>
            </a:pPr>
            <a:r>
              <a:rPr lang="en-AU" sz="2500" u="sng" dirty="0">
                <a:solidFill>
                  <a:schemeClr val="bg1"/>
                </a:solidFill>
              </a:rPr>
              <a:t>Sustainable Development Goal 3.1:</a:t>
            </a:r>
          </a:p>
          <a:p>
            <a:pPr marL="0" indent="0" algn="ctr">
              <a:lnSpc>
                <a:spcPct val="150000"/>
              </a:lnSpc>
              <a:buNone/>
            </a:pPr>
            <a:r>
              <a:rPr lang="en-AU" sz="2500" dirty="0">
                <a:solidFill>
                  <a:schemeClr val="bg1"/>
                </a:solidFill>
              </a:rPr>
              <a:t>“</a:t>
            </a:r>
            <a:r>
              <a:rPr lang="en-AU" sz="2500" b="0" i="0" dirty="0">
                <a:solidFill>
                  <a:schemeClr val="bg1"/>
                </a:solidFill>
                <a:effectLst/>
                <a:latin typeface="Roboto" panose="02000000000000000000" pitchFamily="2" charset="0"/>
              </a:rPr>
              <a:t>By 2030, reduce the global maternal mortality ratio to less than 70 per 100,000 live births.</a:t>
            </a:r>
            <a:r>
              <a:rPr lang="en-AU" sz="2500" dirty="0">
                <a:solidFill>
                  <a:schemeClr val="bg1"/>
                </a:solidFill>
              </a:rPr>
              <a:t>”</a:t>
            </a:r>
          </a:p>
          <a:p>
            <a:pPr marL="0" indent="0" algn="ctr">
              <a:lnSpc>
                <a:spcPct val="150000"/>
              </a:lnSpc>
              <a:buNone/>
            </a:pPr>
            <a:r>
              <a:rPr lang="en-AU" sz="2500" b="0" i="0" dirty="0">
                <a:solidFill>
                  <a:srgbClr val="FF0000"/>
                </a:solidFill>
                <a:effectLst/>
                <a:latin typeface="Roboto" panose="02000000000000000000" pitchFamily="2" charset="0"/>
              </a:rPr>
              <a:t>Only a few countries are projected to meet this goal.</a:t>
            </a:r>
            <a:endParaRPr lang="en-AU" sz="2500" dirty="0">
              <a:solidFill>
                <a:schemeClr val="bg1"/>
              </a:solidFill>
            </a:endParaRPr>
          </a:p>
        </p:txBody>
      </p:sp>
      <p:sp>
        <p:nvSpPr>
          <p:cNvPr id="12" name="Rectangle 11">
            <a:extLst>
              <a:ext uri="{FF2B5EF4-FFF2-40B4-BE49-F238E27FC236}">
                <a16:creationId xmlns:a16="http://schemas.microsoft.com/office/drawing/2014/main" id="{494C896C-A62C-6293-D9DD-F84B34D97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208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4BE74-49EA-C44C-8C71-25B6FC21590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0597586-5F34-42B2-1548-575A7C5F9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E5BE4D3-D42C-D10F-1096-26804E1D4D18}"/>
              </a:ext>
            </a:extLst>
          </p:cNvPr>
          <p:cNvSpPr>
            <a:spLocks noGrp="1"/>
          </p:cNvSpPr>
          <p:nvPr>
            <p:ph type="title"/>
          </p:nvPr>
        </p:nvSpPr>
        <p:spPr>
          <a:xfrm>
            <a:off x="838200" y="669925"/>
            <a:ext cx="7081434" cy="1325563"/>
          </a:xfrm>
        </p:spPr>
        <p:txBody>
          <a:bodyPr anchor="b">
            <a:normAutofit/>
          </a:bodyPr>
          <a:lstStyle/>
          <a:p>
            <a:pPr algn="r"/>
            <a:r>
              <a:rPr lang="en-US" dirty="0">
                <a:solidFill>
                  <a:schemeClr val="bg1"/>
                </a:solidFill>
              </a:rPr>
              <a:t>Trends in Maternal Mortality</a:t>
            </a:r>
          </a:p>
        </p:txBody>
      </p:sp>
      <p:cxnSp>
        <p:nvCxnSpPr>
          <p:cNvPr id="10" name="Straight Connector 9">
            <a:extLst>
              <a:ext uri="{FF2B5EF4-FFF2-40B4-BE49-F238E27FC236}">
                <a16:creationId xmlns:a16="http://schemas.microsoft.com/office/drawing/2014/main" id="{0A975EAD-8BD1-37C2-8235-8F0B9D9DCF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B16E16B-E38F-1ACD-F2CD-6D87CBB6A1A5}"/>
              </a:ext>
            </a:extLst>
          </p:cNvPr>
          <p:cNvSpPr>
            <a:spLocks noGrp="1"/>
          </p:cNvSpPr>
          <p:nvPr>
            <p:ph idx="1"/>
          </p:nvPr>
        </p:nvSpPr>
        <p:spPr>
          <a:xfrm>
            <a:off x="1392667" y="2398957"/>
            <a:ext cx="9406666" cy="3526144"/>
          </a:xfrm>
        </p:spPr>
        <p:txBody>
          <a:bodyPr>
            <a:normAutofit fontScale="92500"/>
          </a:bodyPr>
          <a:lstStyle/>
          <a:p>
            <a:r>
              <a:rPr lang="en-US" sz="2500" dirty="0">
                <a:solidFill>
                  <a:schemeClr val="bg1"/>
                </a:solidFill>
              </a:rPr>
              <a:t>~95% of maternal deaths occur in low/lower-middle income countries. </a:t>
            </a:r>
          </a:p>
          <a:p>
            <a:pPr lvl="1"/>
            <a:r>
              <a:rPr lang="en-US" sz="2500" dirty="0">
                <a:solidFill>
                  <a:schemeClr val="bg1"/>
                </a:solidFill>
              </a:rPr>
              <a:t>These deaths are considered preventable.</a:t>
            </a:r>
          </a:p>
          <a:p>
            <a:pPr marL="457200" lvl="1" indent="0">
              <a:buNone/>
            </a:pPr>
            <a:endParaRPr lang="en-US" sz="2500" dirty="0">
              <a:solidFill>
                <a:schemeClr val="bg1"/>
              </a:solidFill>
            </a:endParaRPr>
          </a:p>
          <a:p>
            <a:r>
              <a:rPr lang="en-US" sz="2500" dirty="0">
                <a:solidFill>
                  <a:schemeClr val="bg1"/>
                </a:solidFill>
              </a:rPr>
              <a:t>Analysis of region-specific causes of mortality indicate extreme inequity in access to obstetric-related care. </a:t>
            </a:r>
          </a:p>
          <a:p>
            <a:endParaRPr lang="en-US" sz="2500" dirty="0">
              <a:solidFill>
                <a:schemeClr val="bg1"/>
              </a:solidFill>
            </a:endParaRPr>
          </a:p>
          <a:p>
            <a:r>
              <a:rPr lang="en-US" sz="2500" dirty="0">
                <a:solidFill>
                  <a:schemeClr val="bg1"/>
                </a:solidFill>
              </a:rPr>
              <a:t>The WHO has highlighted the importance of accurately and comprehensively recording maternal deaths, particularly in lower-income regions, to better inform interventions and monitor trends.</a:t>
            </a:r>
          </a:p>
          <a:p>
            <a:endParaRPr lang="en-US" sz="2500" dirty="0">
              <a:solidFill>
                <a:schemeClr val="bg1"/>
              </a:solidFill>
            </a:endParaRPr>
          </a:p>
        </p:txBody>
      </p:sp>
      <p:sp>
        <p:nvSpPr>
          <p:cNvPr id="12" name="Rectangle 11">
            <a:extLst>
              <a:ext uri="{FF2B5EF4-FFF2-40B4-BE49-F238E27FC236}">
                <a16:creationId xmlns:a16="http://schemas.microsoft.com/office/drawing/2014/main" id="{567E3B27-6C41-3BE5-9946-9EB2F0203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132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1971D4-0477-F7C6-AAB4-DEF2E186E06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C17F694-6882-D31A-A51D-5E248728B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91A492E-34AB-9DD8-80A6-94B9B105F1AA}"/>
              </a:ext>
            </a:extLst>
          </p:cNvPr>
          <p:cNvSpPr>
            <a:spLocks noGrp="1"/>
          </p:cNvSpPr>
          <p:nvPr>
            <p:ph type="title"/>
          </p:nvPr>
        </p:nvSpPr>
        <p:spPr>
          <a:xfrm>
            <a:off x="466471" y="700777"/>
            <a:ext cx="4880675" cy="1325563"/>
          </a:xfrm>
        </p:spPr>
        <p:txBody>
          <a:bodyPr anchor="b">
            <a:normAutofit/>
          </a:bodyPr>
          <a:lstStyle/>
          <a:p>
            <a:pPr algn="r"/>
            <a:r>
              <a:rPr lang="en-US" dirty="0">
                <a:solidFill>
                  <a:schemeClr val="bg1"/>
                </a:solidFill>
              </a:rPr>
              <a:t>Research Questions</a:t>
            </a:r>
          </a:p>
        </p:txBody>
      </p:sp>
      <p:cxnSp>
        <p:nvCxnSpPr>
          <p:cNvPr id="10" name="Straight Connector 9">
            <a:extLst>
              <a:ext uri="{FF2B5EF4-FFF2-40B4-BE49-F238E27FC236}">
                <a16:creationId xmlns:a16="http://schemas.microsoft.com/office/drawing/2014/main" id="{8EC160E7-1146-5668-7C28-3AF879629A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447FB4F-4AC9-03D0-3BF7-02F2B2749CC9}"/>
              </a:ext>
            </a:extLst>
          </p:cNvPr>
          <p:cNvSpPr>
            <a:spLocks noGrp="1"/>
          </p:cNvSpPr>
          <p:nvPr>
            <p:ph idx="1"/>
          </p:nvPr>
        </p:nvSpPr>
        <p:spPr>
          <a:xfrm>
            <a:off x="1392667" y="2398956"/>
            <a:ext cx="9406666" cy="4130797"/>
          </a:xfrm>
        </p:spPr>
        <p:txBody>
          <a:bodyPr>
            <a:normAutofit/>
          </a:bodyPr>
          <a:lstStyle/>
          <a:p>
            <a:pPr marL="0" indent="0" algn="ctr">
              <a:buNone/>
            </a:pPr>
            <a:r>
              <a:rPr lang="en-US" sz="2500" dirty="0">
                <a:solidFill>
                  <a:schemeClr val="accent5">
                    <a:lumMod val="40000"/>
                    <a:lumOff val="60000"/>
                  </a:schemeClr>
                </a:solidFill>
              </a:rPr>
              <a:t>Can machine learning methods be used to estimate maternal mortality ratios based on socioeconomic and health-related indicators? </a:t>
            </a:r>
          </a:p>
          <a:p>
            <a:pPr marL="457200" lvl="1" indent="0">
              <a:buNone/>
            </a:pPr>
            <a:endParaRPr lang="en-US" sz="2100" dirty="0">
              <a:solidFill>
                <a:schemeClr val="bg1"/>
              </a:solidFill>
            </a:endParaRPr>
          </a:p>
          <a:p>
            <a:pPr marL="457200" lvl="1" indent="0" algn="ctr">
              <a:buNone/>
            </a:pPr>
            <a:r>
              <a:rPr lang="en-US" sz="2100" dirty="0">
                <a:solidFill>
                  <a:schemeClr val="bg1"/>
                </a:solidFill>
              </a:rPr>
              <a:t>Using these trained predicted machine learning models, can we identify the factors most predictive of maternal mortality?</a:t>
            </a:r>
          </a:p>
          <a:p>
            <a:pPr lvl="1">
              <a:buFont typeface="Wingdings" pitchFamily="2" charset="2"/>
              <a:buChar char="v"/>
            </a:pPr>
            <a:endParaRPr lang="en-US" sz="2100" dirty="0">
              <a:solidFill>
                <a:schemeClr val="bg1"/>
              </a:solidFill>
            </a:endParaRPr>
          </a:p>
          <a:p>
            <a:pPr marL="457200" lvl="1" indent="0" algn="ctr">
              <a:buNone/>
            </a:pPr>
            <a:r>
              <a:rPr lang="en-US" sz="2100" dirty="0">
                <a:solidFill>
                  <a:schemeClr val="bg1"/>
                </a:solidFill>
              </a:rPr>
              <a:t>Can these trained models be used to predict the performance of interventions to reduce maternal mortality?</a:t>
            </a:r>
          </a:p>
        </p:txBody>
      </p:sp>
      <p:sp>
        <p:nvSpPr>
          <p:cNvPr id="12" name="Rectangle 11">
            <a:extLst>
              <a:ext uri="{FF2B5EF4-FFF2-40B4-BE49-F238E27FC236}">
                <a16:creationId xmlns:a16="http://schemas.microsoft.com/office/drawing/2014/main" id="{2DC1B22B-3180-C38E-AA40-004C731C5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3511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4A7D76-27BC-EB67-65E3-C921B97FCA7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FAF8E62-030E-27F6-6FFC-991A6A785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5C6CAF9-5AD4-E65F-5ED9-80688977D149}"/>
              </a:ext>
            </a:extLst>
          </p:cNvPr>
          <p:cNvSpPr>
            <a:spLocks noGrp="1"/>
          </p:cNvSpPr>
          <p:nvPr>
            <p:ph type="title"/>
          </p:nvPr>
        </p:nvSpPr>
        <p:spPr>
          <a:xfrm>
            <a:off x="252416" y="700777"/>
            <a:ext cx="3932722" cy="1325563"/>
          </a:xfrm>
        </p:spPr>
        <p:txBody>
          <a:bodyPr anchor="b">
            <a:normAutofit/>
          </a:bodyPr>
          <a:lstStyle/>
          <a:p>
            <a:pPr algn="r"/>
            <a:r>
              <a:rPr lang="en-US">
                <a:solidFill>
                  <a:schemeClr val="bg1"/>
                </a:solidFill>
              </a:rPr>
              <a:t>Project Pipeline</a:t>
            </a:r>
            <a:endParaRPr lang="en-US" dirty="0">
              <a:solidFill>
                <a:schemeClr val="bg1"/>
              </a:solidFill>
            </a:endParaRPr>
          </a:p>
        </p:txBody>
      </p:sp>
      <p:cxnSp>
        <p:nvCxnSpPr>
          <p:cNvPr id="10" name="Straight Connector 9">
            <a:extLst>
              <a:ext uri="{FF2B5EF4-FFF2-40B4-BE49-F238E27FC236}">
                <a16:creationId xmlns:a16="http://schemas.microsoft.com/office/drawing/2014/main" id="{5A107C27-A6CF-63EF-5526-79057BD2C3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FB726B8-EBC9-1565-31A3-6F505B25A8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a:extLst>
              <a:ext uri="{FF2B5EF4-FFF2-40B4-BE49-F238E27FC236}">
                <a16:creationId xmlns:a16="http://schemas.microsoft.com/office/drawing/2014/main" id="{929C6E64-D627-3719-4B28-83C8D03031BB}"/>
              </a:ext>
            </a:extLst>
          </p:cNvPr>
          <p:cNvGraphicFramePr/>
          <p:nvPr>
            <p:extLst>
              <p:ext uri="{D42A27DB-BD31-4B8C-83A1-F6EECF244321}">
                <p14:modId xmlns:p14="http://schemas.microsoft.com/office/powerpoint/2010/main" val="700019603"/>
              </p:ext>
            </p:extLst>
          </p:nvPr>
        </p:nvGraphicFramePr>
        <p:xfrm>
          <a:off x="710339" y="2328576"/>
          <a:ext cx="10771322" cy="4111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5-point Star 4">
            <a:extLst>
              <a:ext uri="{FF2B5EF4-FFF2-40B4-BE49-F238E27FC236}">
                <a16:creationId xmlns:a16="http://schemas.microsoft.com/office/drawing/2014/main" id="{E7132481-2808-3F46-9C33-2FA31D17DAE5}"/>
              </a:ext>
            </a:extLst>
          </p:cNvPr>
          <p:cNvSpPr/>
          <p:nvPr/>
        </p:nvSpPr>
        <p:spPr>
          <a:xfrm>
            <a:off x="855785" y="3692769"/>
            <a:ext cx="351692" cy="3282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5-point Star 5">
            <a:extLst>
              <a:ext uri="{FF2B5EF4-FFF2-40B4-BE49-F238E27FC236}">
                <a16:creationId xmlns:a16="http://schemas.microsoft.com/office/drawing/2014/main" id="{4E218EDE-0828-A79A-E921-EE6E1C2A1AA8}"/>
              </a:ext>
            </a:extLst>
          </p:cNvPr>
          <p:cNvSpPr/>
          <p:nvPr/>
        </p:nvSpPr>
        <p:spPr>
          <a:xfrm>
            <a:off x="1594339" y="4783015"/>
            <a:ext cx="351692" cy="32824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860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9BA1E4-3376-8242-8228-2032B6B33FA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14E4EC1-6633-094A-59EE-7FFDDA3E0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05C25E2-55F8-3676-ED61-2B5A535F6AEE}"/>
              </a:ext>
            </a:extLst>
          </p:cNvPr>
          <p:cNvSpPr>
            <a:spLocks noGrp="1"/>
          </p:cNvSpPr>
          <p:nvPr>
            <p:ph type="title"/>
          </p:nvPr>
        </p:nvSpPr>
        <p:spPr>
          <a:xfrm>
            <a:off x="838200" y="669925"/>
            <a:ext cx="3921369" cy="1325563"/>
          </a:xfrm>
        </p:spPr>
        <p:txBody>
          <a:bodyPr anchor="b">
            <a:normAutofit/>
          </a:bodyPr>
          <a:lstStyle/>
          <a:p>
            <a:pPr algn="r"/>
            <a:r>
              <a:rPr lang="en-US" dirty="0">
                <a:solidFill>
                  <a:schemeClr val="bg1"/>
                </a:solidFill>
              </a:rPr>
              <a:t>Data Sources</a:t>
            </a:r>
          </a:p>
        </p:txBody>
      </p:sp>
      <p:cxnSp>
        <p:nvCxnSpPr>
          <p:cNvPr id="10" name="Straight Connector 9">
            <a:extLst>
              <a:ext uri="{FF2B5EF4-FFF2-40B4-BE49-F238E27FC236}">
                <a16:creationId xmlns:a16="http://schemas.microsoft.com/office/drawing/2014/main" id="{0AE81D1F-27D0-D403-ADDC-350CF56EE0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47EBF06F-9848-AFA6-57B4-540FEBCEBF88}"/>
              </a:ext>
            </a:extLst>
          </p:cNvPr>
          <p:cNvGraphicFramePr>
            <a:graphicFrameLocks noGrp="1"/>
          </p:cNvGraphicFramePr>
          <p:nvPr>
            <p:ph idx="1"/>
            <p:extLst>
              <p:ext uri="{D42A27DB-BD31-4B8C-83A1-F6EECF244321}">
                <p14:modId xmlns:p14="http://schemas.microsoft.com/office/powerpoint/2010/main" val="439295906"/>
              </p:ext>
            </p:extLst>
          </p:nvPr>
        </p:nvGraphicFramePr>
        <p:xfrm>
          <a:off x="404446" y="217805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11">
            <a:extLst>
              <a:ext uri="{FF2B5EF4-FFF2-40B4-BE49-F238E27FC236}">
                <a16:creationId xmlns:a16="http://schemas.microsoft.com/office/drawing/2014/main" id="{79CCB532-B8C9-4F7F-E5A1-95CB0D7D08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12DFE51-1F82-DE87-908C-20392B88F5DD}"/>
              </a:ext>
            </a:extLst>
          </p:cNvPr>
          <p:cNvSpPr/>
          <p:nvPr/>
        </p:nvSpPr>
        <p:spPr>
          <a:xfrm>
            <a:off x="6096000" y="2409762"/>
            <a:ext cx="1899139" cy="65165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WHO Women’s Empowerment Index</a:t>
            </a:r>
          </a:p>
        </p:txBody>
      </p:sp>
      <p:sp>
        <p:nvSpPr>
          <p:cNvPr id="9" name="Oval 8">
            <a:extLst>
              <a:ext uri="{FF2B5EF4-FFF2-40B4-BE49-F238E27FC236}">
                <a16:creationId xmlns:a16="http://schemas.microsoft.com/office/drawing/2014/main" id="{1FE9393E-F0C0-A437-2611-DA49F9D248AC}"/>
              </a:ext>
            </a:extLst>
          </p:cNvPr>
          <p:cNvSpPr/>
          <p:nvPr/>
        </p:nvSpPr>
        <p:spPr>
          <a:xfrm>
            <a:off x="4445974" y="2409762"/>
            <a:ext cx="1512279" cy="103851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WHO reported Health Determinants from World Bank catalogue</a:t>
            </a:r>
          </a:p>
        </p:txBody>
      </p:sp>
      <p:cxnSp>
        <p:nvCxnSpPr>
          <p:cNvPr id="13" name="Straight Arrow Connector 12">
            <a:extLst>
              <a:ext uri="{FF2B5EF4-FFF2-40B4-BE49-F238E27FC236}">
                <a16:creationId xmlns:a16="http://schemas.microsoft.com/office/drawing/2014/main" id="{EF309925-880D-CAFD-0037-E38901E1BF82}"/>
              </a:ext>
            </a:extLst>
          </p:cNvPr>
          <p:cNvCxnSpPr>
            <a:cxnSpLocks/>
          </p:cNvCxnSpPr>
          <p:nvPr/>
        </p:nvCxnSpPr>
        <p:spPr>
          <a:xfrm flipV="1">
            <a:off x="8229600" y="1332706"/>
            <a:ext cx="1418492" cy="845346"/>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CB8F27C-AF4D-50F9-93F9-17B5DFBE1809}"/>
              </a:ext>
            </a:extLst>
          </p:cNvPr>
          <p:cNvSpPr txBox="1"/>
          <p:nvPr/>
        </p:nvSpPr>
        <p:spPr>
          <a:xfrm>
            <a:off x="9472246" y="1132700"/>
            <a:ext cx="2192216" cy="646331"/>
          </a:xfrm>
          <a:prstGeom prst="rect">
            <a:avLst/>
          </a:prstGeom>
          <a:noFill/>
        </p:spPr>
        <p:txBody>
          <a:bodyPr wrap="square" rtlCol="0">
            <a:spAutoFit/>
          </a:bodyPr>
          <a:lstStyle/>
          <a:p>
            <a:pPr algn="ctr"/>
            <a:r>
              <a:rPr lang="en-US" dirty="0">
                <a:solidFill>
                  <a:schemeClr val="bg1"/>
                </a:solidFill>
              </a:rPr>
              <a:t>Prevalence of different illnesses</a:t>
            </a:r>
          </a:p>
        </p:txBody>
      </p:sp>
      <p:cxnSp>
        <p:nvCxnSpPr>
          <p:cNvPr id="17" name="Straight Arrow Connector 16">
            <a:extLst>
              <a:ext uri="{FF2B5EF4-FFF2-40B4-BE49-F238E27FC236}">
                <a16:creationId xmlns:a16="http://schemas.microsoft.com/office/drawing/2014/main" id="{AC503884-18EB-F7B4-122C-6B58A2928EB7}"/>
              </a:ext>
            </a:extLst>
          </p:cNvPr>
          <p:cNvCxnSpPr>
            <a:cxnSpLocks/>
          </p:cNvCxnSpPr>
          <p:nvPr/>
        </p:nvCxnSpPr>
        <p:spPr>
          <a:xfrm>
            <a:off x="8710246" y="3545415"/>
            <a:ext cx="762000" cy="405262"/>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D1C4AB8-AF4C-78B9-C7D8-84DF1FA32126}"/>
              </a:ext>
            </a:extLst>
          </p:cNvPr>
          <p:cNvSpPr txBox="1"/>
          <p:nvPr/>
        </p:nvSpPr>
        <p:spPr>
          <a:xfrm>
            <a:off x="9006070" y="3660608"/>
            <a:ext cx="2192216" cy="646331"/>
          </a:xfrm>
          <a:prstGeom prst="rect">
            <a:avLst/>
          </a:prstGeom>
          <a:noFill/>
        </p:spPr>
        <p:txBody>
          <a:bodyPr wrap="square" rtlCol="0">
            <a:spAutoFit/>
          </a:bodyPr>
          <a:lstStyle/>
          <a:p>
            <a:pPr algn="ctr"/>
            <a:r>
              <a:rPr lang="en-US" dirty="0">
                <a:solidFill>
                  <a:schemeClr val="bg1"/>
                </a:solidFill>
              </a:rPr>
              <a:t>Economic indicators</a:t>
            </a:r>
          </a:p>
        </p:txBody>
      </p:sp>
      <p:cxnSp>
        <p:nvCxnSpPr>
          <p:cNvPr id="21" name="Straight Arrow Connector 20">
            <a:extLst>
              <a:ext uri="{FF2B5EF4-FFF2-40B4-BE49-F238E27FC236}">
                <a16:creationId xmlns:a16="http://schemas.microsoft.com/office/drawing/2014/main" id="{8865F6FD-EC41-95B7-C2AA-00CD3AAF2E55}"/>
              </a:ext>
            </a:extLst>
          </p:cNvPr>
          <p:cNvCxnSpPr>
            <a:cxnSpLocks/>
          </p:cNvCxnSpPr>
          <p:nvPr/>
        </p:nvCxnSpPr>
        <p:spPr>
          <a:xfrm flipH="1">
            <a:off x="2672862" y="4089200"/>
            <a:ext cx="715107" cy="80364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ECEAFDD-368D-D9C1-CA76-D7AF3D368783}"/>
              </a:ext>
            </a:extLst>
          </p:cNvPr>
          <p:cNvSpPr txBox="1"/>
          <p:nvPr/>
        </p:nvSpPr>
        <p:spPr>
          <a:xfrm>
            <a:off x="1418492" y="4892840"/>
            <a:ext cx="2192216" cy="646331"/>
          </a:xfrm>
          <a:prstGeom prst="rect">
            <a:avLst/>
          </a:prstGeom>
          <a:noFill/>
        </p:spPr>
        <p:txBody>
          <a:bodyPr wrap="square" rtlCol="0">
            <a:spAutoFit/>
          </a:bodyPr>
          <a:lstStyle/>
          <a:p>
            <a:pPr algn="ctr"/>
            <a:r>
              <a:rPr lang="en-US" dirty="0">
                <a:solidFill>
                  <a:schemeClr val="bg1"/>
                </a:solidFill>
              </a:rPr>
              <a:t>Indicators about the health system</a:t>
            </a:r>
          </a:p>
        </p:txBody>
      </p:sp>
      <p:cxnSp>
        <p:nvCxnSpPr>
          <p:cNvPr id="25" name="Straight Arrow Connector 24">
            <a:extLst>
              <a:ext uri="{FF2B5EF4-FFF2-40B4-BE49-F238E27FC236}">
                <a16:creationId xmlns:a16="http://schemas.microsoft.com/office/drawing/2014/main" id="{D83A2FC0-F1A9-41CF-E4AC-0B60427C95A0}"/>
              </a:ext>
            </a:extLst>
          </p:cNvPr>
          <p:cNvCxnSpPr>
            <a:cxnSpLocks/>
          </p:cNvCxnSpPr>
          <p:nvPr/>
        </p:nvCxnSpPr>
        <p:spPr>
          <a:xfrm>
            <a:off x="7655169" y="4501662"/>
            <a:ext cx="815944" cy="52746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2438AAA-4024-26AF-8BED-5C2770939FCC}"/>
              </a:ext>
            </a:extLst>
          </p:cNvPr>
          <p:cNvSpPr txBox="1"/>
          <p:nvPr/>
        </p:nvSpPr>
        <p:spPr>
          <a:xfrm>
            <a:off x="8295267" y="4829119"/>
            <a:ext cx="2192216" cy="646331"/>
          </a:xfrm>
          <a:prstGeom prst="rect">
            <a:avLst/>
          </a:prstGeom>
          <a:noFill/>
        </p:spPr>
        <p:txBody>
          <a:bodyPr wrap="square" rtlCol="0">
            <a:spAutoFit/>
          </a:bodyPr>
          <a:lstStyle/>
          <a:p>
            <a:pPr algn="ctr"/>
            <a:r>
              <a:rPr lang="en-US" dirty="0">
                <a:solidFill>
                  <a:schemeClr val="bg1"/>
                </a:solidFill>
              </a:rPr>
              <a:t>Literacy and education rates</a:t>
            </a:r>
          </a:p>
        </p:txBody>
      </p:sp>
      <p:cxnSp>
        <p:nvCxnSpPr>
          <p:cNvPr id="28" name="Straight Arrow Connector 27">
            <a:extLst>
              <a:ext uri="{FF2B5EF4-FFF2-40B4-BE49-F238E27FC236}">
                <a16:creationId xmlns:a16="http://schemas.microsoft.com/office/drawing/2014/main" id="{2C28E517-E36A-40AC-EB57-FFAB84E2DEEA}"/>
              </a:ext>
            </a:extLst>
          </p:cNvPr>
          <p:cNvCxnSpPr>
            <a:cxnSpLocks/>
          </p:cNvCxnSpPr>
          <p:nvPr/>
        </p:nvCxnSpPr>
        <p:spPr>
          <a:xfrm flipH="1" flipV="1">
            <a:off x="2039815" y="3243854"/>
            <a:ext cx="545123" cy="275917"/>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BE1AC30-A744-E79A-C01D-59EC5E60AC50}"/>
              </a:ext>
            </a:extLst>
          </p:cNvPr>
          <p:cNvSpPr txBox="1"/>
          <p:nvPr/>
        </p:nvSpPr>
        <p:spPr>
          <a:xfrm>
            <a:off x="278240" y="2801943"/>
            <a:ext cx="2192216" cy="646331"/>
          </a:xfrm>
          <a:prstGeom prst="rect">
            <a:avLst/>
          </a:prstGeom>
          <a:noFill/>
        </p:spPr>
        <p:txBody>
          <a:bodyPr wrap="square" rtlCol="0">
            <a:spAutoFit/>
          </a:bodyPr>
          <a:lstStyle/>
          <a:p>
            <a:pPr algn="ctr"/>
            <a:r>
              <a:rPr lang="en-US" dirty="0">
                <a:solidFill>
                  <a:schemeClr val="bg1"/>
                </a:solidFill>
              </a:rPr>
              <a:t>Environmental context</a:t>
            </a:r>
          </a:p>
        </p:txBody>
      </p:sp>
      <p:sp>
        <p:nvSpPr>
          <p:cNvPr id="33" name="TextBox 32">
            <a:extLst>
              <a:ext uri="{FF2B5EF4-FFF2-40B4-BE49-F238E27FC236}">
                <a16:creationId xmlns:a16="http://schemas.microsoft.com/office/drawing/2014/main" id="{8AA8EE16-3FBD-E091-BB8F-29CF178B1498}"/>
              </a:ext>
            </a:extLst>
          </p:cNvPr>
          <p:cNvSpPr txBox="1"/>
          <p:nvPr/>
        </p:nvSpPr>
        <p:spPr>
          <a:xfrm>
            <a:off x="4566138" y="6082101"/>
            <a:ext cx="2192216" cy="369332"/>
          </a:xfrm>
          <a:prstGeom prst="rect">
            <a:avLst/>
          </a:prstGeom>
          <a:noFill/>
        </p:spPr>
        <p:txBody>
          <a:bodyPr wrap="square" rtlCol="0">
            <a:spAutoFit/>
          </a:bodyPr>
          <a:lstStyle/>
          <a:p>
            <a:pPr algn="ctr"/>
            <a:r>
              <a:rPr lang="en-US" dirty="0">
                <a:solidFill>
                  <a:schemeClr val="bg1"/>
                </a:solidFill>
              </a:rPr>
              <a:t>Model Inputs</a:t>
            </a:r>
          </a:p>
        </p:txBody>
      </p:sp>
    </p:spTree>
    <p:extLst>
      <p:ext uri="{BB962C8B-B14F-4D97-AF65-F5344CB8AC3E}">
        <p14:creationId xmlns:p14="http://schemas.microsoft.com/office/powerpoint/2010/main" val="2512759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6C5932-D8AC-6243-3E65-D6317716C9F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E34EEEF-9735-1FCB-8082-992EC87154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1D97E08-751C-5583-0E22-B8D72C6E1821}"/>
              </a:ext>
            </a:extLst>
          </p:cNvPr>
          <p:cNvSpPr>
            <a:spLocks noGrp="1"/>
          </p:cNvSpPr>
          <p:nvPr>
            <p:ph type="title"/>
          </p:nvPr>
        </p:nvSpPr>
        <p:spPr>
          <a:xfrm>
            <a:off x="658019" y="324744"/>
            <a:ext cx="3921369" cy="1325563"/>
          </a:xfrm>
        </p:spPr>
        <p:txBody>
          <a:bodyPr anchor="b">
            <a:normAutofit/>
          </a:bodyPr>
          <a:lstStyle/>
          <a:p>
            <a:pPr algn="r"/>
            <a:r>
              <a:rPr lang="en-US" dirty="0">
                <a:solidFill>
                  <a:schemeClr val="bg1"/>
                </a:solidFill>
              </a:rPr>
              <a:t>Data Sources</a:t>
            </a:r>
          </a:p>
        </p:txBody>
      </p:sp>
      <p:cxnSp>
        <p:nvCxnSpPr>
          <p:cNvPr id="10" name="Straight Connector 9">
            <a:extLst>
              <a:ext uri="{FF2B5EF4-FFF2-40B4-BE49-F238E27FC236}">
                <a16:creationId xmlns:a16="http://schemas.microsoft.com/office/drawing/2014/main" id="{E69D92CE-8458-609A-29FF-EADC16D078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8234995C-2846-B447-8C52-A7998D6F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8F1E287-7756-ACA8-37A2-B0B57CD87EA5}"/>
              </a:ext>
            </a:extLst>
          </p:cNvPr>
          <p:cNvSpPr>
            <a:spLocks noGrp="1"/>
          </p:cNvSpPr>
          <p:nvPr>
            <p:ph idx="1"/>
          </p:nvPr>
        </p:nvSpPr>
        <p:spPr>
          <a:xfrm>
            <a:off x="838200" y="2208905"/>
            <a:ext cx="10515600" cy="4351338"/>
          </a:xfrm>
        </p:spPr>
        <p:txBody>
          <a:bodyPr/>
          <a:lstStyle/>
          <a:p>
            <a:pPr marL="0" indent="0">
              <a:buNone/>
            </a:pPr>
            <a:endParaRPr lang="en-US" dirty="0">
              <a:solidFill>
                <a:schemeClr val="bg1"/>
              </a:solidFill>
            </a:endParaRPr>
          </a:p>
        </p:txBody>
      </p:sp>
      <p:pic>
        <p:nvPicPr>
          <p:cNvPr id="6" name="Picture 5">
            <a:extLst>
              <a:ext uri="{FF2B5EF4-FFF2-40B4-BE49-F238E27FC236}">
                <a16:creationId xmlns:a16="http://schemas.microsoft.com/office/drawing/2014/main" id="{BFECC8E5-4216-36D3-8890-67F32C70DCCF}"/>
              </a:ext>
            </a:extLst>
          </p:cNvPr>
          <p:cNvPicPr>
            <a:picLocks noChangeAspect="1"/>
          </p:cNvPicPr>
          <p:nvPr/>
        </p:nvPicPr>
        <p:blipFill>
          <a:blip r:embed="rId2"/>
          <a:stretch>
            <a:fillRect/>
          </a:stretch>
        </p:blipFill>
        <p:spPr>
          <a:xfrm>
            <a:off x="-114300" y="2038762"/>
            <a:ext cx="12369403" cy="4819238"/>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EEEFD1FF-ED97-7109-3F5F-5963BF5AEE16}"/>
                  </a:ext>
                </a:extLst>
              </p14:cNvPr>
              <p14:cNvContentPartPr/>
              <p14:nvPr/>
            </p14:nvContentPartPr>
            <p14:xfrm>
              <a:off x="775097" y="2923987"/>
              <a:ext cx="625320" cy="17280"/>
            </p14:xfrm>
          </p:contentPart>
        </mc:Choice>
        <mc:Fallback xmlns="">
          <p:pic>
            <p:nvPicPr>
              <p:cNvPr id="11" name="Ink 10">
                <a:extLst>
                  <a:ext uri="{FF2B5EF4-FFF2-40B4-BE49-F238E27FC236}">
                    <a16:creationId xmlns:a16="http://schemas.microsoft.com/office/drawing/2014/main" id="{EEEFD1FF-ED97-7109-3F5F-5963BF5AEE16}"/>
                  </a:ext>
                </a:extLst>
              </p:cNvPr>
              <p:cNvPicPr/>
              <p:nvPr/>
            </p:nvPicPr>
            <p:blipFill>
              <a:blip r:embed="rId4"/>
              <a:stretch>
                <a:fillRect/>
              </a:stretch>
            </p:blipFill>
            <p:spPr>
              <a:xfrm>
                <a:off x="739097" y="2851987"/>
                <a:ext cx="6969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3C9AD05-EBC9-586B-F27C-442CC97F18E5}"/>
                  </a:ext>
                </a:extLst>
              </p14:cNvPr>
              <p14:cNvContentPartPr/>
              <p14:nvPr/>
            </p14:nvContentPartPr>
            <p14:xfrm>
              <a:off x="2049308" y="2899867"/>
              <a:ext cx="668520" cy="32760"/>
            </p14:xfrm>
          </p:contentPart>
        </mc:Choice>
        <mc:Fallback xmlns="">
          <p:pic>
            <p:nvPicPr>
              <p:cNvPr id="14" name="Ink 13">
                <a:extLst>
                  <a:ext uri="{FF2B5EF4-FFF2-40B4-BE49-F238E27FC236}">
                    <a16:creationId xmlns:a16="http://schemas.microsoft.com/office/drawing/2014/main" id="{93C9AD05-EBC9-586B-F27C-442CC97F18E5}"/>
                  </a:ext>
                </a:extLst>
              </p:cNvPr>
              <p:cNvPicPr/>
              <p:nvPr/>
            </p:nvPicPr>
            <p:blipFill>
              <a:blip r:embed="rId6"/>
              <a:stretch>
                <a:fillRect/>
              </a:stretch>
            </p:blipFill>
            <p:spPr>
              <a:xfrm>
                <a:off x="2013308" y="2827867"/>
                <a:ext cx="74016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95B2D7AE-0CDC-D03F-DD5D-77FF363B49EF}"/>
                  </a:ext>
                </a:extLst>
              </p14:cNvPr>
              <p14:cNvContentPartPr/>
              <p14:nvPr/>
            </p14:nvContentPartPr>
            <p14:xfrm>
              <a:off x="2962193" y="2941267"/>
              <a:ext cx="681120" cy="360"/>
            </p14:xfrm>
          </p:contentPart>
        </mc:Choice>
        <mc:Fallback xmlns="">
          <p:pic>
            <p:nvPicPr>
              <p:cNvPr id="16" name="Ink 15">
                <a:extLst>
                  <a:ext uri="{FF2B5EF4-FFF2-40B4-BE49-F238E27FC236}">
                    <a16:creationId xmlns:a16="http://schemas.microsoft.com/office/drawing/2014/main" id="{95B2D7AE-0CDC-D03F-DD5D-77FF363B49EF}"/>
                  </a:ext>
                </a:extLst>
              </p:cNvPr>
              <p:cNvPicPr/>
              <p:nvPr/>
            </p:nvPicPr>
            <p:blipFill>
              <a:blip r:embed="rId8"/>
              <a:stretch>
                <a:fillRect/>
              </a:stretch>
            </p:blipFill>
            <p:spPr>
              <a:xfrm>
                <a:off x="2926174" y="2869267"/>
                <a:ext cx="752798" cy="144000"/>
              </a:xfrm>
              <a:prstGeom prst="rect">
                <a:avLst/>
              </a:prstGeom>
            </p:spPr>
          </p:pic>
        </mc:Fallback>
      </mc:AlternateContent>
    </p:spTree>
    <p:extLst>
      <p:ext uri="{BB962C8B-B14F-4D97-AF65-F5344CB8AC3E}">
        <p14:creationId xmlns:p14="http://schemas.microsoft.com/office/powerpoint/2010/main" val="415641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CED0EA-A7D4-3A6D-B2D6-CFA9B7A001D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E233623-299C-A6D5-00A2-6C9194AF9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075B129-1A0A-E1D8-F346-5F78DFEAD6F2}"/>
              </a:ext>
            </a:extLst>
          </p:cNvPr>
          <p:cNvSpPr>
            <a:spLocks noGrp="1"/>
          </p:cNvSpPr>
          <p:nvPr>
            <p:ph type="title"/>
          </p:nvPr>
        </p:nvSpPr>
        <p:spPr>
          <a:xfrm>
            <a:off x="252416" y="700777"/>
            <a:ext cx="3420682" cy="1325563"/>
          </a:xfrm>
        </p:spPr>
        <p:txBody>
          <a:bodyPr anchor="b">
            <a:normAutofit/>
          </a:bodyPr>
          <a:lstStyle/>
          <a:p>
            <a:pPr algn="ctr"/>
            <a:r>
              <a:rPr lang="en-US" dirty="0">
                <a:solidFill>
                  <a:schemeClr val="bg1"/>
                </a:solidFill>
              </a:rPr>
              <a:t>Trends in Missing Data</a:t>
            </a:r>
          </a:p>
        </p:txBody>
      </p:sp>
      <p:cxnSp>
        <p:nvCxnSpPr>
          <p:cNvPr id="10" name="Straight Connector 9">
            <a:extLst>
              <a:ext uri="{FF2B5EF4-FFF2-40B4-BE49-F238E27FC236}">
                <a16:creationId xmlns:a16="http://schemas.microsoft.com/office/drawing/2014/main" id="{99159AD9-C910-E5B9-95B7-C9CFC152E8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671230C-F54C-36F7-FF80-E9DC0C8F4B47}"/>
              </a:ext>
            </a:extLst>
          </p:cNvPr>
          <p:cNvSpPr>
            <a:spLocks noGrp="1"/>
          </p:cNvSpPr>
          <p:nvPr>
            <p:ph idx="1"/>
          </p:nvPr>
        </p:nvSpPr>
        <p:spPr>
          <a:xfrm>
            <a:off x="1392667" y="2398956"/>
            <a:ext cx="9406666" cy="4130797"/>
          </a:xfrm>
        </p:spPr>
        <p:txBody>
          <a:bodyPr>
            <a:normAutofit/>
          </a:bodyPr>
          <a:lstStyle/>
          <a:p>
            <a:pPr marL="457200" lvl="1" indent="0" algn="ctr">
              <a:buNone/>
            </a:pPr>
            <a:endParaRPr lang="en-US" sz="2100" dirty="0">
              <a:solidFill>
                <a:schemeClr val="bg1"/>
              </a:solidFill>
            </a:endParaRPr>
          </a:p>
        </p:txBody>
      </p:sp>
      <p:sp>
        <p:nvSpPr>
          <p:cNvPr id="12" name="Rectangle 11">
            <a:extLst>
              <a:ext uri="{FF2B5EF4-FFF2-40B4-BE49-F238E27FC236}">
                <a16:creationId xmlns:a16="http://schemas.microsoft.com/office/drawing/2014/main" id="{A1B01AC3-7871-20AD-C0C7-50D5BB121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F706CF7-37CD-1561-DEB9-D42C870C7F31}"/>
              </a:ext>
            </a:extLst>
          </p:cNvPr>
          <p:cNvPicPr>
            <a:picLocks noChangeAspect="1"/>
          </p:cNvPicPr>
          <p:nvPr/>
        </p:nvPicPr>
        <p:blipFill>
          <a:blip r:embed="rId3"/>
          <a:stretch>
            <a:fillRect/>
          </a:stretch>
        </p:blipFill>
        <p:spPr>
          <a:xfrm>
            <a:off x="0" y="8666"/>
            <a:ext cx="12192000" cy="3334571"/>
          </a:xfrm>
          <a:prstGeom prst="rect">
            <a:avLst/>
          </a:prstGeom>
        </p:spPr>
      </p:pic>
      <p:pic>
        <p:nvPicPr>
          <p:cNvPr id="5" name="Picture 4">
            <a:extLst>
              <a:ext uri="{FF2B5EF4-FFF2-40B4-BE49-F238E27FC236}">
                <a16:creationId xmlns:a16="http://schemas.microsoft.com/office/drawing/2014/main" id="{D878F518-F8BB-4F3D-002F-B9EE62A55808}"/>
              </a:ext>
            </a:extLst>
          </p:cNvPr>
          <p:cNvPicPr>
            <a:picLocks noChangeAspect="1"/>
          </p:cNvPicPr>
          <p:nvPr/>
        </p:nvPicPr>
        <p:blipFill>
          <a:blip r:embed="rId4"/>
          <a:stretch>
            <a:fillRect/>
          </a:stretch>
        </p:blipFill>
        <p:spPr>
          <a:xfrm>
            <a:off x="0" y="3351903"/>
            <a:ext cx="12192000" cy="3497431"/>
          </a:xfrm>
          <a:prstGeom prst="rect">
            <a:avLst/>
          </a:prstGeom>
        </p:spPr>
      </p:pic>
      <p:cxnSp>
        <p:nvCxnSpPr>
          <p:cNvPr id="7" name="Straight Connector 6">
            <a:extLst>
              <a:ext uri="{FF2B5EF4-FFF2-40B4-BE49-F238E27FC236}">
                <a16:creationId xmlns:a16="http://schemas.microsoft.com/office/drawing/2014/main" id="{F3B4FDE1-6896-5D4B-48B9-18DD453304B9}"/>
              </a:ext>
            </a:extLst>
          </p:cNvPr>
          <p:cNvCxnSpPr>
            <a:cxnSpLocks/>
          </p:cNvCxnSpPr>
          <p:nvPr/>
        </p:nvCxnSpPr>
        <p:spPr>
          <a:xfrm>
            <a:off x="7668768" y="243840"/>
            <a:ext cx="0" cy="274320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9AC9CFD-2C4B-4569-C056-C6873369FC48}"/>
              </a:ext>
            </a:extLst>
          </p:cNvPr>
          <p:cNvCxnSpPr>
            <a:cxnSpLocks/>
          </p:cNvCxnSpPr>
          <p:nvPr/>
        </p:nvCxnSpPr>
        <p:spPr>
          <a:xfrm>
            <a:off x="11003280" y="243840"/>
            <a:ext cx="0" cy="274320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FE650F83-138B-8B83-1867-A542C6E19D59}"/>
              </a:ext>
            </a:extLst>
          </p:cNvPr>
          <p:cNvCxnSpPr>
            <a:cxnSpLocks/>
          </p:cNvCxnSpPr>
          <p:nvPr/>
        </p:nvCxnSpPr>
        <p:spPr>
          <a:xfrm>
            <a:off x="7668768" y="3729018"/>
            <a:ext cx="0" cy="274320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BCEA76D-EC36-A015-6309-0A1988A8ABC9}"/>
              </a:ext>
            </a:extLst>
          </p:cNvPr>
          <p:cNvCxnSpPr>
            <a:cxnSpLocks/>
          </p:cNvCxnSpPr>
          <p:nvPr/>
        </p:nvCxnSpPr>
        <p:spPr>
          <a:xfrm>
            <a:off x="10832592" y="3729018"/>
            <a:ext cx="0" cy="274320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534899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2896</TotalTime>
  <Words>1363</Words>
  <Application>Microsoft Macintosh PowerPoint</Application>
  <PresentationFormat>Widescreen</PresentationFormat>
  <Paragraphs>180</Paragraphs>
  <Slides>26</Slides>
  <Notes>19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Aptos</vt:lpstr>
      <vt:lpstr>Aptos Display</vt:lpstr>
      <vt:lpstr>Arial</vt:lpstr>
      <vt:lpstr>Arial Hebrew</vt:lpstr>
      <vt:lpstr>Cambria Math</vt:lpstr>
      <vt:lpstr>Century Gothic</vt:lpstr>
      <vt:lpstr>Menlo</vt:lpstr>
      <vt:lpstr>Roboto</vt:lpstr>
      <vt:lpstr>Wingdings</vt:lpstr>
      <vt:lpstr>Office Theme</vt:lpstr>
      <vt:lpstr>Mesh</vt:lpstr>
      <vt:lpstr>Can we use Machine learning to predict maternal mortality from socioeconomic and health systems data?</vt:lpstr>
      <vt:lpstr>What is Maternal Mortality?</vt:lpstr>
      <vt:lpstr>Goals for Maternal Mortality</vt:lpstr>
      <vt:lpstr>Trends in Maternal Mortality</vt:lpstr>
      <vt:lpstr>Research Questions</vt:lpstr>
      <vt:lpstr>Project Pipeline</vt:lpstr>
      <vt:lpstr>Data Sources</vt:lpstr>
      <vt:lpstr>Data Sources</vt:lpstr>
      <vt:lpstr>Trends in Missing Data</vt:lpstr>
      <vt:lpstr>Experimentation Methodology</vt:lpstr>
      <vt:lpstr>Experimentation Methodology</vt:lpstr>
      <vt:lpstr>Imputation for Labels: More Detail</vt:lpstr>
      <vt:lpstr>Imputation for Labels: More Detail</vt:lpstr>
      <vt:lpstr>Imputation for Labels: Procedure</vt:lpstr>
      <vt:lpstr>Data Imputation and Model Building Overview</vt:lpstr>
      <vt:lpstr>Model Results Interpretation</vt:lpstr>
      <vt:lpstr>Results: Techniques</vt:lpstr>
      <vt:lpstr>Model Performance Metric</vt:lpstr>
      <vt:lpstr>Results: Standardisation</vt:lpstr>
      <vt:lpstr>Results: Correlation Imputation</vt:lpstr>
      <vt:lpstr>Results: Models</vt:lpstr>
      <vt:lpstr>Model Results: No Thresholding</vt:lpstr>
      <vt:lpstr>Model Results: 95% Thresholding</vt:lpstr>
      <vt:lpstr>Split within Year versus Split by Year </vt:lpstr>
      <vt:lpstr>Current Research Stage: Neural Nets Finetuning</vt:lpstr>
      <vt:lpstr>Pathways Forward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Rosie Rosenberg</dc:creator>
  <cp:lastModifiedBy>Rosie Rosenberg</cp:lastModifiedBy>
  <cp:revision>1</cp:revision>
  <dcterms:created xsi:type="dcterms:W3CDTF">2025-05-11T02:50:32Z</dcterms:created>
  <dcterms:modified xsi:type="dcterms:W3CDTF">2025-05-13T03:07:22Z</dcterms:modified>
</cp:coreProperties>
</file>