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9" r:id="rId5"/>
    <p:sldId id="268" r:id="rId6"/>
    <p:sldId id="270" r:id="rId7"/>
    <p:sldId id="271" r:id="rId8"/>
    <p:sldId id="272" r:id="rId9"/>
    <p:sldId id="259" r:id="rId10"/>
    <p:sldId id="260" r:id="rId11"/>
    <p:sldId id="261" r:id="rId12"/>
    <p:sldId id="262" r:id="rId13"/>
    <p:sldId id="264" r:id="rId14"/>
    <p:sldId id="263"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1704-4E16-426C-94D9-4C9AEE91CB7E}"/>
              </a:ext>
            </a:extLst>
          </p:cNvPr>
          <p:cNvSpPr>
            <a:spLocks noGrp="1"/>
          </p:cNvSpPr>
          <p:nvPr>
            <p:ph type="ctrTitle"/>
          </p:nvPr>
        </p:nvSpPr>
        <p:spPr>
          <a:xfrm>
            <a:off x="1482605" y="2443179"/>
            <a:ext cx="7766936" cy="2063996"/>
          </a:xfrm>
        </p:spPr>
        <p:txBody>
          <a:bodyPr/>
          <a:lstStyle/>
          <a:p>
            <a:r>
              <a:rPr lang="en-IN" b="1" dirty="0">
                <a:solidFill>
                  <a:schemeClr val="tx1"/>
                </a:solidFill>
              </a:rPr>
              <a:t>Stock price prediction</a:t>
            </a:r>
            <a:endParaRPr lang="en-US" b="1" dirty="0">
              <a:solidFill>
                <a:schemeClr val="tx1"/>
              </a:solidFill>
            </a:endParaRPr>
          </a:p>
        </p:txBody>
      </p:sp>
    </p:spTree>
    <p:extLst>
      <p:ext uri="{BB962C8B-B14F-4D97-AF65-F5344CB8AC3E}">
        <p14:creationId xmlns:p14="http://schemas.microsoft.com/office/powerpoint/2010/main" val="107228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59B32E-AC52-A97C-03A1-B520F50C8CCA}"/>
              </a:ext>
            </a:extLst>
          </p:cNvPr>
          <p:cNvPicPr>
            <a:picLocks noGrp="1" noChangeAspect="1"/>
          </p:cNvPicPr>
          <p:nvPr>
            <p:ph idx="1"/>
          </p:nvPr>
        </p:nvPicPr>
        <p:blipFill>
          <a:blip r:embed="rId2"/>
          <a:stretch>
            <a:fillRect/>
          </a:stretch>
        </p:blipFill>
        <p:spPr>
          <a:xfrm>
            <a:off x="451495" y="452552"/>
            <a:ext cx="8893095" cy="5562103"/>
          </a:xfrm>
        </p:spPr>
      </p:pic>
    </p:spTree>
    <p:extLst>
      <p:ext uri="{BB962C8B-B14F-4D97-AF65-F5344CB8AC3E}">
        <p14:creationId xmlns:p14="http://schemas.microsoft.com/office/powerpoint/2010/main" val="219153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15CA-BD36-8E72-F942-7882E6CD49E9}"/>
              </a:ext>
            </a:extLst>
          </p:cNvPr>
          <p:cNvSpPr>
            <a:spLocks noGrp="1"/>
          </p:cNvSpPr>
          <p:nvPr>
            <p:ph type="title"/>
          </p:nvPr>
        </p:nvSpPr>
        <p:spPr>
          <a:xfrm>
            <a:off x="1797666" y="377209"/>
            <a:ext cx="8596668" cy="1320800"/>
          </a:xfrm>
        </p:spPr>
        <p:txBody>
          <a:bodyPr>
            <a:normAutofit/>
          </a:bodyPr>
          <a:lstStyle/>
          <a:p>
            <a:r>
              <a:rPr lang="en-IN" sz="4800" u="sng" dirty="0">
                <a:solidFill>
                  <a:schemeClr val="tx1"/>
                </a:solidFill>
              </a:rPr>
              <a:t>Predictive modelling</a:t>
            </a:r>
            <a:endParaRPr lang="en-US" sz="4800" u="sng" dirty="0">
              <a:solidFill>
                <a:schemeClr val="tx1"/>
              </a:solidFill>
            </a:endParaRPr>
          </a:p>
        </p:txBody>
      </p:sp>
      <p:sp>
        <p:nvSpPr>
          <p:cNvPr id="3" name="Content Placeholder 2">
            <a:extLst>
              <a:ext uri="{FF2B5EF4-FFF2-40B4-BE49-F238E27FC236}">
                <a16:creationId xmlns:a16="http://schemas.microsoft.com/office/drawing/2014/main" id="{9CFDD738-84A8-5DD8-A63F-F5238D9AF365}"/>
              </a:ext>
            </a:extLst>
          </p:cNvPr>
          <p:cNvSpPr>
            <a:spLocks noGrp="1"/>
          </p:cNvSpPr>
          <p:nvPr>
            <p:ph idx="1"/>
          </p:nvPr>
        </p:nvSpPr>
        <p:spPr>
          <a:xfrm>
            <a:off x="836338" y="1830348"/>
            <a:ext cx="8596668" cy="3880773"/>
          </a:xfrm>
        </p:spPr>
        <p:txBody>
          <a:bodyPr>
            <a:noAutofit/>
          </a:bodyPr>
          <a:lstStyle/>
          <a:p>
            <a:r>
              <a:rPr lang="en-IN" sz="3600" b="0" i="0" dirty="0">
                <a:solidFill>
                  <a:srgbClr val="374151"/>
                </a:solidFill>
                <a:effectLst/>
                <a:latin typeface="Söhne"/>
              </a:rPr>
              <a:t>Predictive </a:t>
            </a:r>
            <a:r>
              <a:rPr lang="en-IN" sz="3600" b="0" i="0" dirty="0" err="1">
                <a:solidFill>
                  <a:srgbClr val="374151"/>
                </a:solidFill>
                <a:effectLst/>
                <a:latin typeface="Söhne"/>
              </a:rPr>
              <a:t>modeling</a:t>
            </a:r>
            <a:r>
              <a:rPr lang="en-IN" sz="3600" b="0" i="0" dirty="0">
                <a:solidFill>
                  <a:srgbClr val="374151"/>
                </a:solidFill>
                <a:effectLst/>
                <a:latin typeface="Söhne"/>
              </a:rPr>
              <a:t> in Python involves using machine learning and statistical techniques to build models that make predictions based on data. Python is a popular language for predictive </a:t>
            </a:r>
            <a:r>
              <a:rPr lang="en-IN" sz="3600" b="0" i="0" dirty="0" err="1">
                <a:solidFill>
                  <a:srgbClr val="374151"/>
                </a:solidFill>
                <a:effectLst/>
                <a:latin typeface="Söhne"/>
              </a:rPr>
              <a:t>modeling</a:t>
            </a:r>
            <a:r>
              <a:rPr lang="en-IN" sz="3600" b="0" i="0" dirty="0">
                <a:solidFill>
                  <a:srgbClr val="374151"/>
                </a:solidFill>
                <a:effectLst/>
                <a:latin typeface="Söhne"/>
              </a:rPr>
              <a:t> due to its extensive libraries and frameworks designed for machine learning and data analysis. </a:t>
            </a:r>
            <a:endParaRPr lang="en-US" sz="3600" dirty="0"/>
          </a:p>
        </p:txBody>
      </p:sp>
    </p:spTree>
    <p:extLst>
      <p:ext uri="{BB962C8B-B14F-4D97-AF65-F5344CB8AC3E}">
        <p14:creationId xmlns:p14="http://schemas.microsoft.com/office/powerpoint/2010/main" val="240229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CBAA0B-125C-60A5-5F8D-856FEBB17E01}"/>
              </a:ext>
            </a:extLst>
          </p:cNvPr>
          <p:cNvPicPr>
            <a:picLocks noGrp="1" noChangeAspect="1"/>
          </p:cNvPicPr>
          <p:nvPr>
            <p:ph idx="1"/>
          </p:nvPr>
        </p:nvPicPr>
        <p:blipFill>
          <a:blip r:embed="rId2"/>
          <a:stretch>
            <a:fillRect/>
          </a:stretch>
        </p:blipFill>
        <p:spPr>
          <a:xfrm>
            <a:off x="518469" y="344355"/>
            <a:ext cx="8731243" cy="5905757"/>
          </a:xfrm>
        </p:spPr>
      </p:pic>
    </p:spTree>
    <p:extLst>
      <p:ext uri="{BB962C8B-B14F-4D97-AF65-F5344CB8AC3E}">
        <p14:creationId xmlns:p14="http://schemas.microsoft.com/office/powerpoint/2010/main" val="112481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C0E78F-323D-E49C-1431-9D8BB9DD1790}"/>
              </a:ext>
            </a:extLst>
          </p:cNvPr>
          <p:cNvPicPr>
            <a:picLocks noGrp="1" noChangeAspect="1"/>
          </p:cNvPicPr>
          <p:nvPr>
            <p:ph idx="1"/>
          </p:nvPr>
        </p:nvPicPr>
        <p:blipFill>
          <a:blip r:embed="rId2"/>
          <a:stretch>
            <a:fillRect/>
          </a:stretch>
        </p:blipFill>
        <p:spPr>
          <a:xfrm>
            <a:off x="488949" y="269085"/>
            <a:ext cx="8770023" cy="6115570"/>
          </a:xfrm>
        </p:spPr>
      </p:pic>
    </p:spTree>
    <p:extLst>
      <p:ext uri="{BB962C8B-B14F-4D97-AF65-F5344CB8AC3E}">
        <p14:creationId xmlns:p14="http://schemas.microsoft.com/office/powerpoint/2010/main" val="337936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30027A-0BD2-D022-99BA-0BD1445B47C8}"/>
              </a:ext>
            </a:extLst>
          </p:cNvPr>
          <p:cNvPicPr>
            <a:picLocks noGrp="1" noChangeAspect="1"/>
          </p:cNvPicPr>
          <p:nvPr>
            <p:ph idx="1"/>
          </p:nvPr>
        </p:nvPicPr>
        <p:blipFill>
          <a:blip r:embed="rId2"/>
          <a:stretch>
            <a:fillRect/>
          </a:stretch>
        </p:blipFill>
        <p:spPr>
          <a:xfrm>
            <a:off x="482164" y="346752"/>
            <a:ext cx="8596312" cy="6164495"/>
          </a:xfrm>
        </p:spPr>
      </p:pic>
    </p:spTree>
    <p:extLst>
      <p:ext uri="{BB962C8B-B14F-4D97-AF65-F5344CB8AC3E}">
        <p14:creationId xmlns:p14="http://schemas.microsoft.com/office/powerpoint/2010/main" val="169286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6A63-0490-A518-DE5C-D8D7FA493F3F}"/>
              </a:ext>
            </a:extLst>
          </p:cNvPr>
          <p:cNvSpPr>
            <a:spLocks noGrp="1"/>
          </p:cNvSpPr>
          <p:nvPr>
            <p:ph type="title"/>
          </p:nvPr>
        </p:nvSpPr>
        <p:spPr/>
        <p:txBody>
          <a:bodyPr>
            <a:normAutofit/>
          </a:bodyPr>
          <a:lstStyle/>
          <a:p>
            <a:r>
              <a:rPr lang="en-US" sz="5400" u="sng" dirty="0">
                <a:solidFill>
                  <a:schemeClr val="tx1"/>
                </a:solidFill>
              </a:rPr>
              <a:t>Conclusion</a:t>
            </a:r>
            <a:endParaRPr lang="en-IN" sz="5400" u="sng" dirty="0">
              <a:solidFill>
                <a:schemeClr val="tx1"/>
              </a:solidFill>
            </a:endParaRPr>
          </a:p>
        </p:txBody>
      </p:sp>
      <p:sp>
        <p:nvSpPr>
          <p:cNvPr id="3" name="Content Placeholder 2">
            <a:extLst>
              <a:ext uri="{FF2B5EF4-FFF2-40B4-BE49-F238E27FC236}">
                <a16:creationId xmlns:a16="http://schemas.microsoft.com/office/drawing/2014/main" id="{0EF6C333-CFB9-D502-8A03-DF37D2BC7D66}"/>
              </a:ext>
            </a:extLst>
          </p:cNvPr>
          <p:cNvSpPr>
            <a:spLocks noGrp="1"/>
          </p:cNvSpPr>
          <p:nvPr>
            <p:ph idx="1"/>
          </p:nvPr>
        </p:nvSpPr>
        <p:spPr>
          <a:xfrm>
            <a:off x="677334" y="1708037"/>
            <a:ext cx="8596668" cy="3880773"/>
          </a:xfrm>
        </p:spPr>
        <p:txBody>
          <a:bodyPr>
            <a:noAutofit/>
          </a:bodyPr>
          <a:lstStyle/>
          <a:p>
            <a:r>
              <a:rPr lang="en-US" sz="3200" dirty="0">
                <a:latin typeface="Times New Roman" panose="02020603050405020304" pitchFamily="18" charset="0"/>
                <a:cs typeface="Times New Roman" panose="02020603050405020304" pitchFamily="18" charset="0"/>
              </a:rPr>
              <a:t>To preprocess the dataset for stock price prediction, you can consider steps like removing duplicates, handling missing values, scaling the data, and splitting it into training and testing sets.</a:t>
            </a:r>
            <a:r>
              <a:rPr lang="en-US" sz="3200" b="0" i="0" dirty="0">
                <a:solidFill>
                  <a:srgbClr val="273239"/>
                </a:solidFill>
                <a:effectLst/>
                <a:latin typeface="Times New Roman" panose="02020603050405020304" pitchFamily="18" charset="0"/>
                <a:cs typeface="Times New Roman" panose="02020603050405020304" pitchFamily="18" charset="0"/>
              </a:rPr>
              <a:t> We can observe that the accuracy achieved by the state-of-the-art ML model is no better than simply guessing with a probability of 50%. Possible reasons for this may be the lack of data or using a very simple model to perform such a complex task as Stock Market prediction.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84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BFB4D0-4D4B-3A5C-7CF1-F3D0A5EB5A88}"/>
              </a:ext>
            </a:extLst>
          </p:cNvPr>
          <p:cNvSpPr>
            <a:spLocks noGrp="1"/>
          </p:cNvSpPr>
          <p:nvPr>
            <p:ph type="title"/>
          </p:nvPr>
        </p:nvSpPr>
        <p:spPr>
          <a:xfrm>
            <a:off x="677334" y="827558"/>
            <a:ext cx="8596668" cy="1320800"/>
          </a:xfrm>
        </p:spPr>
        <p:txBody>
          <a:bodyPr/>
          <a:lstStyle/>
          <a:p>
            <a:r>
              <a:rPr lang="en-IN" u="sng" dirty="0">
                <a:solidFill>
                  <a:schemeClr val="tx1"/>
                </a:solidFill>
              </a:rPr>
              <a:t>Introduction</a:t>
            </a:r>
            <a:r>
              <a:rPr lang="en-IN" dirty="0"/>
              <a:t>: </a:t>
            </a:r>
            <a:endParaRPr lang="en-US" dirty="0"/>
          </a:p>
        </p:txBody>
      </p:sp>
      <p:sp>
        <p:nvSpPr>
          <p:cNvPr id="7" name="Content Placeholder 6">
            <a:extLst>
              <a:ext uri="{FF2B5EF4-FFF2-40B4-BE49-F238E27FC236}">
                <a16:creationId xmlns:a16="http://schemas.microsoft.com/office/drawing/2014/main" id="{F91CB1EE-4EC9-D849-E9C5-846DC8D91E86}"/>
              </a:ext>
            </a:extLst>
          </p:cNvPr>
          <p:cNvSpPr>
            <a:spLocks noGrp="1"/>
          </p:cNvSpPr>
          <p:nvPr>
            <p:ph idx="1"/>
          </p:nvPr>
        </p:nvSpPr>
        <p:spPr>
          <a:xfrm>
            <a:off x="677334" y="1634650"/>
            <a:ext cx="8596668" cy="3880773"/>
          </a:xfrm>
        </p:spPr>
        <p:txBody>
          <a:bodyPr>
            <a:normAutofit/>
          </a:bodyPr>
          <a:lstStyle/>
          <a:p>
            <a:r>
              <a:rPr lang="en-IN" sz="4000" dirty="0"/>
              <a:t>Stock price prediction is an analysis technique used to forecast the future value of a company's stock based on historical data, market trends, and various quantitative models</a:t>
            </a:r>
          </a:p>
        </p:txBody>
      </p:sp>
    </p:spTree>
    <p:extLst>
      <p:ext uri="{BB962C8B-B14F-4D97-AF65-F5344CB8AC3E}">
        <p14:creationId xmlns:p14="http://schemas.microsoft.com/office/powerpoint/2010/main" val="403067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2D35-7C52-692E-4CD7-7388F17A82BE}"/>
              </a:ext>
            </a:extLst>
          </p:cNvPr>
          <p:cNvSpPr>
            <a:spLocks noGrp="1"/>
          </p:cNvSpPr>
          <p:nvPr>
            <p:ph type="title"/>
          </p:nvPr>
        </p:nvSpPr>
        <p:spPr>
          <a:xfrm>
            <a:off x="1362278" y="220688"/>
            <a:ext cx="8596668" cy="1320800"/>
          </a:xfrm>
        </p:spPr>
        <p:txBody>
          <a:bodyPr>
            <a:normAutofit/>
          </a:bodyPr>
          <a:lstStyle/>
          <a:p>
            <a:r>
              <a:rPr lang="en-IN" sz="4800" u="sng" dirty="0">
                <a:solidFill>
                  <a:schemeClr val="tx1"/>
                </a:solidFill>
              </a:rPr>
              <a:t>Exploratory data Analysis</a:t>
            </a:r>
            <a:endParaRPr lang="en-US" sz="4800" u="sng" dirty="0">
              <a:solidFill>
                <a:schemeClr val="tx1"/>
              </a:solidFill>
            </a:endParaRPr>
          </a:p>
        </p:txBody>
      </p:sp>
      <p:sp>
        <p:nvSpPr>
          <p:cNvPr id="5" name="Content Placeholder 4">
            <a:extLst>
              <a:ext uri="{FF2B5EF4-FFF2-40B4-BE49-F238E27FC236}">
                <a16:creationId xmlns:a16="http://schemas.microsoft.com/office/drawing/2014/main" id="{09AF7D5B-D013-E348-1F53-A69CFC309810}"/>
              </a:ext>
            </a:extLst>
          </p:cNvPr>
          <p:cNvSpPr>
            <a:spLocks noGrp="1"/>
          </p:cNvSpPr>
          <p:nvPr>
            <p:ph idx="1"/>
          </p:nvPr>
        </p:nvSpPr>
        <p:spPr>
          <a:xfrm>
            <a:off x="493867" y="1394714"/>
            <a:ext cx="8596668" cy="4426488"/>
          </a:xfrm>
        </p:spPr>
        <p:txBody>
          <a:bodyPr>
            <a:noAutofit/>
          </a:bodyPr>
          <a:lstStyle/>
          <a:p>
            <a:r>
              <a:rPr lang="en-IN" sz="3200" b="0" i="0" dirty="0">
                <a:solidFill>
                  <a:srgbClr val="353535"/>
                </a:solidFill>
                <a:effectLst/>
                <a:latin typeface="Arial" panose="020B0604020202020204" pitchFamily="34" charset="0"/>
              </a:rPr>
              <a:t>EDA is an approach to </a:t>
            </a:r>
            <a:r>
              <a:rPr lang="en-IN" sz="3200" b="0" i="0" dirty="0" err="1">
                <a:solidFill>
                  <a:srgbClr val="353535"/>
                </a:solidFill>
                <a:effectLst/>
                <a:latin typeface="Arial" panose="020B0604020202020204" pitchFamily="34" charset="0"/>
              </a:rPr>
              <a:t>analyzing</a:t>
            </a:r>
            <a:r>
              <a:rPr lang="en-IN" sz="3200" b="0" i="0" dirty="0">
                <a:solidFill>
                  <a:srgbClr val="353535"/>
                </a:solidFill>
                <a:effectLst/>
                <a:latin typeface="Arial" panose="020B0604020202020204" pitchFamily="34" charset="0"/>
              </a:rPr>
              <a:t> the data using visual techniques. It is used to discover trends, and patterns, or to check assumptions with the help of statistical summaries and graphical representations. </a:t>
            </a:r>
          </a:p>
          <a:p>
            <a:r>
              <a:rPr lang="en-IN" sz="3200" b="0" i="0" dirty="0">
                <a:solidFill>
                  <a:srgbClr val="353535"/>
                </a:solidFill>
                <a:effectLst/>
                <a:latin typeface="Arial" panose="020B0604020202020204" pitchFamily="34" charset="0"/>
              </a:rPr>
              <a:t>While performing the EDA of the Tesla Stock Price data we will </a:t>
            </a:r>
            <a:r>
              <a:rPr lang="en-IN" sz="3200" b="0" i="0" dirty="0" err="1">
                <a:solidFill>
                  <a:srgbClr val="353535"/>
                </a:solidFill>
                <a:effectLst/>
                <a:latin typeface="Arial" panose="020B0604020202020204" pitchFamily="34" charset="0"/>
              </a:rPr>
              <a:t>analyze</a:t>
            </a:r>
            <a:r>
              <a:rPr lang="en-IN" sz="3200" b="0" i="0" dirty="0">
                <a:solidFill>
                  <a:srgbClr val="353535"/>
                </a:solidFill>
                <a:effectLst/>
                <a:latin typeface="Arial" panose="020B0604020202020204" pitchFamily="34" charset="0"/>
              </a:rPr>
              <a:t> how prices of the stock have moved over the period of time and how the end of the quarters affects the prices of the stock.</a:t>
            </a:r>
          </a:p>
        </p:txBody>
      </p:sp>
    </p:spTree>
    <p:extLst>
      <p:ext uri="{BB962C8B-B14F-4D97-AF65-F5344CB8AC3E}">
        <p14:creationId xmlns:p14="http://schemas.microsoft.com/office/powerpoint/2010/main" val="79761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B8F9C9-74CD-1D2A-6992-E77A3BCCE788}"/>
              </a:ext>
            </a:extLst>
          </p:cNvPr>
          <p:cNvPicPr>
            <a:picLocks noGrp="1" noChangeAspect="1"/>
          </p:cNvPicPr>
          <p:nvPr>
            <p:ph idx="1"/>
          </p:nvPr>
        </p:nvPicPr>
        <p:blipFill>
          <a:blip r:embed="rId2"/>
          <a:stretch>
            <a:fillRect/>
          </a:stretch>
        </p:blipFill>
        <p:spPr>
          <a:xfrm>
            <a:off x="721637" y="343421"/>
            <a:ext cx="8488411" cy="6171158"/>
          </a:xfrm>
        </p:spPr>
      </p:pic>
    </p:spTree>
    <p:extLst>
      <p:ext uri="{BB962C8B-B14F-4D97-AF65-F5344CB8AC3E}">
        <p14:creationId xmlns:p14="http://schemas.microsoft.com/office/powerpoint/2010/main" val="45103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5C70-8EA4-8196-06C8-A3AAE87EBA25}"/>
              </a:ext>
            </a:extLst>
          </p:cNvPr>
          <p:cNvSpPr>
            <a:spLocks noGrp="1"/>
          </p:cNvSpPr>
          <p:nvPr>
            <p:ph type="title"/>
          </p:nvPr>
        </p:nvSpPr>
        <p:spPr>
          <a:xfrm>
            <a:off x="2291845" y="305779"/>
            <a:ext cx="8596668" cy="1331074"/>
          </a:xfrm>
        </p:spPr>
        <p:txBody>
          <a:bodyPr>
            <a:normAutofit/>
          </a:bodyPr>
          <a:lstStyle/>
          <a:p>
            <a:r>
              <a:rPr lang="en-IN" sz="4800" u="sng" dirty="0">
                <a:solidFill>
                  <a:schemeClr val="tx1"/>
                </a:solidFill>
              </a:rPr>
              <a:t>Data visualization</a:t>
            </a:r>
            <a:endParaRPr lang="en-US" sz="4800" u="sng" dirty="0">
              <a:solidFill>
                <a:schemeClr val="tx1"/>
              </a:solidFill>
            </a:endParaRPr>
          </a:p>
        </p:txBody>
      </p:sp>
      <p:sp>
        <p:nvSpPr>
          <p:cNvPr id="5" name="Content Placeholder 4">
            <a:extLst>
              <a:ext uri="{FF2B5EF4-FFF2-40B4-BE49-F238E27FC236}">
                <a16:creationId xmlns:a16="http://schemas.microsoft.com/office/drawing/2014/main" id="{A41B32C6-74D3-730F-CF6D-0C3CD49B54BB}"/>
              </a:ext>
            </a:extLst>
          </p:cNvPr>
          <p:cNvSpPr>
            <a:spLocks noGrp="1"/>
          </p:cNvSpPr>
          <p:nvPr>
            <p:ph idx="1"/>
          </p:nvPr>
        </p:nvSpPr>
        <p:spPr>
          <a:xfrm>
            <a:off x="836338" y="1636853"/>
            <a:ext cx="8596668" cy="3880773"/>
          </a:xfrm>
        </p:spPr>
        <p:txBody>
          <a:bodyPr>
            <a:noAutofit/>
          </a:bodyPr>
          <a:lstStyle/>
          <a:p>
            <a:r>
              <a:rPr lang="en-IN" sz="3200" b="0" i="0">
                <a:solidFill>
                  <a:srgbClr val="374151"/>
                </a:solidFill>
                <a:effectLst/>
                <a:latin typeface="Söhne"/>
              </a:rPr>
              <a:t>Data visualization is the graphical representation of data to help people understand the significance of data by placing it in a visual context. It involves using charts, graphs, and other visual elements to communicate patterns, trends, and insights from data. Data visualization is a key component of data analysis and plays a crucial role in fields such as business, science, and academia.</a:t>
            </a:r>
            <a:endParaRPr lang="en-US" sz="3200"/>
          </a:p>
        </p:txBody>
      </p:sp>
    </p:spTree>
    <p:extLst>
      <p:ext uri="{BB962C8B-B14F-4D97-AF65-F5344CB8AC3E}">
        <p14:creationId xmlns:p14="http://schemas.microsoft.com/office/powerpoint/2010/main" val="175665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6471CE-7F93-B6E7-66B2-816F45077C46}"/>
              </a:ext>
            </a:extLst>
          </p:cNvPr>
          <p:cNvPicPr>
            <a:picLocks noGrp="1" noChangeAspect="1"/>
          </p:cNvPicPr>
          <p:nvPr>
            <p:ph idx="1"/>
          </p:nvPr>
        </p:nvPicPr>
        <p:blipFill>
          <a:blip r:embed="rId2"/>
          <a:stretch>
            <a:fillRect/>
          </a:stretch>
        </p:blipFill>
        <p:spPr>
          <a:xfrm>
            <a:off x="665632" y="316175"/>
            <a:ext cx="8480625" cy="6141867"/>
          </a:xfrm>
        </p:spPr>
      </p:pic>
    </p:spTree>
    <p:extLst>
      <p:ext uri="{BB962C8B-B14F-4D97-AF65-F5344CB8AC3E}">
        <p14:creationId xmlns:p14="http://schemas.microsoft.com/office/powerpoint/2010/main" val="178225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8503F4-87D6-106C-F967-C352A4B4A723}"/>
              </a:ext>
            </a:extLst>
          </p:cNvPr>
          <p:cNvPicPr>
            <a:picLocks noGrp="1" noChangeAspect="1"/>
          </p:cNvPicPr>
          <p:nvPr>
            <p:ph idx="1"/>
          </p:nvPr>
        </p:nvPicPr>
        <p:blipFill>
          <a:blip r:embed="rId2"/>
          <a:stretch>
            <a:fillRect/>
          </a:stretch>
        </p:blipFill>
        <p:spPr>
          <a:xfrm>
            <a:off x="433240" y="551991"/>
            <a:ext cx="8948044" cy="5803952"/>
          </a:xfrm>
        </p:spPr>
      </p:pic>
    </p:spTree>
    <p:extLst>
      <p:ext uri="{BB962C8B-B14F-4D97-AF65-F5344CB8AC3E}">
        <p14:creationId xmlns:p14="http://schemas.microsoft.com/office/powerpoint/2010/main" val="169396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92E0B4-AE8E-02C9-9A25-16EFB51705BC}"/>
              </a:ext>
            </a:extLst>
          </p:cNvPr>
          <p:cNvPicPr>
            <a:picLocks noGrp="1" noChangeAspect="1"/>
          </p:cNvPicPr>
          <p:nvPr>
            <p:ph idx="1"/>
          </p:nvPr>
        </p:nvPicPr>
        <p:blipFill>
          <a:blip r:embed="rId2"/>
          <a:stretch>
            <a:fillRect/>
          </a:stretch>
        </p:blipFill>
        <p:spPr>
          <a:xfrm>
            <a:off x="466135" y="538169"/>
            <a:ext cx="8760573" cy="5870947"/>
          </a:xfrm>
        </p:spPr>
      </p:pic>
    </p:spTree>
    <p:extLst>
      <p:ext uri="{BB962C8B-B14F-4D97-AF65-F5344CB8AC3E}">
        <p14:creationId xmlns:p14="http://schemas.microsoft.com/office/powerpoint/2010/main" val="392873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8705-E2B5-4DDF-03D2-BE346DF3AAE6}"/>
              </a:ext>
            </a:extLst>
          </p:cNvPr>
          <p:cNvSpPr>
            <a:spLocks noGrp="1"/>
          </p:cNvSpPr>
          <p:nvPr>
            <p:ph type="title"/>
          </p:nvPr>
        </p:nvSpPr>
        <p:spPr>
          <a:xfrm>
            <a:off x="1949373" y="413091"/>
            <a:ext cx="8596668" cy="1320800"/>
          </a:xfrm>
        </p:spPr>
        <p:txBody>
          <a:bodyPr>
            <a:normAutofit/>
          </a:bodyPr>
          <a:lstStyle/>
          <a:p>
            <a:r>
              <a:rPr lang="en-IN" sz="4800" u="sng" dirty="0">
                <a:solidFill>
                  <a:schemeClr val="tx2"/>
                </a:solidFill>
              </a:rPr>
              <a:t>Feature Engineering</a:t>
            </a:r>
            <a:endParaRPr lang="en-US" sz="4800" u="sng" dirty="0">
              <a:solidFill>
                <a:schemeClr val="tx2"/>
              </a:solidFill>
            </a:endParaRPr>
          </a:p>
        </p:txBody>
      </p:sp>
      <p:sp>
        <p:nvSpPr>
          <p:cNvPr id="3" name="Content Placeholder 2">
            <a:extLst>
              <a:ext uri="{FF2B5EF4-FFF2-40B4-BE49-F238E27FC236}">
                <a16:creationId xmlns:a16="http://schemas.microsoft.com/office/drawing/2014/main" id="{0B7B9772-957D-156A-6979-E89B118EDD84}"/>
              </a:ext>
            </a:extLst>
          </p:cNvPr>
          <p:cNvSpPr>
            <a:spLocks noGrp="1"/>
          </p:cNvSpPr>
          <p:nvPr>
            <p:ph idx="1"/>
          </p:nvPr>
        </p:nvSpPr>
        <p:spPr>
          <a:xfrm>
            <a:off x="897495" y="1903736"/>
            <a:ext cx="8596668" cy="3880773"/>
          </a:xfrm>
        </p:spPr>
        <p:txBody>
          <a:bodyPr>
            <a:noAutofit/>
          </a:bodyPr>
          <a:lstStyle/>
          <a:p>
            <a:r>
              <a:rPr lang="en-IN" sz="3600" b="0" i="0" dirty="0">
                <a:solidFill>
                  <a:srgbClr val="353535"/>
                </a:solidFill>
                <a:effectLst/>
                <a:latin typeface="Arial" panose="020B0604020202020204" pitchFamily="34" charset="0"/>
              </a:rPr>
              <a:t>Feature Engineering</a:t>
            </a:r>
            <a:r>
              <a:rPr lang="en-IN" sz="3600" b="1" i="0" dirty="0">
                <a:solidFill>
                  <a:srgbClr val="353535"/>
                </a:solidFill>
                <a:effectLst/>
                <a:latin typeface="Arial" panose="020B0604020202020204" pitchFamily="34" charset="0"/>
              </a:rPr>
              <a:t> </a:t>
            </a:r>
            <a:r>
              <a:rPr lang="en-IN" sz="3600" b="0" i="0" dirty="0">
                <a:solidFill>
                  <a:srgbClr val="353535"/>
                </a:solidFill>
                <a:effectLst/>
                <a:latin typeface="Arial" panose="020B0604020202020204" pitchFamily="34" charset="0"/>
              </a:rPr>
              <a:t>helps to derive some valuable features from the existing ones. These extra features sometimes help in increasing the performance of the model significantly and certainly help to gain deeper insights into the data.</a:t>
            </a:r>
            <a:endParaRPr lang="en-US" sz="3600" dirty="0"/>
          </a:p>
        </p:txBody>
      </p:sp>
    </p:spTree>
    <p:extLst>
      <p:ext uri="{BB962C8B-B14F-4D97-AF65-F5344CB8AC3E}">
        <p14:creationId xmlns:p14="http://schemas.microsoft.com/office/powerpoint/2010/main" val="2041820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Stock price prediction</vt:lpstr>
      <vt:lpstr>Introduction: </vt:lpstr>
      <vt:lpstr>Exploratory data Analysis</vt:lpstr>
      <vt:lpstr>PowerPoint Presentation</vt:lpstr>
      <vt:lpstr>Data visualization</vt:lpstr>
      <vt:lpstr>PowerPoint Presentation</vt:lpstr>
      <vt:lpstr>PowerPoint Presentation</vt:lpstr>
      <vt:lpstr>PowerPoint Presentation</vt:lpstr>
      <vt:lpstr>Feature Engineering</vt:lpstr>
      <vt:lpstr>PowerPoint Presentation</vt:lpstr>
      <vt:lpstr>Predictive modelling</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rdevisri@outlook.com</dc:creator>
  <cp:lastModifiedBy>dhineshdhoniwwe@gmail.com</cp:lastModifiedBy>
  <cp:revision>14</cp:revision>
  <dcterms:created xsi:type="dcterms:W3CDTF">2023-10-23T12:52:00Z</dcterms:created>
  <dcterms:modified xsi:type="dcterms:W3CDTF">2023-10-24T07:51:19Z</dcterms:modified>
</cp:coreProperties>
</file>