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35"/>
  </p:notesMasterIdLst>
  <p:sldIdLst>
    <p:sldId id="256" r:id="rId5"/>
    <p:sldId id="262" r:id="rId6"/>
    <p:sldId id="257" r:id="rId7"/>
    <p:sldId id="264" r:id="rId8"/>
    <p:sldId id="266" r:id="rId9"/>
    <p:sldId id="267" r:id="rId10"/>
    <p:sldId id="263" r:id="rId11"/>
    <p:sldId id="268" r:id="rId12"/>
    <p:sldId id="269" r:id="rId13"/>
    <p:sldId id="270" r:id="rId14"/>
    <p:sldId id="265" r:id="rId15"/>
    <p:sldId id="273" r:id="rId16"/>
    <p:sldId id="274" r:id="rId17"/>
    <p:sldId id="275" r:id="rId18"/>
    <p:sldId id="276" r:id="rId19"/>
    <p:sldId id="277" r:id="rId20"/>
    <p:sldId id="278" r:id="rId21"/>
    <p:sldId id="282" r:id="rId22"/>
    <p:sldId id="281" r:id="rId23"/>
    <p:sldId id="283" r:id="rId24"/>
    <p:sldId id="284" r:id="rId25"/>
    <p:sldId id="285" r:id="rId26"/>
    <p:sldId id="286" r:id="rId27"/>
    <p:sldId id="287" r:id="rId28"/>
    <p:sldId id="288" r:id="rId29"/>
    <p:sldId id="289" r:id="rId30"/>
    <p:sldId id="290" r:id="rId31"/>
    <p:sldId id="291"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6"/>
            <p14:sldId id="267"/>
          </p14:sldIdLst>
        </p14:section>
        <p14:section name="Learn More" id="{2CC34DB2-6590-42C0-AD4B-A04C6060184E}">
          <p14:sldIdLst>
            <p14:sldId id="263"/>
          </p14:sldIdLst>
        </p14:section>
        <p14:section name="Untitled Section" id="{A0E06A05-2504-4225-B8F2-4A06BE83A9D9}">
          <p14:sldIdLst>
            <p14:sldId id="268"/>
            <p14:sldId id="269"/>
            <p14:sldId id="270"/>
            <p14:sldId id="265"/>
            <p14:sldId id="273"/>
            <p14:sldId id="274"/>
            <p14:sldId id="275"/>
            <p14:sldId id="276"/>
            <p14:sldId id="277"/>
            <p14:sldId id="278"/>
            <p14:sldId id="282"/>
            <p14:sldId id="281"/>
            <p14:sldId id="283"/>
            <p14:sldId id="284"/>
            <p14:sldId id="285"/>
            <p14:sldId id="286"/>
            <p14:sldId id="287"/>
            <p14:sldId id="288"/>
            <p14:sldId id="289"/>
            <p14:sldId id="290"/>
            <p14:sldId id="291"/>
            <p14:sldId id="279"/>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Dhinesh PC" initials="DP" lastIdx="1" clrIdx="2">
    <p:extLst>
      <p:ext uri="{19B8F6BF-5375-455C-9EA6-DF929625EA0E}">
        <p15:presenceInfo xmlns:p15="http://schemas.microsoft.com/office/powerpoint/2012/main" userId="c010549d4dc063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90" d="100"/>
          <a:sy n="90" d="100"/>
        </p:scale>
        <p:origin x="-57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commentAuthors" Target="commentAuthor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5558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22197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25666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4286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38702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38760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
        <p:nvSpPr>
          <p:cNvPr id="10" name="Rectangle 9"/>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8657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
        <p:nvSpPr>
          <p:cNvPr id="6" name="Rectangle 5"/>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5649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08096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06695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489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10/11/2023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996836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9.xml" /><Relationship Id="rId4" Type="http://schemas.openxmlformats.org/officeDocument/2006/relationships/image" Target="../media/image3.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460" y="1385145"/>
            <a:ext cx="10515600" cy="2387600"/>
          </a:xfrm>
        </p:spPr>
        <p:txBody>
          <a:bodyPr>
            <a:normAutofit/>
          </a:bodyPr>
          <a:lstStyle/>
          <a:p>
            <a:r>
              <a:rPr lang="en-US" dirty="0"/>
              <a:t>STOCK PRICE PREDICTION</a:t>
            </a:r>
            <a:br>
              <a:rPr lang="en-US" dirty="0"/>
            </a:br>
            <a:endParaRPr lang="en-US" dirty="0"/>
          </a:p>
        </p:txBody>
      </p:sp>
      <p:sp>
        <p:nvSpPr>
          <p:cNvPr id="3" name="Subtitle 2"/>
          <p:cNvSpPr>
            <a:spLocks noGrp="1"/>
          </p:cNvSpPr>
          <p:nvPr>
            <p:ph type="subTitle" idx="1"/>
          </p:nvPr>
        </p:nvSpPr>
        <p:spPr>
          <a:xfrm>
            <a:off x="1331843" y="5062330"/>
            <a:ext cx="9660834" cy="2431773"/>
          </a:xfrm>
        </p:spPr>
        <p:txBody>
          <a:bodyPr>
            <a:noAutofit/>
          </a:bodyPr>
          <a:lstStyle/>
          <a:p>
            <a:pPr algn="just"/>
            <a:r>
              <a:rPr lang="en-US" dirty="0">
                <a:latin typeface="Times New Roman" panose="02020603050405020304" pitchFamily="18" charset="0"/>
                <a:cs typeface="Times New Roman" panose="02020603050405020304" pitchFamily="18" charset="0"/>
              </a:rPr>
              <a:t>Stock price prediction is the process of using historical stock price data and various modeling techniques to estimate the future price of a particular stock, helping investors make informed decisions.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186" y="450760"/>
            <a:ext cx="10637949" cy="621708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CNN (CONVOLUTIONAL  NEURAL NETWORKS)</a:t>
            </a:r>
          </a:p>
          <a:p>
            <a:endParaRPr lang="en-US" dirty="0"/>
          </a:p>
          <a:p>
            <a:endParaRPr lang="en-US" dirty="0"/>
          </a:p>
          <a:p>
            <a:endParaRPr lang="en-US" dirty="0"/>
          </a:p>
          <a:p>
            <a:pPr marL="285750" indent="-285750">
              <a:buFont typeface="Wingdings" panose="05000000000000000000" pitchFamily="2" charset="2"/>
              <a:buChar char="Ø"/>
            </a:pPr>
            <a:r>
              <a:rPr lang="en-US" sz="2400" dirty="0" err="1"/>
              <a:t>Convolutional</a:t>
            </a:r>
            <a:r>
              <a:rPr lang="en-US" sz="2400" dirty="0"/>
              <a:t> Neural Networks (CNNs) are primarily designed for image analysis tasks where spatial relationships between pixels are important. However, using CNNs directly for stock price prediction is not common because stock price data does not have a spatial structure like images. Instead, recurrent neural networks (RNNs), especially Long Short-Term Memory (LSTM) networks, are more commonly used for sequential data like time series, including stock price prediction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It's worth noting that this approach is more complex and less common than directly using LSTM or other sequential models for stock price prediction. The choice of architecture and data representation should be carefully considered based on the characteristics of your data and the specific problem you are trying to solve. </a:t>
            </a:r>
          </a:p>
        </p:txBody>
      </p:sp>
    </p:spTree>
    <p:extLst>
      <p:ext uri="{BB962C8B-B14F-4D97-AF65-F5344CB8AC3E}">
        <p14:creationId xmlns:p14="http://schemas.microsoft.com/office/powerpoint/2010/main" val="179960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9609" y="365125"/>
            <a:ext cx="11024191" cy="1325563"/>
          </a:xfrm>
        </p:spPr>
        <p:txBody>
          <a:bodyPr/>
          <a:lstStyle/>
          <a:p>
            <a:r>
              <a:rPr lang="en-US" dirty="0"/>
              <a:t>LIBRARIES USED</a:t>
            </a:r>
          </a:p>
        </p:txBody>
      </p:sp>
      <p:sp>
        <p:nvSpPr>
          <p:cNvPr id="4" name="Title 1"/>
          <p:cNvSpPr>
            <a:spLocks noGrp="1"/>
          </p:cNvSpPr>
          <p:nvPr>
            <p:ph idx="1"/>
          </p:nvPr>
        </p:nvSpPr>
        <p:spPr>
          <a:xfrm>
            <a:off x="816935" y="1496015"/>
            <a:ext cx="10515600" cy="4351338"/>
          </a:xfrm>
        </p:spPr>
        <p:txBody>
          <a:bodyPr>
            <a:normAutofit fontScale="25000" lnSpcReduction="20000"/>
          </a:bodyPr>
          <a:lstStyle/>
          <a:p>
            <a:pPr marL="0" indent="0">
              <a:buNone/>
            </a:pPr>
            <a:r>
              <a:rPr lang="en-US" sz="11200" dirty="0">
                <a:latin typeface="Times New Roman" panose="02020603050405020304" pitchFamily="18" charset="0"/>
                <a:cs typeface="Times New Roman" panose="02020603050405020304" pitchFamily="18" charset="0"/>
              </a:rPr>
              <a:t>1)PANDAS:</a:t>
            </a:r>
          </a:p>
          <a:p>
            <a:pPr marL="0" indent="0">
              <a:buNone/>
            </a:pPr>
            <a:r>
              <a:rPr lang="en-US" sz="9600" dirty="0">
                <a:latin typeface="Times New Roman" panose="02020603050405020304" pitchFamily="18" charset="0"/>
                <a:cs typeface="Times New Roman" panose="02020603050405020304" pitchFamily="18" charset="0"/>
              </a:rPr>
              <a:t>The Pandas library in Python is an open-source data manipulation and analysis tool built on top of the Python programming language. It provides easy-to-use data structures and data analysis tools, making it an essential library for working with structured data.</a:t>
            </a:r>
          </a:p>
          <a:p>
            <a:pPr marL="0" indent="0">
              <a:buNone/>
            </a:pPr>
            <a:endParaRPr lang="en-US" sz="9600" dirty="0">
              <a:latin typeface="Times New Roman" panose="02020603050405020304" pitchFamily="18" charset="0"/>
              <a:cs typeface="Times New Roman" panose="02020603050405020304" pitchFamily="18" charset="0"/>
            </a:endParaRPr>
          </a:p>
          <a:p>
            <a:pPr marL="457200" indent="-457200">
              <a:buAutoNum type="arabicPeriod"/>
            </a:pPr>
            <a:r>
              <a:rPr lang="en-US" sz="9600" dirty="0">
                <a:latin typeface="Times New Roman" panose="02020603050405020304" pitchFamily="18" charset="0"/>
                <a:cs typeface="Times New Roman" panose="02020603050405020304" pitchFamily="18" charset="0"/>
              </a:rPr>
              <a:t>Data Structures(</a:t>
            </a:r>
            <a:r>
              <a:rPr lang="en-US" sz="9600" dirty="0" err="1">
                <a:latin typeface="Times New Roman" panose="02020603050405020304" pitchFamily="18" charset="0"/>
                <a:cs typeface="Times New Roman" panose="02020603050405020304" pitchFamily="18" charset="0"/>
              </a:rPr>
              <a:t>dataframe</a:t>
            </a:r>
            <a:r>
              <a:rPr lang="en-US" sz="9600" dirty="0">
                <a:latin typeface="Times New Roman" panose="02020603050405020304" pitchFamily="18" charset="0"/>
                <a:cs typeface="Times New Roman" panose="02020603050405020304" pitchFamily="18" charset="0"/>
              </a:rPr>
              <a:t> and series)</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 Data Manipulation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Loading and Saving</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Indexing and Selection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Handling Missing Data</a:t>
            </a:r>
          </a:p>
          <a:p>
            <a:pPr marL="0" indent="0">
              <a:buNone/>
            </a:pPr>
            <a:endParaRPr lang="en-US" sz="9600" b="1"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Pandas is a powerful tool that simplifies many aspects of data handling and analysis in Python, making it an essential library for data scientists, analysts, and researchers.</a:t>
            </a:r>
          </a:p>
          <a:p>
            <a:pPr marL="0" indent="0">
              <a:buNone/>
            </a:pPr>
            <a:endParaRPr lang="en-US" sz="9600" b="1" dirty="0">
              <a:latin typeface="Times New Roman" panose="02020603050405020304" pitchFamily="18" charset="0"/>
              <a:cs typeface="Times New Roman" panose="02020603050405020304" pitchFamily="18" charset="0"/>
            </a:endParaRPr>
          </a:p>
          <a:p>
            <a:pPr marL="0" indent="0">
              <a:buNone/>
            </a:pPr>
            <a:endParaRPr lang="en-US" sz="9600" b="1" dirty="0">
              <a:latin typeface="Times New Roman" panose="02020603050405020304" pitchFamily="18" charset="0"/>
              <a:cs typeface="Times New Roman" panose="02020603050405020304" pitchFamily="18" charset="0"/>
            </a:endParaRPr>
          </a:p>
          <a:p>
            <a:pPr lvl="5"/>
            <a:endParaRPr lang="en-US" sz="9600" b="1" dirty="0">
              <a:latin typeface="Times New Roman" panose="02020603050405020304" pitchFamily="18" charset="0"/>
              <a:cs typeface="Times New Roman" panose="02020603050405020304" pitchFamily="18" charset="0"/>
            </a:endParaRPr>
          </a:p>
          <a:p>
            <a:pPr lvl="2"/>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a:t>
            </a:r>
          </a:p>
          <a:p>
            <a:pPr marL="0" indent="0">
              <a:buNone/>
            </a:pP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75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365125"/>
            <a:ext cx="10439400" cy="91325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sng" strike="noStrike" kern="1200" cap="none" spc="0" normalizeH="0" baseline="0" noProof="0" dirty="0">
                <a:ln>
                  <a:noFill/>
                </a:ln>
                <a:solidFill>
                  <a:schemeClr val="tx1"/>
                </a:solidFill>
                <a:effectLst/>
                <a:uLnTx/>
                <a:uFillTx/>
                <a:latin typeface="+mj-lt"/>
                <a:ea typeface="+mj-ea"/>
                <a:cs typeface="+mj-cs"/>
              </a:rPr>
              <a:t>2)</a:t>
            </a:r>
            <a:r>
              <a:rPr kumimoji="0" lang="en-US" sz="4400" b="0" i="0" u="sng" strike="noStrike" kern="1200" cap="none" spc="0" normalizeH="0" baseline="0" noProof="0" dirty="0" err="1">
                <a:ln>
                  <a:noFill/>
                </a:ln>
                <a:solidFill>
                  <a:schemeClr val="tx1"/>
                </a:solidFill>
                <a:effectLst/>
                <a:uLnTx/>
                <a:uFillTx/>
                <a:latin typeface="+mj-lt"/>
                <a:ea typeface="+mj-ea"/>
                <a:cs typeface="+mj-cs"/>
              </a:rPr>
              <a:t>Numpy</a:t>
            </a:r>
            <a:endParaRPr kumimoji="0" lang="en-US" sz="4400" b="0" i="0" u="sng"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816746" y="1207363"/>
            <a:ext cx="10537054" cy="4969600"/>
          </a:xfrm>
          <a:prstGeom prst="rect">
            <a:avLst/>
          </a:prstGeo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NumPy</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 (Numerical Python) is an open-source Python library that provides support for large, multi-dimensional arrays and matrices, along with a collection of high-level mathematical functions to operate on these arrays. It forms the foundation for numerical and scientific computing in Python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Efficient Numerical Operations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Mathematical and Logical Operations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Efficient Memory Handling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NumPy is a fundamental library in the Python ecosystem and plays a crucial role in scientific computing, data analysis, and various other numerical applications. It's a cornerstone for many other libraries in the data science and scientific computing stack.</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991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638052"/>
          </a:xfrm>
          <a:prstGeom prst="rect">
            <a:avLst/>
          </a:prstGeom>
        </p:spPr>
        <p:txBody>
          <a:bodyPr>
            <a:normAutofit fontScale="900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sng" strike="noStrike" kern="1200" cap="none" spc="0" normalizeH="0" baseline="0" noProof="0" dirty="0" err="1">
                <a:ln>
                  <a:noFill/>
                </a:ln>
                <a:solidFill>
                  <a:schemeClr val="tx1"/>
                </a:solidFill>
                <a:effectLst/>
                <a:uLnTx/>
                <a:uFillTx/>
                <a:latin typeface="+mj-lt"/>
                <a:ea typeface="+mj-ea"/>
                <a:cs typeface="+mj-cs"/>
              </a:rPr>
              <a:t>Matplotlib</a:t>
            </a:r>
            <a:endParaRPr kumimoji="0" lang="en-US" sz="4400" b="0" i="0" u="sng"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838200" y="1003178"/>
            <a:ext cx="10515600" cy="5173785"/>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Matplotlib</a:t>
            </a:r>
            <a:r>
              <a:rPr kumimoji="0" lang="en-US" sz="2400" b="0" i="0" u="none" strike="noStrike" kern="1200" cap="none" spc="0" normalizeH="0" baseline="0" noProof="0">
                <a:ln>
                  <a:noFill/>
                </a:ln>
                <a:solidFill>
                  <a:schemeClr val="tx1"/>
                </a:solidFill>
                <a:effectLst/>
                <a:uLnTx/>
                <a:uFillTx/>
                <a:latin typeface="+mn-lt"/>
                <a:ea typeface="+mn-ea"/>
                <a:cs typeface="+mn-cs"/>
              </a:rPr>
              <a:t> is an open-source Python library used for data visualization. It provides a wide range of tools for constructing plots, graphs, histograms, and other visual representations of data. Matplotlib is widely used in scientific computing, data analysis, machine learning, and various other fields where visualizing data is crucial.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Flexible Data Visualization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High-Quality Output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Wide Range of Plot Styles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Matplotlib is a powerful library that provides the tools necessary for creating a wide range of high-quality data visualizations in Python. It's a cornerstone in the data science and scientific computing stack, often used in conjunction with libraries like NumPy, Pandas, and Seaborn.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638052"/>
          </a:xfrm>
          <a:prstGeom prst="rect">
            <a:avLst/>
          </a:prstGeom>
        </p:spPr>
        <p:txBody>
          <a:bodyPr>
            <a:normAutofit fontScale="900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sng" strike="noStrike" kern="1200" cap="none" spc="0" normalizeH="0" baseline="0" noProof="0" dirty="0" err="1">
                <a:ln>
                  <a:noFill/>
                </a:ln>
                <a:solidFill>
                  <a:schemeClr val="tx1"/>
                </a:solidFill>
                <a:effectLst/>
                <a:uLnTx/>
                <a:uFillTx/>
                <a:latin typeface="+mj-lt"/>
                <a:ea typeface="+mj-ea"/>
                <a:cs typeface="+mj-cs"/>
              </a:rPr>
              <a:t>Matplotlib</a:t>
            </a:r>
            <a:endParaRPr kumimoji="0" lang="en-US" sz="4400" b="0" i="0" u="sng"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838200" y="1003178"/>
            <a:ext cx="10515600" cy="5173785"/>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Matplotlib</a:t>
            </a:r>
            <a:r>
              <a:rPr kumimoji="0" lang="en-US" sz="2400" b="0" i="0" u="none" strike="noStrike" kern="1200" cap="none" spc="0" normalizeH="0" baseline="0" noProof="0">
                <a:ln>
                  <a:noFill/>
                </a:ln>
                <a:solidFill>
                  <a:schemeClr val="tx1"/>
                </a:solidFill>
                <a:effectLst/>
                <a:uLnTx/>
                <a:uFillTx/>
                <a:latin typeface="+mn-lt"/>
                <a:ea typeface="+mn-ea"/>
                <a:cs typeface="+mn-cs"/>
              </a:rPr>
              <a:t> is an open-source Python library used for data visualization. It provides a wide range of tools for constructing plots, graphs, histograms, and other visual representations of data. Matplotlib is widely used in scientific computing, data analysis, machine learning, and various other fields where visualizing data is crucial.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Flexible Data Visualization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High-Quality Output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Wide Range of Plot Styles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Matplotlib is a powerful library that provides the tools necessary for creating a wide range of high-quality data visualizations in Python. It's a cornerstone in the data science and scientific computing stack, often used in conjunction with libraries like NumPy, Pandas, and Seaborn.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65006" y="564928"/>
            <a:ext cx="6974958" cy="707886"/>
          </a:xfrm>
          <a:prstGeom prst="rect">
            <a:avLst/>
          </a:prstGeom>
        </p:spPr>
        <p:txBody>
          <a:bodyPr wrap="square">
            <a:spAutoFit/>
          </a:bodyPr>
          <a:lstStyle/>
          <a:p>
            <a:r>
              <a:rPr lang="en-US" sz="4000" dirty="0"/>
              <a:t>Process to download libraries </a:t>
            </a:r>
          </a:p>
        </p:txBody>
      </p:sp>
      <p:sp>
        <p:nvSpPr>
          <p:cNvPr id="9" name="Content Placeholder 2"/>
          <p:cNvSpPr txBox="1">
            <a:spLocks/>
          </p:cNvSpPr>
          <p:nvPr/>
        </p:nvSpPr>
        <p:spPr>
          <a:xfrm>
            <a:off x="742507" y="1889421"/>
            <a:ext cx="10515600" cy="4351338"/>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Step1:Go to settings</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Step2:Click on the python interpreter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Step3:Click on the “+” the package column</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Step4:Search for the required package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Step5:Click on the “install package”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Step6:the required package is installed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38200" y="1422834"/>
            <a:ext cx="10546413" cy="52629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To split your data into training and testing sets, you can use the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train_test_split</a:t>
            </a: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 function from the </a:t>
            </a: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sklearn.model_selection</a:t>
            </a: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 module. This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 function randomly shuffles and partitions your data into two subsets,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374151"/>
                </a:solidFill>
                <a:effectLst/>
                <a:uLnTx/>
                <a:uFillTx/>
                <a:latin typeface="Times New Roman" panose="02020603050405020304" pitchFamily="18" charset="0"/>
                <a:ea typeface="+mn-ea"/>
                <a:cs typeface="Times New Roman" panose="02020603050405020304" pitchFamily="18" charset="0"/>
              </a:rPr>
              <a:t> typically one for training and one for testing.</a:t>
            </a: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Code:</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from sklearn.model_selection import train_test_split</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 Assuming 'X' is your input data and 'y' is your target variable</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X_train, X_test, y_train, y_test = train_test_split(X, y, test_size=0.2, random_state=42)</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2140837" y="416074"/>
            <a:ext cx="5663986" cy="707886"/>
          </a:xfrm>
          <a:prstGeom prst="rect">
            <a:avLst/>
          </a:prstGeom>
        </p:spPr>
        <p:txBody>
          <a:bodyPr wrap="none">
            <a:spAutoFit/>
          </a:bodyPr>
          <a:lstStyle/>
          <a:p>
            <a:r>
              <a:rPr lang="en-US" sz="4000" dirty="0"/>
              <a:t>How to train and test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5275" y="742369"/>
            <a:ext cx="8654902" cy="4893647"/>
          </a:xfrm>
          <a:prstGeom prst="rect">
            <a:avLst/>
          </a:prstGeom>
        </p:spPr>
        <p:txBody>
          <a:bodyPr wrap="square">
            <a:spAutoFit/>
          </a:bodyPr>
          <a:lstStyle/>
          <a:p>
            <a:pPr lvl="0" eaLnBrk="0" fontAlgn="base" hangingPunct="0">
              <a:spcBef>
                <a:spcPct val="0"/>
              </a:spcBef>
              <a:spcAft>
                <a:spcPct val="0"/>
              </a:spcAft>
              <a:buFont typeface="Wingdings" pitchFamily="2" charset="2"/>
              <a:buChar char="Ø"/>
            </a:pPr>
            <a:r>
              <a:rPr lang="en-US" sz="2400" b="1" dirty="0">
                <a:solidFill>
                  <a:srgbClr val="374151"/>
                </a:solidFill>
                <a:latin typeface="Arial" pitchFamily="34" charset="0"/>
                <a:cs typeface="Arial" pitchFamily="34" charset="0"/>
              </a:rPr>
              <a:t>X</a:t>
            </a:r>
            <a:r>
              <a:rPr lang="en-US" sz="2400" dirty="0">
                <a:solidFill>
                  <a:srgbClr val="374151"/>
                </a:solidFill>
                <a:latin typeface="Arial" pitchFamily="34" charset="0"/>
                <a:cs typeface="Arial" pitchFamily="34" charset="0"/>
              </a:rPr>
              <a:t>: Input features (independent variables).</a:t>
            </a:r>
          </a:p>
          <a:p>
            <a:pPr lvl="0" eaLnBrk="0" fontAlgn="base" hangingPunct="0">
              <a:spcBef>
                <a:spcPct val="0"/>
              </a:spcBef>
              <a:spcAft>
                <a:spcPct val="0"/>
              </a:spcAft>
              <a:buFont typeface="Wingdings" pitchFamily="2" charset="2"/>
              <a:buChar char="Ø"/>
            </a:pPr>
            <a:r>
              <a:rPr lang="en-US" sz="2400" b="1" dirty="0">
                <a:solidFill>
                  <a:srgbClr val="374151"/>
                </a:solidFill>
                <a:latin typeface="Arial" pitchFamily="34" charset="0"/>
                <a:cs typeface="Arial" pitchFamily="34" charset="0"/>
              </a:rPr>
              <a:t>y</a:t>
            </a:r>
            <a:r>
              <a:rPr lang="en-US" sz="2400" dirty="0">
                <a:solidFill>
                  <a:srgbClr val="374151"/>
                </a:solidFill>
                <a:latin typeface="Arial" pitchFamily="34" charset="0"/>
                <a:cs typeface="Arial" pitchFamily="34" charset="0"/>
              </a:rPr>
              <a:t>: Target variable (dependent variable).</a:t>
            </a:r>
          </a:p>
          <a:p>
            <a:pPr lvl="0" eaLnBrk="0" fontAlgn="base" hangingPunct="0">
              <a:spcBef>
                <a:spcPct val="0"/>
              </a:spcBef>
              <a:spcAft>
                <a:spcPct val="0"/>
              </a:spcAft>
              <a:buFont typeface="Wingdings" pitchFamily="2" charset="2"/>
              <a:buChar char="Ø"/>
            </a:pPr>
            <a:r>
              <a:rPr lang="en-US" sz="2400" b="1" dirty="0" err="1">
                <a:solidFill>
                  <a:srgbClr val="374151"/>
                </a:solidFill>
                <a:latin typeface="Arial" pitchFamily="34" charset="0"/>
                <a:cs typeface="Arial" pitchFamily="34" charset="0"/>
              </a:rPr>
              <a:t>test_size</a:t>
            </a:r>
            <a:r>
              <a:rPr lang="en-US" sz="2400" dirty="0">
                <a:solidFill>
                  <a:srgbClr val="374151"/>
                </a:solidFill>
                <a:latin typeface="Arial" pitchFamily="34" charset="0"/>
                <a:cs typeface="Arial" pitchFamily="34" charset="0"/>
              </a:rPr>
              <a:t>: The proportion of the dataset to include in the test split.</a:t>
            </a:r>
          </a:p>
          <a:p>
            <a:pPr lvl="0" eaLnBrk="0" fontAlgn="base" hangingPunct="0">
              <a:spcBef>
                <a:spcPct val="0"/>
              </a:spcBef>
              <a:spcAft>
                <a:spcPct val="0"/>
              </a:spcAft>
              <a:buFont typeface="Wingdings" pitchFamily="2" charset="2"/>
              <a:buChar char="Ø"/>
            </a:pPr>
            <a:r>
              <a:rPr lang="en-US" sz="2400" dirty="0">
                <a:solidFill>
                  <a:srgbClr val="374151"/>
                </a:solidFill>
                <a:latin typeface="Arial" pitchFamily="34" charset="0"/>
                <a:cs typeface="Arial" pitchFamily="34" charset="0"/>
              </a:rPr>
              <a:t> In this example, it's set to 20%, meaning 80% will be used for training.</a:t>
            </a:r>
          </a:p>
          <a:p>
            <a:pPr lvl="0" eaLnBrk="0" fontAlgn="base" hangingPunct="0">
              <a:spcBef>
                <a:spcPct val="0"/>
              </a:spcBef>
              <a:spcAft>
                <a:spcPct val="0"/>
              </a:spcAft>
              <a:buFont typeface="Wingdings" pitchFamily="2" charset="2"/>
              <a:buChar char="Ø"/>
            </a:pPr>
            <a:r>
              <a:rPr lang="en-US" sz="2400" b="1" dirty="0" err="1">
                <a:solidFill>
                  <a:srgbClr val="374151"/>
                </a:solidFill>
                <a:latin typeface="Arial" pitchFamily="34" charset="0"/>
                <a:cs typeface="Arial" pitchFamily="34" charset="0"/>
              </a:rPr>
              <a:t>random_state</a:t>
            </a:r>
            <a:r>
              <a:rPr lang="en-US" sz="2400" dirty="0">
                <a:solidFill>
                  <a:srgbClr val="374151"/>
                </a:solidFill>
                <a:latin typeface="Arial" pitchFamily="34" charset="0"/>
                <a:cs typeface="Arial" pitchFamily="34" charset="0"/>
              </a:rPr>
              <a:t>: Seed for the random number generator. </a:t>
            </a:r>
          </a:p>
          <a:p>
            <a:pPr lvl="0" eaLnBrk="0" fontAlgn="base" hangingPunct="0">
              <a:spcBef>
                <a:spcPct val="0"/>
              </a:spcBef>
              <a:spcAft>
                <a:spcPct val="0"/>
              </a:spcAft>
              <a:buFont typeface="Wingdings" pitchFamily="2" charset="2"/>
              <a:buChar char="Ø"/>
            </a:pPr>
            <a:r>
              <a:rPr lang="en-US" sz="2400" dirty="0">
                <a:solidFill>
                  <a:srgbClr val="374151"/>
                </a:solidFill>
                <a:latin typeface="Arial" pitchFamily="34" charset="0"/>
                <a:cs typeface="Arial" pitchFamily="34" charset="0"/>
              </a:rPr>
              <a:t>Setting this ensures that the split is reproducible.</a:t>
            </a:r>
          </a:p>
          <a:p>
            <a:pPr lvl="0" eaLnBrk="0" fontAlgn="base" hangingPunct="0">
              <a:spcBef>
                <a:spcPct val="0"/>
              </a:spcBef>
              <a:spcAft>
                <a:spcPct val="0"/>
              </a:spcAft>
              <a:buFont typeface="Wingdings" pitchFamily="2" charset="2"/>
              <a:buChar char="Ø"/>
            </a:pPr>
            <a:r>
              <a:rPr lang="en-US" sz="2400" dirty="0">
                <a:solidFill>
                  <a:srgbClr val="374151"/>
                </a:solidFill>
                <a:latin typeface="Arial" pitchFamily="34" charset="0"/>
                <a:cs typeface="Arial" pitchFamily="34" charset="0"/>
              </a:rPr>
              <a:t>After running this code, you will have </a:t>
            </a:r>
            <a:r>
              <a:rPr lang="en-US" sz="2400" b="1" dirty="0" err="1">
                <a:solidFill>
                  <a:srgbClr val="374151"/>
                </a:solidFill>
                <a:latin typeface="Arial" pitchFamily="34" charset="0"/>
                <a:cs typeface="Arial" pitchFamily="34" charset="0"/>
              </a:rPr>
              <a:t>X_train</a:t>
            </a:r>
            <a:r>
              <a:rPr lang="en-US" sz="2400" dirty="0">
                <a:solidFill>
                  <a:srgbClr val="374151"/>
                </a:solidFill>
                <a:latin typeface="Arial" pitchFamily="34" charset="0"/>
                <a:cs typeface="Arial" pitchFamily="34" charset="0"/>
              </a:rPr>
              <a:t>, </a:t>
            </a:r>
            <a:r>
              <a:rPr lang="en-US" sz="2400" b="1" dirty="0" err="1">
                <a:solidFill>
                  <a:srgbClr val="374151"/>
                </a:solidFill>
                <a:latin typeface="Arial" pitchFamily="34" charset="0"/>
                <a:cs typeface="Arial" pitchFamily="34" charset="0"/>
              </a:rPr>
              <a:t>X_test</a:t>
            </a:r>
            <a:r>
              <a:rPr lang="en-US" sz="2400" dirty="0">
                <a:solidFill>
                  <a:srgbClr val="374151"/>
                </a:solidFill>
                <a:latin typeface="Arial" pitchFamily="34" charset="0"/>
                <a:cs typeface="Arial" pitchFamily="34" charset="0"/>
              </a:rPr>
              <a:t>, </a:t>
            </a:r>
            <a:r>
              <a:rPr lang="en-US" sz="2400" b="1" dirty="0" err="1">
                <a:solidFill>
                  <a:srgbClr val="374151"/>
                </a:solidFill>
                <a:latin typeface="Arial" pitchFamily="34" charset="0"/>
                <a:cs typeface="Arial" pitchFamily="34" charset="0"/>
              </a:rPr>
              <a:t>y_train</a:t>
            </a:r>
            <a:r>
              <a:rPr lang="en-US" sz="2400" dirty="0">
                <a:solidFill>
                  <a:srgbClr val="374151"/>
                </a:solidFill>
                <a:latin typeface="Arial" pitchFamily="34" charset="0"/>
                <a:cs typeface="Arial" pitchFamily="34" charset="0"/>
              </a:rPr>
              <a:t>, and</a:t>
            </a:r>
          </a:p>
          <a:p>
            <a:pPr lvl="0" eaLnBrk="0" fontAlgn="base" hangingPunct="0">
              <a:spcBef>
                <a:spcPct val="0"/>
              </a:spcBef>
              <a:spcAft>
                <a:spcPct val="0"/>
              </a:spcAft>
              <a:buFont typeface="Wingdings" pitchFamily="2" charset="2"/>
              <a:buChar char="Ø"/>
            </a:pPr>
            <a:r>
              <a:rPr lang="en-US" sz="2400" dirty="0">
                <a:solidFill>
                  <a:srgbClr val="374151"/>
                </a:solidFill>
                <a:latin typeface="Arial" pitchFamily="34" charset="0"/>
                <a:cs typeface="Arial" pitchFamily="34" charset="0"/>
              </a:rPr>
              <a:t> </a:t>
            </a:r>
            <a:r>
              <a:rPr lang="en-US" sz="2400" b="1" dirty="0" err="1">
                <a:solidFill>
                  <a:srgbClr val="374151"/>
                </a:solidFill>
                <a:latin typeface="Arial" pitchFamily="34" charset="0"/>
                <a:cs typeface="Arial" pitchFamily="34" charset="0"/>
              </a:rPr>
              <a:t>y_test</a:t>
            </a:r>
            <a:r>
              <a:rPr lang="en-US" sz="2400" dirty="0">
                <a:solidFill>
                  <a:srgbClr val="374151"/>
                </a:solidFill>
                <a:latin typeface="Arial" pitchFamily="34" charset="0"/>
                <a:cs typeface="Arial" pitchFamily="34" charset="0"/>
              </a:rPr>
              <a:t> containing the training and testing sets for both your input</a:t>
            </a:r>
          </a:p>
          <a:p>
            <a:pPr lvl="0" eaLnBrk="0" fontAlgn="base" hangingPunct="0">
              <a:spcBef>
                <a:spcPct val="0"/>
              </a:spcBef>
              <a:spcAft>
                <a:spcPct val="0"/>
              </a:spcAft>
            </a:pPr>
            <a:r>
              <a:rPr lang="en-US" sz="2400" dirty="0">
                <a:solidFill>
                  <a:srgbClr val="374151"/>
                </a:solidFill>
                <a:latin typeface="Arial" pitchFamily="34" charset="0"/>
                <a:cs typeface="Arial" pitchFamily="34" charset="0"/>
              </a:rPr>
              <a:t> features and target variable.</a:t>
            </a:r>
            <a:endParaRPr lang="en-US" sz="24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85DF5-CD5B-ADE9-1349-714CC0225223}"/>
              </a:ext>
            </a:extLst>
          </p:cNvPr>
          <p:cNvSpPr txBox="1"/>
          <p:nvPr/>
        </p:nvSpPr>
        <p:spPr>
          <a:xfrm>
            <a:off x="5181600" y="2513094"/>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D550C676-C767-5617-DB6C-E4ECFE329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01" y="265042"/>
            <a:ext cx="10990398" cy="5975525"/>
          </a:xfrm>
          <a:prstGeom prst="rect">
            <a:avLst/>
          </a:prstGeom>
        </p:spPr>
      </p:pic>
    </p:spTree>
    <p:extLst>
      <p:ext uri="{BB962C8B-B14F-4D97-AF65-F5344CB8AC3E}">
        <p14:creationId xmlns:p14="http://schemas.microsoft.com/office/powerpoint/2010/main" val="266052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733EE9-4BCB-E629-3C08-F38386B00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71" y="433254"/>
            <a:ext cx="11204111" cy="61097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077" y="747903"/>
            <a:ext cx="11695043" cy="672155"/>
          </a:xfrm>
        </p:spPr>
        <p:txBody>
          <a:bodyPr>
            <a:normAutofit fontScale="90000"/>
          </a:bodyPr>
          <a:lstStyle/>
          <a:p>
            <a:r>
              <a:rPr lang="en-US" dirty="0"/>
              <a:t>PHASE-2 PROJECT OVERVIEW</a:t>
            </a:r>
            <a:br>
              <a:rPr lang="en-US" dirty="0"/>
            </a:br>
            <a:endParaRPr lang="en-US" dirty="0"/>
          </a:p>
        </p:txBody>
      </p:sp>
      <p:sp>
        <p:nvSpPr>
          <p:cNvPr id="7" name="Content Placeholder 6"/>
          <p:cNvSpPr>
            <a:spLocks noGrp="1"/>
          </p:cNvSpPr>
          <p:nvPr>
            <p:ph idx="1"/>
          </p:nvPr>
        </p:nvSpPr>
        <p:spPr>
          <a:xfrm>
            <a:off x="1633332" y="1825624"/>
            <a:ext cx="7987747" cy="4351338"/>
          </a:xfrm>
        </p:spPr>
        <p:txBody>
          <a:bodyPr>
            <a:normAutofit lnSpcReduction="10000"/>
          </a:bodyPr>
          <a:lstStyle/>
          <a:p>
            <a:r>
              <a:rPr lang="en-US" sz="4400" b="1" u="sng" dirty="0">
                <a:solidFill>
                  <a:schemeClr val="tx1"/>
                </a:solidFill>
                <a:latin typeface="Times New Roman" panose="02020603050405020304" pitchFamily="18" charset="0"/>
                <a:cs typeface="Times New Roman" panose="02020603050405020304" pitchFamily="18" charset="0"/>
              </a:rPr>
              <a:t>INTRODUCTION </a:t>
            </a:r>
          </a:p>
          <a:p>
            <a:endParaRPr lang="en-US" sz="4400" b="1" u="sng" dirty="0">
              <a:latin typeface="Times New Roman" panose="02020603050405020304" pitchFamily="18" charset="0"/>
              <a:cs typeface="Times New Roman" panose="02020603050405020304" pitchFamily="18" charset="0"/>
            </a:endParaRP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Stock price prediction</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Dataset </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Dataset columns</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Libraries</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Train and test</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Rest of the explanation       </a:t>
            </a:r>
          </a:p>
          <a:p>
            <a:pPr marL="1714500" lvl="2" indent="-571500">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Accuracy test  </a:t>
            </a: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AEB4E2-B2D6-BBFE-8179-4E235CE42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35" y="437868"/>
            <a:ext cx="10649929" cy="5982264"/>
          </a:xfrm>
          <a:prstGeom prst="rect">
            <a:avLst/>
          </a:prstGeom>
        </p:spPr>
      </p:pic>
    </p:spTree>
    <p:extLst>
      <p:ext uri="{BB962C8B-B14F-4D97-AF65-F5344CB8AC3E}">
        <p14:creationId xmlns:p14="http://schemas.microsoft.com/office/powerpoint/2010/main" val="257100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25295-81F6-82B2-5DA2-9F48F1F8C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54" y="348404"/>
            <a:ext cx="10589692" cy="5948429"/>
          </a:xfrm>
          <a:prstGeom prst="rect">
            <a:avLst/>
          </a:prstGeom>
        </p:spPr>
      </p:pic>
    </p:spTree>
    <p:extLst>
      <p:ext uri="{BB962C8B-B14F-4D97-AF65-F5344CB8AC3E}">
        <p14:creationId xmlns:p14="http://schemas.microsoft.com/office/powerpoint/2010/main" val="319482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1B32D-5891-83F9-8D25-74F5D925F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7" y="393881"/>
            <a:ext cx="10806545" cy="6070238"/>
          </a:xfrm>
          <a:prstGeom prst="rect">
            <a:avLst/>
          </a:prstGeom>
        </p:spPr>
      </p:pic>
    </p:spTree>
    <p:extLst>
      <p:ext uri="{BB962C8B-B14F-4D97-AF65-F5344CB8AC3E}">
        <p14:creationId xmlns:p14="http://schemas.microsoft.com/office/powerpoint/2010/main" val="245521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0971BE-8F7F-9485-4C66-8555EC1EB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06" y="409194"/>
            <a:ext cx="11028180" cy="5863139"/>
          </a:xfrm>
          <a:prstGeom prst="rect">
            <a:avLst/>
          </a:prstGeom>
        </p:spPr>
      </p:pic>
    </p:spTree>
    <p:extLst>
      <p:ext uri="{BB962C8B-B14F-4D97-AF65-F5344CB8AC3E}">
        <p14:creationId xmlns:p14="http://schemas.microsoft.com/office/powerpoint/2010/main" val="261075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224F7-9B1B-80A7-E771-D9A1DBCBD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87" y="345381"/>
            <a:ext cx="10979226" cy="6167237"/>
          </a:xfrm>
          <a:prstGeom prst="rect">
            <a:avLst/>
          </a:prstGeom>
        </p:spPr>
      </p:pic>
    </p:spTree>
    <p:extLst>
      <p:ext uri="{BB962C8B-B14F-4D97-AF65-F5344CB8AC3E}">
        <p14:creationId xmlns:p14="http://schemas.microsoft.com/office/powerpoint/2010/main" val="378541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677684-50E6-142F-0BA8-E2AFD6E47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34" y="194246"/>
            <a:ext cx="11288443" cy="6340929"/>
          </a:xfrm>
          <a:prstGeom prst="rect">
            <a:avLst/>
          </a:prstGeom>
        </p:spPr>
      </p:pic>
    </p:spTree>
    <p:extLst>
      <p:ext uri="{BB962C8B-B14F-4D97-AF65-F5344CB8AC3E}">
        <p14:creationId xmlns:p14="http://schemas.microsoft.com/office/powerpoint/2010/main" val="3415022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9F9FF0-CD10-07F8-9D4C-8810C55FC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50" y="407415"/>
            <a:ext cx="11216157" cy="6300325"/>
          </a:xfrm>
          <a:prstGeom prst="rect">
            <a:avLst/>
          </a:prstGeom>
        </p:spPr>
      </p:pic>
    </p:spTree>
    <p:extLst>
      <p:ext uri="{BB962C8B-B14F-4D97-AF65-F5344CB8AC3E}">
        <p14:creationId xmlns:p14="http://schemas.microsoft.com/office/powerpoint/2010/main" val="117571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6890D8-C265-75C8-206B-3C910784E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21" y="278837"/>
            <a:ext cx="11216158" cy="6300326"/>
          </a:xfrm>
          <a:prstGeom prst="rect">
            <a:avLst/>
          </a:prstGeom>
        </p:spPr>
      </p:pic>
    </p:spTree>
    <p:extLst>
      <p:ext uri="{BB962C8B-B14F-4D97-AF65-F5344CB8AC3E}">
        <p14:creationId xmlns:p14="http://schemas.microsoft.com/office/powerpoint/2010/main" val="2432479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0C5B70-4512-6CF8-B7E1-065642E1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24" y="345698"/>
            <a:ext cx="10613787" cy="5961964"/>
          </a:xfrm>
          <a:prstGeom prst="rect">
            <a:avLst/>
          </a:prstGeom>
        </p:spPr>
      </p:pic>
    </p:spTree>
    <p:extLst>
      <p:ext uri="{BB962C8B-B14F-4D97-AF65-F5344CB8AC3E}">
        <p14:creationId xmlns:p14="http://schemas.microsoft.com/office/powerpoint/2010/main" val="79307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015" y="723013"/>
            <a:ext cx="10845208" cy="5078313"/>
          </a:xfrm>
          <a:prstGeom prst="rect">
            <a:avLst/>
          </a:prstGeom>
        </p:spPr>
        <p:txBody>
          <a:bodyPr wrap="square">
            <a:spAutoFit/>
          </a:bodyPr>
          <a:lstStyle/>
          <a:p>
            <a:r>
              <a:rPr lang="en-US" sz="3200" u="sng" dirty="0">
                <a:latin typeface="Times New Roman" panose="02020603050405020304" pitchFamily="18" charset="0"/>
                <a:cs typeface="Times New Roman" panose="02020603050405020304" pitchFamily="18" charset="0"/>
              </a:rPr>
              <a:t>Regression Metrics</a:t>
            </a:r>
          </a:p>
          <a:p>
            <a:endParaRPr lang="en-US" sz="2800" u="sng"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Mean Absolute Error (MAE)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Measures the average absolute differences between actual and predicted values. It gives you an idea of how far off your predictions are on average.</a:t>
            </a:r>
          </a:p>
          <a:p>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b="1" dirty="0">
                <a:latin typeface="Times New Roman" panose="02020603050405020304" pitchFamily="18" charset="0"/>
                <a:cs typeface="Times New Roman" panose="02020603050405020304" pitchFamily="18" charset="0"/>
              </a:rPr>
              <a:t>Mean Squared Error (MSE)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Similar to MAE, but squares the differences, which can amplify the impact of large errors.</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b="1" dirty="0">
                <a:latin typeface="Times New Roman" panose="02020603050405020304" pitchFamily="18" charset="0"/>
                <a:cs typeface="Times New Roman" panose="02020603050405020304" pitchFamily="18" charset="0"/>
              </a:rPr>
              <a:t>Root Mean Squared Error (RMSE)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The square root of MSE. It gives you an interpretable measure in the same units as the target variable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3614" y="0"/>
            <a:ext cx="5203203" cy="1590261"/>
          </a:xfrm>
        </p:spPr>
        <p:txBody>
          <a:bodyPr/>
          <a:lstStyle/>
          <a:p>
            <a:r>
              <a:rPr lang="en-US" u="sng" dirty="0">
                <a:latin typeface="Bahnschrift" panose="020B0502040204020203" pitchFamily="34" charset="0"/>
              </a:rPr>
              <a:t>STOCK PRICE PREDICTION</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5182" r="15182"/>
          <a:stretch>
            <a:fillRect/>
          </a:stretch>
        </p:blipFill>
        <p:spPr>
          <a:xfrm>
            <a:off x="247029" y="2270233"/>
            <a:ext cx="2841625" cy="2771775"/>
          </a:xfrm>
        </p:spPr>
      </p:pic>
      <p:sp>
        <p:nvSpPr>
          <p:cNvPr id="3" name="Content Placeholder 2"/>
          <p:cNvSpPr>
            <a:spLocks noGrp="1"/>
          </p:cNvSpPr>
          <p:nvPr>
            <p:ph type="body" sz="half" idx="2"/>
          </p:nvPr>
        </p:nvSpPr>
        <p:spPr/>
        <p:txBody>
          <a:bodyPr>
            <a:normAutofit/>
          </a:bodyPr>
          <a:lstStyle/>
          <a:p>
            <a:endParaRPr lang="en-US" dirty="0"/>
          </a:p>
          <a:p>
            <a:endParaRPr lang="en-US" dirty="0"/>
          </a:p>
          <a:p>
            <a:endParaRPr lang="en-US" dirty="0"/>
          </a:p>
        </p:txBody>
      </p:sp>
      <p:pic>
        <p:nvPicPr>
          <p:cNvPr id="6" name="Picture 5"/>
          <p:cNvPicPr>
            <a:picLocks noChangeAspect="1"/>
          </p:cNvPicPr>
          <p:nvPr/>
        </p:nvPicPr>
        <p:blipFill>
          <a:blip r:embed="rId3"/>
          <a:stretch>
            <a:fillRect/>
          </a:stretch>
        </p:blipFill>
        <p:spPr>
          <a:xfrm>
            <a:off x="977900" y="5052985"/>
            <a:ext cx="495300" cy="4476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285" y="3720024"/>
            <a:ext cx="499915" cy="445047"/>
          </a:xfrm>
          <a:prstGeom prst="rect">
            <a:avLst/>
          </a:prstGeom>
        </p:spPr>
      </p:pic>
      <p:sp>
        <p:nvSpPr>
          <p:cNvPr id="4" name="Rectangle 3"/>
          <p:cNvSpPr/>
          <p:nvPr/>
        </p:nvSpPr>
        <p:spPr>
          <a:xfrm>
            <a:off x="3478695" y="2101850"/>
            <a:ext cx="8368747" cy="3108543"/>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Stock price prediction is a complex and challenging task that involves using various techniques and data sources to forecast the future prices of stocks or other financial assets. While it is possible to make predictions, it's important to understand that the stock market is influenced by a multitude of factors, many of which are unpredictable. </a:t>
            </a:r>
          </a:p>
        </p:txBody>
      </p:sp>
    </p:spTree>
    <p:extLst>
      <p:ext uri="{BB962C8B-B14F-4D97-AF65-F5344CB8AC3E}">
        <p14:creationId xmlns:p14="http://schemas.microsoft.com/office/powerpoint/2010/main" val="132867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Model selection and training</a:t>
            </a:r>
          </a:p>
        </p:txBody>
      </p:sp>
      <p:sp>
        <p:nvSpPr>
          <p:cNvPr id="3" name="Rectangle 3"/>
          <p:cNvSpPr txBox="1">
            <a:spLocks noChangeArrowheads="1"/>
          </p:cNvSpPr>
          <p:nvPr/>
        </p:nvSpPr>
        <p:spPr bwMode="auto">
          <a:xfrm>
            <a:off x="988672" y="1332370"/>
            <a:ext cx="11246990" cy="169328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374151"/>
                </a:solidFill>
                <a:effectLst/>
                <a:uLnTx/>
                <a:uFillTx/>
                <a:cs typeface="Arial" pitchFamily="34" charset="0"/>
              </a:rPr>
              <a:t>Choose a machine learning algorithm or model that is appropriate for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374151"/>
                </a:solidFill>
                <a:effectLst/>
                <a:uLnTx/>
                <a:uFillTx/>
                <a:cs typeface="Arial" pitchFamily="34" charset="0"/>
              </a:rPr>
              <a:t>your task.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374151"/>
                </a:solidFill>
                <a:effectLst/>
                <a:uLnTx/>
                <a:uFillTx/>
                <a:cs typeface="Arial" pitchFamily="34" charset="0"/>
              </a:rPr>
              <a:t>Train the model on the training data using the </a:t>
            </a:r>
            <a:r>
              <a:rPr kumimoji="0" lang="en-US" sz="2800" b="1" i="0" u="none" strike="noStrike" kern="1200" cap="none" spc="0" normalizeH="0" baseline="0" noProof="0" dirty="0">
                <a:ln>
                  <a:noFill/>
                </a:ln>
                <a:solidFill>
                  <a:schemeClr val="tx1"/>
                </a:solidFill>
                <a:effectLst/>
                <a:uLnTx/>
                <a:uFillTx/>
                <a:cs typeface="Arial" pitchFamily="34" charset="0"/>
              </a:rPr>
              <a:t>fit</a:t>
            </a:r>
            <a:r>
              <a:rPr kumimoji="0" lang="en-US" sz="2800" b="0" i="0" u="none" strike="noStrike" kern="1200" cap="none" spc="0" normalizeH="0" baseline="0" noProof="0" dirty="0">
                <a:ln>
                  <a:noFill/>
                </a:ln>
                <a:solidFill>
                  <a:srgbClr val="374151"/>
                </a:solidFill>
                <a:effectLst/>
                <a:uLnTx/>
                <a:uFillTx/>
                <a:cs typeface="Arial" pitchFamily="34" charset="0"/>
              </a:rPr>
              <a:t> method</a:t>
            </a:r>
            <a:r>
              <a:rPr kumimoji="0" lang="en-US" sz="1200" b="0" i="0" u="none" strike="noStrike" kern="1200" cap="none" spc="0" normalizeH="0" baseline="0" noProof="0" dirty="0">
                <a:ln>
                  <a:noFill/>
                </a:ln>
                <a:solidFill>
                  <a:srgbClr val="374151"/>
                </a:solidFill>
                <a:effectLst/>
                <a:uLnTx/>
                <a:uFillTx/>
                <a:cs typeface="Arial" pitchFamily="34" charset="0"/>
              </a:rPr>
              <a:t>.</a:t>
            </a:r>
            <a:r>
              <a:rPr kumimoji="0" lang="en-US" sz="800" b="0" i="0" u="none" strike="noStrike" kern="1200" cap="none" spc="0" normalizeH="0" baseline="0" noProof="0" dirty="0">
                <a:ln>
                  <a:noFill/>
                </a:ln>
                <a:solidFill>
                  <a:schemeClr val="tx1"/>
                </a:solidFill>
                <a:effectLst/>
                <a:uLnTx/>
                <a:uFillTx/>
                <a:cs typeface="Arial" pitchFamily="34" charset="0"/>
              </a:rPr>
              <a:t> </a:t>
            </a:r>
            <a:endParaRPr kumimoji="0" lang="en-US" sz="1800" b="0" i="0" u="none" strike="noStrike" kern="1200" cap="none" spc="0" normalizeH="0" baseline="0" noProof="0" dirty="0">
              <a:ln>
                <a:noFill/>
              </a:ln>
              <a:solidFill>
                <a:schemeClr val="tx1"/>
              </a:solidFill>
              <a:effectLst/>
              <a:uLnTx/>
              <a:uFillTx/>
              <a:cs typeface="Arial" pitchFamily="34" charset="0"/>
            </a:endParaRPr>
          </a:p>
        </p:txBody>
      </p:sp>
      <p:sp>
        <p:nvSpPr>
          <p:cNvPr id="4" name="TextBox 3"/>
          <p:cNvSpPr txBox="1"/>
          <p:nvPr/>
        </p:nvSpPr>
        <p:spPr>
          <a:xfrm>
            <a:off x="838200" y="3314700"/>
            <a:ext cx="4583453" cy="584775"/>
          </a:xfrm>
          <a:prstGeom prst="rect">
            <a:avLst/>
          </a:prstGeom>
          <a:noFill/>
        </p:spPr>
        <p:txBody>
          <a:bodyPr wrap="square" rtlCol="0">
            <a:spAutoFit/>
          </a:bodyPr>
          <a:lstStyle/>
          <a:p>
            <a:r>
              <a:rPr lang="en-US" sz="3200" u="sng" dirty="0">
                <a:latin typeface="Times New Roman" pitchFamily="18" charset="0"/>
                <a:cs typeface="Times New Roman" pitchFamily="18" charset="0"/>
              </a:rPr>
              <a:t>Model evaluation</a:t>
            </a:r>
          </a:p>
        </p:txBody>
      </p:sp>
      <p:sp>
        <p:nvSpPr>
          <p:cNvPr id="5" name="TextBox 4"/>
          <p:cNvSpPr txBox="1"/>
          <p:nvPr/>
        </p:nvSpPr>
        <p:spPr>
          <a:xfrm>
            <a:off x="988672" y="4314825"/>
            <a:ext cx="10469903" cy="2062103"/>
          </a:xfrm>
          <a:prstGeom prst="rect">
            <a:avLst/>
          </a:prstGeom>
          <a:noFill/>
        </p:spPr>
        <p:txBody>
          <a:bodyPr wrap="square" rtlCol="0">
            <a:spAutoFit/>
          </a:bodyPr>
          <a:lstStyle/>
          <a:p>
            <a:r>
              <a:rPr lang="en-US" sz="3200" dirty="0">
                <a:latin typeface="Arial" pitchFamily="34" charset="0"/>
                <a:cs typeface="Arial" pitchFamily="34" charset="0"/>
              </a:rPr>
              <a:t>Evaluate the model's performance on the testing data using appropriate metrics (e.g., accuracy, mean squared error, etc.). This step helps you understand how well your model is likely to perform on new, unseen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54546"/>
            <a:ext cx="10749367" cy="1208868"/>
          </a:xfrm>
        </p:spPr>
        <p:txBody>
          <a:bodyPr/>
          <a:lstStyle/>
          <a:p>
            <a:r>
              <a:rPr lang="en-US" dirty="0"/>
              <a:t>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882" y="2718697"/>
            <a:ext cx="4288057" cy="4122830"/>
          </a:xfrm>
        </p:spPr>
      </p:pic>
      <p:sp>
        <p:nvSpPr>
          <p:cNvPr id="7" name="TextBox 6"/>
          <p:cNvSpPr txBox="1"/>
          <p:nvPr/>
        </p:nvSpPr>
        <p:spPr>
          <a:xfrm>
            <a:off x="1033670" y="1987826"/>
            <a:ext cx="10800521" cy="584775"/>
          </a:xfrm>
          <a:prstGeom prst="rect">
            <a:avLst/>
          </a:prstGeom>
          <a:noFill/>
        </p:spPr>
        <p:txBody>
          <a:bodyPr wrap="square" rtlCol="0">
            <a:spAutoFit/>
          </a:bodyPr>
          <a:lstStyle/>
          <a:p>
            <a:r>
              <a:rPr lang="en-US" sz="3200" u="sng" dirty="0">
                <a:latin typeface="Algerian" panose="04020705040A02060702" pitchFamily="82" charset="0"/>
              </a:rPr>
              <a:t>IMPORTED DATA SET</a:t>
            </a:r>
          </a:p>
        </p:txBody>
      </p:sp>
    </p:spTree>
    <p:extLst>
      <p:ext uri="{BB962C8B-B14F-4D97-AF65-F5344CB8AC3E}">
        <p14:creationId xmlns:p14="http://schemas.microsoft.com/office/powerpoint/2010/main" val="15315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SOURCE</a:t>
            </a:r>
            <a:br>
              <a:rPr lang="en-US" dirty="0"/>
            </a:br>
            <a:endParaRPr lang="en-US" dirty="0"/>
          </a:p>
        </p:txBody>
      </p:sp>
      <p:sp>
        <p:nvSpPr>
          <p:cNvPr id="3" name="Content Placeholder 2"/>
          <p:cNvSpPr>
            <a:spLocks noGrp="1"/>
          </p:cNvSpPr>
          <p:nvPr>
            <p:ph idx="1"/>
          </p:nvPr>
        </p:nvSpPr>
        <p:spPr/>
        <p:txBody>
          <a:bodyPr/>
          <a:lstStyle/>
          <a:p>
            <a:pPr marL="0" indent="0">
              <a:buNone/>
            </a:pPr>
            <a:r>
              <a:rPr lang="en-US" u="sng" dirty="0">
                <a:latin typeface="Arial" panose="020B0604020202020204" pitchFamily="34" charset="0"/>
                <a:cs typeface="Arial" panose="020B0604020202020204" pitchFamily="34" charset="0"/>
              </a:rPr>
              <a:t>DATA SET SOURCE</a:t>
            </a:r>
          </a:p>
          <a:p>
            <a:pPr marL="0" indent="0">
              <a:buNone/>
            </a:pPr>
            <a:r>
              <a:rPr lang="en-US" dirty="0"/>
              <a:t>                               </a:t>
            </a:r>
          </a:p>
          <a:p>
            <a:pPr>
              <a:buFont typeface="Wingdings" panose="05000000000000000000" pitchFamily="2" charset="2"/>
              <a:buChar char="Ø"/>
            </a:pPr>
            <a:r>
              <a:rPr lang="en-US" dirty="0"/>
              <a:t> </a:t>
            </a:r>
            <a:r>
              <a:rPr lang="en-US" sz="2400" dirty="0">
                <a:latin typeface="Times New Roman" panose="02020603050405020304" pitchFamily="18" charset="0"/>
                <a:cs typeface="Times New Roman" panose="02020603050405020304" pitchFamily="18" charset="0"/>
              </a:rPr>
              <a:t>The Dataset for the above mentioned project was obtained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websites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is an popular dataset providing </a:t>
            </a:r>
            <a:r>
              <a:rPr lang="en-US" sz="2400" dirty="0" err="1">
                <a:latin typeface="Times New Roman" panose="02020603050405020304" pitchFamily="18" charset="0"/>
                <a:cs typeface="Times New Roman" panose="02020603050405020304" pitchFamily="18" charset="0"/>
              </a:rPr>
              <a:t>source,where</a:t>
            </a:r>
            <a:r>
              <a:rPr lang="en-US" sz="2400" dirty="0">
                <a:latin typeface="Times New Roman" panose="02020603050405020304" pitchFamily="18" charset="0"/>
                <a:cs typeface="Times New Roman" panose="02020603050405020304" pitchFamily="18" charset="0"/>
              </a:rPr>
              <a:t> obtained datasets are highly quality and less errors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0699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ABOUT THE COLUMNS</a:t>
            </a:r>
          </a:p>
        </p:txBody>
      </p:sp>
      <p:sp>
        <p:nvSpPr>
          <p:cNvPr id="3" name="Content Placeholder 2"/>
          <p:cNvSpPr>
            <a:spLocks noGrp="1"/>
          </p:cNvSpPr>
          <p:nvPr>
            <p:ph idx="1"/>
          </p:nvPr>
        </p:nvSpPr>
        <p:spPr>
          <a:xfrm>
            <a:off x="838199" y="1825624"/>
            <a:ext cx="10920211" cy="5032375"/>
          </a:xfrm>
        </p:spPr>
        <p:txBody>
          <a:bodyPr>
            <a:normAutofit fontScale="77500" lnSpcReduction="20000"/>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above dataset contains the following dataset:</a:t>
            </a:r>
          </a:p>
          <a:p>
            <a:pPr>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Date: Contain the stock of the date.</a:t>
            </a:r>
          </a:p>
          <a:p>
            <a:pPr lvl="3">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Open: </a:t>
            </a:r>
            <a:r>
              <a:rPr lang="en-US" sz="2100" dirty="0"/>
              <a:t>The opening price is the price at which a particular stock begins trading at the start of a trading session or trading day. It's the price at which the first transaction for the day occurs.</a:t>
            </a:r>
            <a:endParaRPr lang="en-US" sz="2100" dirty="0">
              <a:latin typeface="Times New Roman" panose="02020603050405020304" pitchFamily="18" charset="0"/>
              <a:cs typeface="Times New Roman" panose="02020603050405020304" pitchFamily="18" charset="0"/>
            </a:endParaRPr>
          </a:p>
          <a:p>
            <a:pPr marL="1371600" lvl="3" indent="0">
              <a:buNone/>
            </a:pPr>
            <a:r>
              <a:rPr lang="en-US" sz="2100" dirty="0">
                <a:latin typeface="Times New Roman" panose="02020603050405020304" pitchFamily="18" charset="0"/>
                <a:cs typeface="Times New Roman" panose="02020603050405020304" pitchFamily="18" charset="0"/>
              </a:rPr>
              <a:t>          </a:t>
            </a: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High: </a:t>
            </a:r>
            <a:r>
              <a:rPr lang="en-US" sz="2100" dirty="0"/>
              <a:t>The high price is the highest price that a stock reaches during the trading day.</a:t>
            </a: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Low: </a:t>
            </a:r>
            <a:r>
              <a:rPr lang="en-US" sz="2100" dirty="0"/>
              <a:t>The low price is the lowest price that a stock reaches during the trading day.</a:t>
            </a: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Close: </a:t>
            </a:r>
            <a:r>
              <a:rPr lang="en-US" sz="2100" dirty="0"/>
              <a:t>The closing price is the last traded price of a stock at the end of the trading day. It's the price at which the final transaction for the day occurs.</a:t>
            </a: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Adjust Close: </a:t>
            </a:r>
            <a:r>
              <a:rPr lang="en-US" sz="2100" dirty="0"/>
              <a:t>The adjusted closing price accounts for events like dividends, stock splits, and other corporate actions. It reflects the closing price adjusted for these factors, providing a more accurate representation of the stock's value over time.</a:t>
            </a: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Volume: </a:t>
            </a:r>
            <a:r>
              <a:rPr lang="en-US" sz="2100" dirty="0"/>
              <a:t>Volume refers to the total number of shares or units of a stock that are traded during a particular trading day.</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62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0944" y="0"/>
            <a:ext cx="10515600" cy="1347765"/>
          </a:xfrm>
        </p:spPr>
        <p:txBody>
          <a:bodyPr/>
          <a:lstStyle/>
          <a:p>
            <a:r>
              <a:rPr lang="en-US" dirty="0"/>
              <a:t>DATA CLEANING</a:t>
            </a:r>
          </a:p>
        </p:txBody>
      </p:sp>
      <p:sp>
        <p:nvSpPr>
          <p:cNvPr id="3" name="Text Placeholder 2"/>
          <p:cNvSpPr>
            <a:spLocks noGrp="1"/>
          </p:cNvSpPr>
          <p:nvPr>
            <p:ph idx="1"/>
          </p:nvPr>
        </p:nvSpPr>
        <p:spPr>
          <a:xfrm>
            <a:off x="812442" y="1722230"/>
            <a:ext cx="10515600" cy="5053804"/>
          </a:xfrm>
        </p:spPr>
        <p:txBody>
          <a:bodyPr>
            <a:noAutofit/>
          </a:bodyPr>
          <a:lstStyle/>
          <a:p>
            <a:pPr>
              <a:buFont typeface="Wingdings" panose="05000000000000000000" pitchFamily="2" charset="2"/>
              <a:buChar char="Ø"/>
            </a:pPr>
            <a:r>
              <a:rPr lang="en-US" sz="2400" dirty="0"/>
              <a:t>  </a:t>
            </a:r>
            <a:r>
              <a:rPr lang="en-US" sz="2400" dirty="0">
                <a:latin typeface="Times New Roman" panose="02020603050405020304" pitchFamily="18" charset="0"/>
                <a:cs typeface="Times New Roman" panose="02020603050405020304" pitchFamily="18" charset="0"/>
              </a:rPr>
              <a:t>Filling missing value:</a:t>
            </a:r>
          </a:p>
          <a:p>
            <a:pPr marL="0" indent="0">
              <a:buNone/>
            </a:pPr>
            <a:r>
              <a:rPr lang="en-US" sz="2400" dirty="0">
                <a:latin typeface="Times New Roman" panose="02020603050405020304" pitchFamily="18" charset="0"/>
                <a:cs typeface="Times New Roman" panose="02020603050405020304" pitchFamily="18" charset="0"/>
              </a:rPr>
              <a:t>              Identify and decide how to deal with missing data point(e.g.,</a:t>
            </a:r>
            <a:r>
              <a:rPr lang="en-US" sz="2400" dirty="0" err="1">
                <a:latin typeface="Times New Roman" panose="02020603050405020304" pitchFamily="18" charset="0"/>
                <a:cs typeface="Times New Roman" panose="02020603050405020304" pitchFamily="18" charset="0"/>
              </a:rPr>
              <a:t>imputation,Removal</a:t>
            </a:r>
            <a:r>
              <a:rPr lang="en-US" sz="2400" dirty="0">
                <a:latin typeface="Times New Roman" panose="02020603050405020304" pitchFamily="18" charset="0"/>
                <a:cs typeface="Times New Roman" panose="02020603050405020304" pitchFamily="18" charset="0"/>
              </a:rPr>
              <a:t> or Interpolation).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Removing Duplicate Records:</a:t>
            </a:r>
          </a:p>
          <a:p>
            <a:pPr marL="0" indent="0">
              <a:buNone/>
            </a:pPr>
            <a:r>
              <a:rPr lang="en-US" sz="2400" dirty="0">
                <a:latin typeface="Times New Roman" panose="02020603050405020304" pitchFamily="18" charset="0"/>
                <a:cs typeface="Times New Roman" panose="02020603050405020304" pitchFamily="18" charset="0"/>
              </a:rPr>
              <a:t>              Identify and remove identical or redundant rows in the dataset.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Handling Outliners:</a:t>
            </a:r>
          </a:p>
          <a:p>
            <a:pPr marL="0" indent="0">
              <a:buNone/>
            </a:pPr>
            <a:r>
              <a:rPr lang="en-US" sz="2400" dirty="0">
                <a:latin typeface="Times New Roman" panose="02020603050405020304" pitchFamily="18" charset="0"/>
                <a:cs typeface="Times New Roman" panose="02020603050405020304" pitchFamily="18" charset="0"/>
              </a:rPr>
              <a:t>                Identify and decide whether to </a:t>
            </a:r>
            <a:r>
              <a:rPr lang="en-US" sz="2400" dirty="0" err="1">
                <a:latin typeface="Times New Roman" panose="02020603050405020304" pitchFamily="18" charset="0"/>
                <a:cs typeface="Times New Roman" panose="02020603050405020304" pitchFamily="18" charset="0"/>
              </a:rPr>
              <a:t>remove,transform</a:t>
            </a:r>
            <a:r>
              <a:rPr lang="en-US" sz="2400" dirty="0">
                <a:latin typeface="Times New Roman" panose="02020603050405020304" pitchFamily="18" charset="0"/>
                <a:cs typeface="Times New Roman" panose="02020603050405020304" pitchFamily="18" charset="0"/>
              </a:rPr>
              <a:t>, or keep outliers based on their impact on the analysis.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Standardizing Formats:</a:t>
            </a:r>
          </a:p>
          <a:p>
            <a:pPr marL="0" indent="0">
              <a:buNone/>
            </a:pPr>
            <a:r>
              <a:rPr lang="en-US" sz="2400" dirty="0">
                <a:latin typeface="Times New Roman" panose="02020603050405020304" pitchFamily="18" charset="0"/>
                <a:cs typeface="Times New Roman" panose="02020603050405020304" pitchFamily="18" charset="0"/>
              </a:rPr>
              <a:t>                  Ensure </a:t>
            </a:r>
            <a:r>
              <a:rPr lang="en-US" sz="2400" dirty="0" err="1">
                <a:latin typeface="Times New Roman" panose="02020603050405020304" pitchFamily="18" charset="0"/>
                <a:cs typeface="Times New Roman" panose="02020603050405020304" pitchFamily="18" charset="0"/>
              </a:rPr>
              <a:t>consistents</a:t>
            </a:r>
            <a:r>
              <a:rPr lang="en-US" sz="2400" dirty="0">
                <a:latin typeface="Times New Roman" panose="02020603050405020304" pitchFamily="18" charset="0"/>
                <a:cs typeface="Times New Roman" panose="02020603050405020304" pitchFamily="18" charset="0"/>
              </a:rPr>
              <a:t> formats for data(e.g., date </a:t>
            </a:r>
            <a:r>
              <a:rPr lang="en-US" sz="2400" dirty="0" err="1">
                <a:latin typeface="Times New Roman" panose="02020603050405020304" pitchFamily="18" charset="0"/>
                <a:cs typeface="Times New Roman" panose="02020603050405020304" pitchFamily="18" charset="0"/>
              </a:rPr>
              <a:t>formats,units</a:t>
            </a:r>
            <a:r>
              <a:rPr lang="en-US" sz="2400" dirty="0">
                <a:latin typeface="Times New Roman" panose="02020603050405020304" pitchFamily="18" charset="0"/>
                <a:cs typeface="Times New Roman" panose="02020603050405020304" pitchFamily="18" charset="0"/>
              </a:rPr>
              <a:t> of measurement) to </a:t>
            </a:r>
            <a:r>
              <a:rPr lang="en-US" sz="2400" dirty="0" err="1">
                <a:latin typeface="Times New Roman" panose="02020603050405020304" pitchFamily="18" charset="0"/>
                <a:cs typeface="Times New Roman" panose="02020603050405020304" pitchFamily="18" charset="0"/>
              </a:rPr>
              <a:t>avoiddiscrepancies</a:t>
            </a:r>
            <a:r>
              <a:rPr lang="en-US" sz="2400" dirty="0">
                <a:latin typeface="Times New Roman" panose="02020603050405020304" pitchFamily="18" charset="0"/>
                <a:cs typeface="Times New Roman" panose="02020603050405020304" pitchFamily="18" charset="0"/>
              </a:rPr>
              <a:t>.</a:t>
            </a:r>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941" y="862883"/>
            <a:ext cx="11487955" cy="4524315"/>
          </a:xfrm>
          <a:prstGeom prst="rect">
            <a:avLst/>
          </a:prstGeom>
          <a:noFill/>
        </p:spPr>
        <p:txBody>
          <a:bodyPr wrap="square" rtlCol="0">
            <a:spAutoFit/>
          </a:bodyPr>
          <a:lstStyle/>
          <a:p>
            <a:r>
              <a:rPr lang="en-US" sz="3200" u="sng" dirty="0">
                <a:latin typeface="Times New Roman" panose="02020603050405020304" pitchFamily="18" charset="0"/>
                <a:cs typeface="Times New Roman" panose="02020603050405020304" pitchFamily="18" charset="0"/>
              </a:rPr>
              <a:t>TIME SERIES FOR FORECASTING TECHNIQUES</a:t>
            </a:r>
          </a:p>
          <a:p>
            <a:r>
              <a:rPr lang="en-US" sz="3200" u="sng"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Forecasting Techniques like LSTM (LONG SHORT TERM MEMORY) and prophet are used for predicting stock price values or trends based on historical data.</a:t>
            </a:r>
          </a:p>
          <a:p>
            <a:pPr marL="457200" indent="-4572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 They are particularly effective in time series analysis ,where data point for collected at regular interval over time.</a:t>
            </a:r>
          </a:p>
          <a:p>
            <a:endParaRPr lang="en-US" sz="2400" u="sng" dirty="0">
              <a:latin typeface="Arial" panose="020B0604020202020204" pitchFamily="34" charset="0"/>
              <a:cs typeface="Arial" panose="020B0604020202020204" pitchFamily="34" charset="0"/>
            </a:endParaRPr>
          </a:p>
          <a:p>
            <a:endParaRPr lang="en-US"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88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2428" y="1004552"/>
            <a:ext cx="10934164" cy="846385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LSTM (LONG SHORT-TERM MEMORY)</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Long Short-Term Memory (LSTM) is a type of recurrent neural network (RNN) architecture that is particularly well-suited for sequential data, making it a popular choice for stock price prediction and other time series forecasting tasks. LSTMs can capture complex patterns and dependencies in time series data, which makes them valuable for modeling the non-linear and dynamic nature of stock prices.   </a:t>
            </a:r>
          </a:p>
          <a:p>
            <a:pPr marL="457200" indent="-4572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It's important to note that while LSTM models can capture temporal patterns in stock price data, they cannot predict with certainty because financial markets are influenced by a wide range of unpredictable factors. </a:t>
            </a:r>
          </a:p>
          <a:p>
            <a:pPr marL="457200" indent="-4572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41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359</TotalTime>
  <Words>1592</Words>
  <Application>Microsoft Office PowerPoint</Application>
  <PresentationFormat>Widescreen</PresentationFormat>
  <Paragraphs>162</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STOCK PRICE PREDICTION </vt:lpstr>
      <vt:lpstr>PHASE-2 PROJECT OVERVIEW </vt:lpstr>
      <vt:lpstr>STOCK PRICE PREDICTION</vt:lpstr>
      <vt:lpstr>DATASET</vt:lpstr>
      <vt:lpstr>DATA SET SOURCE </vt:lpstr>
      <vt:lpstr>DETAILS ABOUT THE COLUMNS</vt:lpstr>
      <vt:lpstr>DATA CLEANING</vt:lpstr>
      <vt:lpstr>PowerPoint Presentation</vt:lpstr>
      <vt:lpstr>PowerPoint Presentation</vt:lpstr>
      <vt:lpstr>PowerPoint Presentation</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Dhinesh PC</dc:creator>
  <cp:keywords/>
  <cp:lastModifiedBy>dhineshdhoniwwe@gmail.com</cp:lastModifiedBy>
  <cp:revision>33</cp:revision>
  <dcterms:created xsi:type="dcterms:W3CDTF">2023-10-10T04:33:21Z</dcterms:created>
  <dcterms:modified xsi:type="dcterms:W3CDTF">2023-10-11T17:30:00Z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