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chemeClr val="tx1"/>
                </a:solidFill>
              </a:rPr>
              <a:t>Lesson 01: Your First Python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6459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0">
                <a:solidFill>
                  <a:schemeClr val="tx1"/>
                </a:solidFill>
              </a:rPr>
              <a:t>🕒 Watch 6:08–8:08 • Then type along in Colab (Shift+Enter to run)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" y="1371600"/>
            <a:ext cx="4572000" cy="2011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chemeClr val="tx1"/>
                </a:solidFill>
              </a:rPr>
              <a:t>🎟️ Exit Ticket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0">
                <a:solidFill>
                  <a:schemeClr val="tx1"/>
                </a:solidFill>
              </a:rPr>
              <a:t>Write a line of code that prints your favorite snack.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chemeClr val="tx1"/>
                </a:solidFill>
              </a:rPr>
              <a:t>🧠 What You’ll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chemeClr val="tx1"/>
                </a:solidFill>
              </a:rPr>
              <a:t>Use print(...) to show text output</a:t>
            </a:r>
          </a:p>
          <a:p>
            <a:r>
              <a:rPr sz="2800" b="0">
                <a:solidFill>
                  <a:schemeClr val="tx1"/>
                </a:solidFill>
              </a:rPr>
              <a:t>Strings need matching quotes: '...' or "..."</a:t>
            </a:r>
          </a:p>
          <a:p>
            <a:r>
              <a:rPr sz="2800" b="0">
                <a:solidFill>
                  <a:schemeClr val="tx1"/>
                </a:solidFill>
              </a:rPr>
              <a:t>Python is case-sensitive: print ≠ Print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chemeClr val="tx1"/>
                </a:solidFill>
              </a:rPr>
              <a:t>❓ Predict the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0">
                <a:solidFill>
                  <a:schemeClr val="tx1"/>
                </a:solidFill>
              </a:rPr>
              <a:t>What do you think happens with each line?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194560"/>
            <a:ext cx="3840480" cy="128016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34747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 b="0">
                <a:solidFill>
                  <a:schemeClr val="tx1"/>
                </a:solidFill>
                <a:latin typeface="Consolas"/>
              </a:rPr>
              <a:t>print("Hi")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4880" y="2194560"/>
            <a:ext cx="3840480" cy="128016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937760" y="2286000"/>
            <a:ext cx="34747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 b="0">
                <a:solidFill>
                  <a:schemeClr val="tx1"/>
                </a:solidFill>
                <a:latin typeface="Consolas"/>
              </a:rPr>
              <a:t>Print("Hi")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5661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0">
                <a:solidFill>
                  <a:schemeClr val="tx1"/>
                </a:solidFill>
              </a:rPr>
              <a:t>Vote: 👍 / 🤔 / 👎  (We’ll test in a moment.)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chemeClr val="tx1"/>
                </a:solidFill>
              </a:rPr>
              <a:t>⌨️ print() in 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828800"/>
            <a:ext cx="7863840" cy="201168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22959" y="1920240"/>
            <a:ext cx="7498079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 b="0">
                <a:solidFill>
                  <a:schemeClr val="tx1"/>
                </a:solidFill>
                <a:latin typeface="Consolas"/>
              </a:rPr>
              <a:t>print("Hello, world!")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402336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>
                <a:solidFill>
                  <a:schemeClr val="tx1"/>
                </a:solidFill>
              </a:rPr>
              <a:t>Expected Output: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4389120"/>
            <a:ext cx="7863840" cy="109728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22959" y="4480559"/>
            <a:ext cx="7498079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0">
                <a:solidFill>
                  <a:schemeClr val="tx1"/>
                </a:solidFill>
                <a:latin typeface="Consolas"/>
              </a:rPr>
              <a:t>Hello, world!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chemeClr val="tx1"/>
                </a:solidFill>
              </a:rPr>
              <a:t>❓ Debug the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0">
                <a:solidFill>
                  <a:schemeClr val="tx1"/>
                </a:solidFill>
              </a:rPr>
              <a:t>What’s wrong here? Turn and talk.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194560"/>
            <a:ext cx="7863840" cy="1463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98079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 b="0">
                <a:solidFill>
                  <a:schemeClr val="tx1"/>
                </a:solidFill>
                <a:latin typeface="Consolas"/>
              </a:rPr>
              <a:t>PrinT("Hello, world!)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3749039"/>
            <a:ext cx="80467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200" b="0">
                <a:solidFill>
                  <a:schemeClr val="tx1"/>
                </a:solidFill>
              </a:rPr>
              <a:t>Hints: case sensitivity • matching quotes • balanced parentheses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chemeClr val="tx1"/>
                </a:solidFill>
              </a:rPr>
              <a:t>❝ Quotes Inside Strings ❞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828800"/>
            <a:ext cx="7863840" cy="256032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22959" y="1920240"/>
            <a:ext cx="7498079" cy="2377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 b="0">
                <a:solidFill>
                  <a:schemeClr val="tx1"/>
                </a:solidFill>
                <a:latin typeface="Consolas"/>
              </a:rPr>
              <a:t>print('I’m learning "Python" today!')
# or
print("I’m learning \"Python\" today!")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457200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>
                <a:solidFill>
                  <a:schemeClr val="tx1"/>
                </a:solidFill>
              </a:rPr>
              <a:t>Expected Output: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4937760"/>
            <a:ext cx="7863840" cy="109728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22959" y="5029200"/>
            <a:ext cx="7498079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0">
                <a:solidFill>
                  <a:schemeClr val="tx1"/>
                </a:solidFill>
                <a:latin typeface="Consolas"/>
              </a:rPr>
              <a:t>I’m learning "Python" today!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chemeClr val="tx1"/>
                </a:solidFill>
              </a:rPr>
              <a:t>❓ How Would You Include Quotes?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046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0">
                <a:solidFill>
                  <a:schemeClr val="tx1"/>
                </a:solidFill>
              </a:rPr>
              <a:t>Which of these will run without an error? Why?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103120"/>
            <a:ext cx="7863840" cy="128016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2194560"/>
            <a:ext cx="7498079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 b="0">
                <a:solidFill>
                  <a:schemeClr val="tx1"/>
                </a:solidFill>
                <a:latin typeface="Consolas"/>
              </a:rPr>
              <a:t>A) print("I’m learning "Python" today!")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" y="3566160"/>
            <a:ext cx="7863840" cy="128016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7498079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 b="0">
                <a:solidFill>
                  <a:schemeClr val="tx1"/>
                </a:solidFill>
                <a:latin typeface="Consolas"/>
              </a:rPr>
              <a:t>B) print('I’m learning "Python" today!')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520" y="5029200"/>
            <a:ext cx="7863840" cy="128016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14400" y="5120640"/>
            <a:ext cx="7498079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600" b="0">
                <a:solidFill>
                  <a:schemeClr val="tx1"/>
                </a:solidFill>
                <a:latin typeface="Consolas"/>
              </a:rPr>
              <a:t>C) print("I’m learning \"Python\" today!")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1">
                <a:solidFill>
                  <a:schemeClr val="tx1"/>
                </a:solidFill>
              </a:rPr>
              <a:t>🐞 Common Mistakes → ✅ Quick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0">
                <a:solidFill>
                  <a:schemeClr val="tx1"/>
                </a:solidFill>
              </a:rPr>
              <a:t>Print vs print → use lowercase print</a:t>
            </a:r>
          </a:p>
          <a:p>
            <a:r>
              <a:rPr sz="2800" b="0">
                <a:solidFill>
                  <a:schemeClr val="tx1"/>
                </a:solidFill>
              </a:rPr>
              <a:t>Mismatched quotes → pair your '...' or "..."</a:t>
            </a:r>
          </a:p>
          <a:p>
            <a:r>
              <a:rPr sz="2800" b="0">
                <a:solidFill>
                  <a:schemeClr val="tx1"/>
                </a:solidFill>
              </a:rPr>
              <a:t>Unbalanced parentheses → one ( and one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chemeClr val="tx1"/>
                </a:solidFill>
              </a:rPr>
              <a:t>🧪 Try It Now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0">
                <a:solidFill>
                  <a:schemeClr val="tx1"/>
                </a:solidFill>
              </a:rPr>
              <a:t>1) Print your name on one line
2) Print two lines: Python  (next line)  is fun!
3) Print: It’s Friday — "Go Tigers!"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371600"/>
            <a:ext cx="2560320" cy="20116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