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pace brisk; resist over-explaining. Focus on modeling + immediate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peer explanation in plain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Collect a screenshot or quickly walk the room to verify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You can point at each term while showing the code on the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Narrate slowly. Emphasize TYPE (don’t paste). Celebrate small wins: seeing output appear.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Ask: What changed on screen? Where did the text appear? Reinforce 'run produces output below.'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Invite one student to replace with their name on your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Model both strategies quickly: opposite quotes or escaping.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If someone gets stuck, have them retype the entire line slowly.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this slide visible while circulating during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quick whole-class signals to avoid long detours.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000000"/>
                </a:solidFill>
                <a:latin typeface="Arial"/>
              </a:rPr>
              <a:t>Teacher’s Guide — Lesson 01: Your First Python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  <a:latin typeface="Arial"/>
              </a:rPr>
              <a:t>Pairs with Colab Lesson (Watch 6:08–8:08) • Keep it short, model live, then release to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Quick CFU ✅ (Thumbs‑up/side/down)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A) print("Hello") → runs? (Yes)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B) Print("Hello") → runs? (No)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C) print('He said "hi"') → runs? (Yes)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D) print("He said "hi"") → runs? (No, needs escaping or single quotes)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Differentiation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Support: sentence frames on board (print("Hello, ____!"))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Pair stronger with developing coders for reading errors aloud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Extend: 3 prints in a row; personalize a greeting banner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Exit Ticket &amp; Debrief 🎟️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Exit: Write a line that prints your favorite snack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Share: What did the error message help you notice today?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Preview: Next you’ll complete the Colab ‘Walk‑Along’ + Try‑Its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Objectives &amp; Timing ⏱️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Students will: print text with Python’s print() function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Recognize strings and the need for matching quotes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Notice Python’s case sensitivity (print ≠ Print)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Flow (20–25 min): Warm‑up (3) • Mini‑lesson (7) • Practice (10) • Debrief 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Key Concepts 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Program → instructions for the computer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Statement → one instruction (e.g., print(...))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Function → does work when called (print)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String → text in quotes ('hello' or "hello")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Case‑sensitive → print must be lowercase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Mini‑Demo Script ✍️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1) Type: print("Hello, world!") • Run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2) Replace text with your name • Run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3) Show single vs double quotes both work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4) Show quotes inside quotes → use opposite quotes or escapes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5) Intentionally break it (Print/ missing quote) → read error at bottom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Example 1 — First 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0">
                <a:solidFill>
                  <a:srgbClr val="141414"/>
                </a:solidFill>
                <a:latin typeface="Courier New"/>
              </a:rPr>
              <a:t>print("Hello, world!")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3749040"/>
            <a:ext cx="78638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000000"/>
                </a:solidFill>
                <a:latin typeface="Arial"/>
              </a:rPr>
              <a:t>Expected Output:</a:t>
            </a:r>
          </a:p>
          <a:p>
            <a:r>
              <a:rPr sz="2600" b="0">
                <a:solidFill>
                  <a:srgbClr val="141414"/>
                </a:solidFill>
                <a:latin typeface="Courier New"/>
              </a:rPr>
              <a:t>Hello, world!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Example 2 — Your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0">
                <a:solidFill>
                  <a:srgbClr val="141414"/>
                </a:solidFill>
                <a:latin typeface="Courier New"/>
              </a:rPr>
              <a:t>print("Ada Lovelace")
print("Your Name Here")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3749040"/>
            <a:ext cx="78638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000000"/>
                </a:solidFill>
                <a:latin typeface="Arial"/>
              </a:rPr>
              <a:t>Expected Output:</a:t>
            </a:r>
          </a:p>
          <a:p>
            <a:r>
              <a:rPr sz="2600" b="0">
                <a:solidFill>
                  <a:srgbClr val="141414"/>
                </a:solidFill>
                <a:latin typeface="Courier New"/>
              </a:rPr>
              <a:t>Ada Lovelace
Your Name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Example 3 — Quotes inside quotes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0">
                <a:solidFill>
                  <a:srgbClr val="141414"/>
                </a:solidFill>
                <a:latin typeface="Courier New"/>
              </a:rPr>
              <a:t>print('I’m learning "Python" today!')
# or
print("I’m learning \"Python\" today!")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3749040"/>
            <a:ext cx="78638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000000"/>
                </a:solidFill>
                <a:latin typeface="Arial"/>
              </a:rPr>
              <a:t>Expected Output:</a:t>
            </a:r>
          </a:p>
          <a:p>
            <a:r>
              <a:rPr sz="2600" b="0">
                <a:solidFill>
                  <a:srgbClr val="141414"/>
                </a:solidFill>
                <a:latin typeface="Courier New"/>
              </a:rPr>
              <a:t>I’m learning "Python" today!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Common Errors 🐞 → Quick Fixes 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Print vs print → use lowercase print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Mismatched quotes → pair them: '...' or "..."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Unbalanced parentheses → one ( and one )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For strange characters (smart quotes) → retype quotes on keyboard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rgbClr val="000000"/>
                </a:solidFill>
                <a:latin typeface="Arial"/>
              </a:rPr>
              <a:t>Colab Routines &amp; Integrity 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Type, don’t paste — builds muscle memory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Run cells with Shift+Enter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One idea per cell; read output right below</a:t>
            </a:r>
          </a:p>
          <a:p>
            <a:pPr/>
            <a:r>
              <a:rPr sz="2800" b="0">
                <a:solidFill>
                  <a:srgbClr val="000000"/>
                </a:solidFill>
                <a:latin typeface="Arial"/>
              </a:rPr>
              <a:t>Helping ≠ giving the answer — ask guiding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