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280D1E-5E24-4608-B045-74DD198F825F}" v="15" dt="2024-09-05T17:20:05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241" autoAdjust="0"/>
  </p:normalViewPr>
  <p:slideViewPr>
    <p:cSldViewPr snapToGrid="0">
      <p:cViewPr varScale="1">
        <p:scale>
          <a:sx n="83" d="100"/>
          <a:sy n="83" d="100"/>
        </p:scale>
        <p:origin x="306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ddhish Joshi" userId="01d6061d1d1e2f78" providerId="LiveId" clId="{97280D1E-5E24-4608-B045-74DD198F825F}"/>
    <pc:docChg chg="undo custSel modSld">
      <pc:chgData name="Riddhish Joshi" userId="01d6061d1d1e2f78" providerId="LiveId" clId="{97280D1E-5E24-4608-B045-74DD198F825F}" dt="2024-09-12T13:47:42.754" v="126" actId="20577"/>
      <pc:docMkLst>
        <pc:docMk/>
      </pc:docMkLst>
      <pc:sldChg chg="modSp mod">
        <pc:chgData name="Riddhish Joshi" userId="01d6061d1d1e2f78" providerId="LiveId" clId="{97280D1E-5E24-4608-B045-74DD198F825F}" dt="2024-09-12T13:47:42.754" v="126" actId="20577"/>
        <pc:sldMkLst>
          <pc:docMk/>
          <pc:sldMk cId="2471807738" sldId="256"/>
        </pc:sldMkLst>
        <pc:spChg chg="mod">
          <ac:chgData name="Riddhish Joshi" userId="01d6061d1d1e2f78" providerId="LiveId" clId="{97280D1E-5E24-4608-B045-74DD198F825F}" dt="2024-09-12T13:47:42.754" v="126" actId="20577"/>
          <ac:spMkLst>
            <pc:docMk/>
            <pc:sldMk cId="2471807738" sldId="256"/>
            <ac:spMk id="5" creationId="{97AADC0A-FB8D-D858-03C4-7DB6C1A67785}"/>
          </ac:spMkLst>
        </pc:spChg>
      </pc:sldChg>
      <pc:sldChg chg="addSp delSp modSp mod">
        <pc:chgData name="Riddhish Joshi" userId="01d6061d1d1e2f78" providerId="LiveId" clId="{97280D1E-5E24-4608-B045-74DD198F825F}" dt="2024-09-05T17:13:27.102" v="21" actId="478"/>
        <pc:sldMkLst>
          <pc:docMk/>
          <pc:sldMk cId="206824949" sldId="286"/>
        </pc:sldMkLst>
        <pc:spChg chg="add del mod">
          <ac:chgData name="Riddhish Joshi" userId="01d6061d1d1e2f78" providerId="LiveId" clId="{97280D1E-5E24-4608-B045-74DD198F825F}" dt="2024-09-05T17:12:23.001" v="7" actId="478"/>
          <ac:spMkLst>
            <pc:docMk/>
            <pc:sldMk cId="206824949" sldId="286"/>
            <ac:spMk id="3" creationId="{8A7F44F2-69CE-D198-067A-510E761DA275}"/>
          </ac:spMkLst>
        </pc:spChg>
        <pc:spChg chg="add del mod ord">
          <ac:chgData name="Riddhish Joshi" userId="01d6061d1d1e2f78" providerId="LiveId" clId="{97280D1E-5E24-4608-B045-74DD198F825F}" dt="2024-09-05T17:13:27.102" v="21" actId="478"/>
          <ac:spMkLst>
            <pc:docMk/>
            <pc:sldMk cId="206824949" sldId="286"/>
            <ac:spMk id="5" creationId="{6BD5C62C-CEA9-F2DE-84B2-4619A2E4AC5D}"/>
          </ac:spMkLst>
        </pc:spChg>
        <pc:spChg chg="mod">
          <ac:chgData name="Riddhish Joshi" userId="01d6061d1d1e2f78" providerId="LiveId" clId="{97280D1E-5E24-4608-B045-74DD198F825F}" dt="2024-09-05T17:13:23.328" v="20" actId="1035"/>
          <ac:spMkLst>
            <pc:docMk/>
            <pc:sldMk cId="206824949" sldId="286"/>
            <ac:spMk id="8" creationId="{0672DCEE-719E-A428-B3B0-84A2FC1A43B8}"/>
          </ac:spMkLst>
        </pc:spChg>
      </pc:sldChg>
      <pc:sldChg chg="addSp delSp modSp mod">
        <pc:chgData name="Riddhish Joshi" userId="01d6061d1d1e2f78" providerId="LiveId" clId="{97280D1E-5E24-4608-B045-74DD198F825F}" dt="2024-09-05T17:14:29.384" v="34" actId="478"/>
        <pc:sldMkLst>
          <pc:docMk/>
          <pc:sldMk cId="2494255641" sldId="287"/>
        </pc:sldMkLst>
        <pc:spChg chg="add del mod ord">
          <ac:chgData name="Riddhish Joshi" userId="01d6061d1d1e2f78" providerId="LiveId" clId="{97280D1E-5E24-4608-B045-74DD198F825F}" dt="2024-09-05T17:14:29.384" v="34" actId="478"/>
          <ac:spMkLst>
            <pc:docMk/>
            <pc:sldMk cId="2494255641" sldId="287"/>
            <ac:spMk id="2" creationId="{4E6BE5F9-C4F6-0E4B-7C61-97D28AD1D3D5}"/>
          </ac:spMkLst>
        </pc:spChg>
        <pc:spChg chg="mod">
          <ac:chgData name="Riddhish Joshi" userId="01d6061d1d1e2f78" providerId="LiveId" clId="{97280D1E-5E24-4608-B045-74DD198F825F}" dt="2024-09-05T17:14:20.290" v="33" actId="1036"/>
          <ac:spMkLst>
            <pc:docMk/>
            <pc:sldMk cId="2494255641" sldId="287"/>
            <ac:spMk id="5" creationId="{D8250652-D131-72BB-6295-45B00442619E}"/>
          </ac:spMkLst>
        </pc:spChg>
        <pc:picChg chg="mod">
          <ac:chgData name="Riddhish Joshi" userId="01d6061d1d1e2f78" providerId="LiveId" clId="{97280D1E-5E24-4608-B045-74DD198F825F}" dt="2024-09-05T17:11:36.386" v="4" actId="1076"/>
          <ac:picMkLst>
            <pc:docMk/>
            <pc:sldMk cId="2494255641" sldId="287"/>
            <ac:picMk id="15" creationId="{F8D1F054-6CF9-7F26-74BE-3FDD927B7444}"/>
          </ac:picMkLst>
        </pc:picChg>
      </pc:sldChg>
      <pc:sldChg chg="addSp delSp modSp mod">
        <pc:chgData name="Riddhish Joshi" userId="01d6061d1d1e2f78" providerId="LiveId" clId="{97280D1E-5E24-4608-B045-74DD198F825F}" dt="2024-09-05T17:15:37.315" v="68" actId="14100"/>
        <pc:sldMkLst>
          <pc:docMk/>
          <pc:sldMk cId="1611028655" sldId="288"/>
        </pc:sldMkLst>
        <pc:spChg chg="add del mod ord">
          <ac:chgData name="Riddhish Joshi" userId="01d6061d1d1e2f78" providerId="LiveId" clId="{97280D1E-5E24-4608-B045-74DD198F825F}" dt="2024-09-05T17:15:28.372" v="67" actId="478"/>
          <ac:spMkLst>
            <pc:docMk/>
            <pc:sldMk cId="1611028655" sldId="288"/>
            <ac:spMk id="3" creationId="{521A652E-5DDC-8B62-B983-35B480AD284E}"/>
          </ac:spMkLst>
        </pc:spChg>
        <pc:spChg chg="mod">
          <ac:chgData name="Riddhish Joshi" userId="01d6061d1d1e2f78" providerId="LiveId" clId="{97280D1E-5E24-4608-B045-74DD198F825F}" dt="2024-09-05T17:15:37.315" v="68" actId="14100"/>
          <ac:spMkLst>
            <pc:docMk/>
            <pc:sldMk cId="1611028655" sldId="288"/>
            <ac:spMk id="8" creationId="{6C2D6AAD-78A5-A1C3-F01F-E0095858AE1A}"/>
          </ac:spMkLst>
        </pc:spChg>
      </pc:sldChg>
      <pc:sldChg chg="addSp delSp modSp mod">
        <pc:chgData name="Riddhish Joshi" userId="01d6061d1d1e2f78" providerId="LiveId" clId="{97280D1E-5E24-4608-B045-74DD198F825F}" dt="2024-09-05T17:18:14.444" v="115" actId="20577"/>
        <pc:sldMkLst>
          <pc:docMk/>
          <pc:sldMk cId="3886762250" sldId="289"/>
        </pc:sldMkLst>
        <pc:spChg chg="add mod">
          <ac:chgData name="Riddhish Joshi" userId="01d6061d1d1e2f78" providerId="LiveId" clId="{97280D1E-5E24-4608-B045-74DD198F825F}" dt="2024-09-05T17:18:14.444" v="115" actId="20577"/>
          <ac:spMkLst>
            <pc:docMk/>
            <pc:sldMk cId="3886762250" sldId="289"/>
            <ac:spMk id="2" creationId="{6062E99E-5FE4-D33D-A3B1-5720A7A827C9}"/>
          </ac:spMkLst>
        </pc:spChg>
        <pc:spChg chg="del mod ord">
          <ac:chgData name="Riddhish Joshi" userId="01d6061d1d1e2f78" providerId="LiveId" clId="{97280D1E-5E24-4608-B045-74DD198F825F}" dt="2024-09-05T17:16:11.194" v="100" actId="478"/>
          <ac:spMkLst>
            <pc:docMk/>
            <pc:sldMk cId="3886762250" sldId="289"/>
            <ac:spMk id="5" creationId="{1AA4C102-A2D9-6EC2-2BAF-2D5E10E93294}"/>
          </ac:spMkLst>
        </pc:spChg>
        <pc:picChg chg="mod">
          <ac:chgData name="Riddhish Joshi" userId="01d6061d1d1e2f78" providerId="LiveId" clId="{97280D1E-5E24-4608-B045-74DD198F825F}" dt="2024-09-05T17:11:16.252" v="0" actId="14100"/>
          <ac:picMkLst>
            <pc:docMk/>
            <pc:sldMk cId="3886762250" sldId="289"/>
            <ac:picMk id="15" creationId="{AAF46D2B-62D6-AD07-2FA7-576684D49CB9}"/>
          </ac:picMkLst>
        </pc:picChg>
      </pc:sldChg>
      <pc:sldChg chg="modSp">
        <pc:chgData name="Riddhish Joshi" userId="01d6061d1d1e2f78" providerId="LiveId" clId="{97280D1E-5E24-4608-B045-74DD198F825F}" dt="2024-09-05T17:20:05.992" v="125" actId="20577"/>
        <pc:sldMkLst>
          <pc:docMk/>
          <pc:sldMk cId="1766723254" sldId="290"/>
        </pc:sldMkLst>
        <pc:spChg chg="mod">
          <ac:chgData name="Riddhish Joshi" userId="01d6061d1d1e2f78" providerId="LiveId" clId="{97280D1E-5E24-4608-B045-74DD198F825F}" dt="2024-09-05T17:20:05.992" v="125" actId="20577"/>
          <ac:spMkLst>
            <pc:docMk/>
            <pc:sldMk cId="1766723254" sldId="290"/>
            <ac:spMk id="2" creationId="{EC99A97D-1258-4A1C-349B-5EEB6F56F7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9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6047-BBB9-7AED-757F-4D779EAD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901B4-CCA3-F3BE-DD75-04B172189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3E889-3A00-D882-D1AE-5FC060F4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27E0C-7BA1-89C5-76B0-A5E80774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2D759-9C8E-A846-799A-86C22D91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4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0200-0C2E-9EFA-4C13-06F89496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454D1-B881-E567-FE04-285BD6FB0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5F987-2E2C-AA44-9B2A-00116EEF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4F814-5EBF-382C-AF7E-A8A8AC5E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597F-5173-A07E-1034-FE402DEC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5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8DF28-672C-4AAD-73EB-1CF4D66FD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A06F0-5635-2C68-8BCA-974E888E3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3C462-983C-EA1E-706D-3D29AE3A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4CD5F-5A46-95FE-C4CF-AA40759E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D1A61-CD69-C512-C0C2-988F88C0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11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50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2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9B0D-7A4C-4A24-A408-303B579D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722D-DA7F-93EF-C031-5F82A65AD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4A45-304A-AA39-7BD8-FD88A1D4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BE014-20EE-C15D-5111-74FE1CB0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FB168-729E-EFE9-33C5-2795B8A6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6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98DD-E960-4147-C0F2-820C1D2D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3825E-A2D7-0097-0296-87F9F832A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272B1-E483-A570-B2DF-A6C2ACF5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4457E-4F75-DBFF-40CE-608913D1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F1117-0CCE-5FEA-9506-E551784C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9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1869-C517-CDBB-55C7-E08DBDA2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E9C7-5B2E-060D-6997-56EC122C8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AB403-0434-BB20-736B-1A2F00198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F10B1-689D-9835-CBAE-031B8B3F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74967-7CB8-8D4B-A12B-F36BA947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01265-21ED-BCB5-D591-90DF8158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2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2958-FF0E-B125-F9FA-B04473EA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F62B6-C63C-CEEE-8D91-D9AFD3E46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E3188-D150-3437-D5EB-8AD731C4F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36BCE-4236-30DA-DB57-9ECF21626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584A0-C3BD-392E-6E37-CFA6BBCDA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07A84-E5B9-6614-4AC5-DA537319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0AAC8-0B6D-7C5F-06B1-E74F985A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D2FB2-69E2-48CC-6483-1E82793B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9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FF53-B944-F569-93F4-51E7A5D0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755D5-BCA8-E71F-49CF-41CE46AB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B1ABB-EE8C-FBEE-FDE2-AF577317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4A521-4E2D-74CA-2FBB-32F887CB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5B9F9-E665-1E26-4DB6-C5CB8257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C6A61-3CB9-95DC-E990-7770FB5E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F041B-F02F-A116-6396-4F9A7C13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2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DFD4-9595-1E95-5182-61054057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C276-53BE-8900-9DBD-B2A9C300A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E135B-4278-32CD-3359-A9F517B79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55A2B-DD3B-1E9D-2750-52CB6E2E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51FAB-20A7-68C1-86B5-C93E5425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9F8D-88E4-D7D1-0945-43BAD40B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67E2-82DB-AE85-6907-32E510D6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301C8-2512-9FAD-C5A7-44D4DE3F7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63900-8C16-1B0A-7F1B-9FCBDBC6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3D054-3B2C-0896-1E3E-FF22F798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A9E5C-27EA-E3FF-D45B-BA042A31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7E440-56AC-818C-48B5-3F7538CF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6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60C8F-FFAA-11B4-82AD-8DA41896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BFEC2-C67F-954B-10C3-5CD4A6C84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44CD4-2737-C970-E4CF-C5C275306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80B3F-837B-134A-A36B-61530D892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F6C51-D285-F7A7-3563-0BC59A93D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2937D-1042-3C9E-7E49-D73FD8E6971D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E7228A-2A64-8F28-8C37-C3F059ED2297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82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63" y="1164324"/>
            <a:ext cx="11524891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 : Booking, Pricing and Popular Routes Analysis</a:t>
            </a:r>
            <a:br>
              <a:rPr lang="en-US" sz="4800" dirty="0"/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AADC0A-FB8D-D858-03C4-7DB6C1A67785}"/>
              </a:ext>
            </a:extLst>
          </p:cNvPr>
          <p:cNvSpPr/>
          <p:nvPr/>
        </p:nvSpPr>
        <p:spPr>
          <a:xfrm>
            <a:off x="6324108" y="4658264"/>
            <a:ext cx="5361809" cy="16562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Presented by Riddhish Joshi </a:t>
            </a:r>
          </a:p>
          <a:p>
            <a:br>
              <a:rPr lang="en-US" dirty="0"/>
            </a:br>
            <a:r>
              <a:rPr lang="en-US" dirty="0"/>
              <a:t>                                 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4E3E76-150E-A7B1-0B7E-C0BDFB731C4D}"/>
              </a:ext>
            </a:extLst>
          </p:cNvPr>
          <p:cNvSpPr/>
          <p:nvPr/>
        </p:nvSpPr>
        <p:spPr>
          <a:xfrm>
            <a:off x="2092362" y="25281"/>
            <a:ext cx="1511449" cy="1506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BB06D-CFA8-686F-D263-8F8B4DF7747A}"/>
              </a:ext>
            </a:extLst>
          </p:cNvPr>
          <p:cNvSpPr/>
          <p:nvPr/>
        </p:nvSpPr>
        <p:spPr>
          <a:xfrm>
            <a:off x="4038613" y="25280"/>
            <a:ext cx="1511449" cy="1506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58C4EA-4910-EDFF-9F36-972D4C41E156}"/>
              </a:ext>
            </a:extLst>
          </p:cNvPr>
          <p:cNvSpPr/>
          <p:nvPr/>
        </p:nvSpPr>
        <p:spPr>
          <a:xfrm>
            <a:off x="5984864" y="25280"/>
            <a:ext cx="1511449" cy="1506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C2A6D-8DDC-52E0-A876-88C6BB6E5DCA}"/>
              </a:ext>
            </a:extLst>
          </p:cNvPr>
          <p:cNvSpPr/>
          <p:nvPr/>
        </p:nvSpPr>
        <p:spPr>
          <a:xfrm>
            <a:off x="7931115" y="25280"/>
            <a:ext cx="1511449" cy="15060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484F3-FC5B-FDAB-47A3-ED6DC81B6A28}"/>
              </a:ext>
            </a:extLst>
          </p:cNvPr>
          <p:cNvSpPr txBox="1"/>
          <p:nvPr/>
        </p:nvSpPr>
        <p:spPr>
          <a:xfrm>
            <a:off x="2210697" y="167310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1F2C3-4A77-3F14-2275-ACE0E46576F1}"/>
              </a:ext>
            </a:extLst>
          </p:cNvPr>
          <p:cNvSpPr txBox="1"/>
          <p:nvPr/>
        </p:nvSpPr>
        <p:spPr>
          <a:xfrm>
            <a:off x="4364019" y="167310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BD8D8-8301-DC3B-82D3-02D61ECFBCA8}"/>
              </a:ext>
            </a:extLst>
          </p:cNvPr>
          <p:cNvSpPr txBox="1"/>
          <p:nvPr/>
        </p:nvSpPr>
        <p:spPr>
          <a:xfrm>
            <a:off x="6441569" y="16731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4ACB-F81B-BDBE-6A2B-C99BA278802D}"/>
              </a:ext>
            </a:extLst>
          </p:cNvPr>
          <p:cNvSpPr txBox="1"/>
          <p:nvPr/>
        </p:nvSpPr>
        <p:spPr>
          <a:xfrm>
            <a:off x="8387820" y="16731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00DEC68-AC9C-2FBC-E466-A3B9E1E9A376}"/>
              </a:ext>
            </a:extLst>
          </p:cNvPr>
          <p:cNvSpPr txBox="1">
            <a:spLocks/>
          </p:cNvSpPr>
          <p:nvPr/>
        </p:nvSpPr>
        <p:spPr>
          <a:xfrm>
            <a:off x="521207" y="448056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Suggested Strategy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99A97D-1258-4A1C-349B-5EEB6F56F7E1}"/>
              </a:ext>
            </a:extLst>
          </p:cNvPr>
          <p:cNvSpPr txBox="1">
            <a:spLocks/>
          </p:cNvSpPr>
          <p:nvPr/>
        </p:nvSpPr>
        <p:spPr>
          <a:xfrm>
            <a:off x="681151" y="1459061"/>
            <a:ext cx="9147211" cy="3416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Promotional Campaigns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Run discounts in low seasons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ered Pricing Strategy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Offer bundled services to attract higher spenders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Route-Specific Marketing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Focus on loyalty programs for popular routes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Refund Rates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Analyze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suppliers and offer flexible booking options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Targeted Payment Promotions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Encourage high-spending payment methods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72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86" y="2235200"/>
            <a:ext cx="11524891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1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C00800D-9052-599D-9D47-E2DA88B011B7}"/>
              </a:ext>
            </a:extLst>
          </p:cNvPr>
          <p:cNvSpPr/>
          <p:nvPr/>
        </p:nvSpPr>
        <p:spPr>
          <a:xfrm>
            <a:off x="805131" y="2101970"/>
            <a:ext cx="483080" cy="4198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A460C5-7A8D-DDAB-3C3E-9FE13962E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80398"/>
              </p:ext>
            </p:extLst>
          </p:nvPr>
        </p:nvGraphicFramePr>
        <p:xfrm>
          <a:off x="1388671" y="1573349"/>
          <a:ext cx="5104143" cy="268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4143">
                  <a:extLst>
                    <a:ext uri="{9D8B030D-6E8A-4147-A177-3AD203B41FA5}">
                      <a16:colId xmlns:a16="http://schemas.microsoft.com/office/drawing/2014/main" val="1059777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IN" dirty="0"/>
                        <a:t>Content 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668631"/>
                  </a:ext>
                </a:extLst>
              </a:tr>
              <a:tr h="562587">
                <a:tc>
                  <a:txBody>
                    <a:bodyPr/>
                    <a:lstStyle/>
                    <a:p>
                      <a:r>
                        <a:rPr lang="en-IN" dirty="0"/>
                        <a:t>Problem Statement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351962"/>
                  </a:ext>
                </a:extLst>
              </a:tr>
              <a:tr h="562587">
                <a:tc>
                  <a:txBody>
                    <a:bodyPr/>
                    <a:lstStyle/>
                    <a:p>
                      <a:r>
                        <a:rPr lang="en-IN" dirty="0"/>
                        <a:t>Data Overview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989462"/>
                  </a:ext>
                </a:extLst>
              </a:tr>
              <a:tr h="562587">
                <a:tc>
                  <a:txBody>
                    <a:bodyPr/>
                    <a:lstStyle/>
                    <a:p>
                      <a:r>
                        <a:rPr lang="en-IN" dirty="0"/>
                        <a:t>Analysis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196358"/>
                  </a:ext>
                </a:extLst>
              </a:tr>
              <a:tr h="562587">
                <a:tc>
                  <a:txBody>
                    <a:bodyPr/>
                    <a:lstStyle/>
                    <a:p>
                      <a:r>
                        <a:rPr lang="en-IN" dirty="0"/>
                        <a:t>Strategy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37886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0C350B1-FB72-4FC2-46C7-6011432645FD}"/>
              </a:ext>
            </a:extLst>
          </p:cNvPr>
          <p:cNvSpPr/>
          <p:nvPr/>
        </p:nvSpPr>
        <p:spPr>
          <a:xfrm>
            <a:off x="805131" y="2035834"/>
            <a:ext cx="483080" cy="4198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5C0239-383E-3434-02CE-339715821880}"/>
              </a:ext>
            </a:extLst>
          </p:cNvPr>
          <p:cNvSpPr/>
          <p:nvPr/>
        </p:nvSpPr>
        <p:spPr>
          <a:xfrm>
            <a:off x="805131" y="2667000"/>
            <a:ext cx="483080" cy="4198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87FAB-BE33-29BB-44CF-E7D123544885}"/>
              </a:ext>
            </a:extLst>
          </p:cNvPr>
          <p:cNvSpPr/>
          <p:nvPr/>
        </p:nvSpPr>
        <p:spPr>
          <a:xfrm>
            <a:off x="805131" y="2600864"/>
            <a:ext cx="483080" cy="4198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43CAAE-DCFB-9A2B-4669-AE83F288E63F}"/>
              </a:ext>
            </a:extLst>
          </p:cNvPr>
          <p:cNvSpPr/>
          <p:nvPr/>
        </p:nvSpPr>
        <p:spPr>
          <a:xfrm>
            <a:off x="805131" y="3223407"/>
            <a:ext cx="483080" cy="4198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32929D-2FDA-DC41-B971-97795C2E86DB}"/>
              </a:ext>
            </a:extLst>
          </p:cNvPr>
          <p:cNvSpPr/>
          <p:nvPr/>
        </p:nvSpPr>
        <p:spPr>
          <a:xfrm>
            <a:off x="805131" y="3157271"/>
            <a:ext cx="483080" cy="4198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36E0BF-111A-D612-26B4-E3F20ECC66C3}"/>
              </a:ext>
            </a:extLst>
          </p:cNvPr>
          <p:cNvSpPr/>
          <p:nvPr/>
        </p:nvSpPr>
        <p:spPr>
          <a:xfrm>
            <a:off x="805131" y="3835879"/>
            <a:ext cx="483080" cy="4198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1ADB52-74AE-05B3-F4EE-5390CFF873B5}"/>
              </a:ext>
            </a:extLst>
          </p:cNvPr>
          <p:cNvSpPr/>
          <p:nvPr/>
        </p:nvSpPr>
        <p:spPr>
          <a:xfrm>
            <a:off x="805131" y="3769743"/>
            <a:ext cx="483080" cy="4198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4FC7C142-3F45-7A7F-A3AD-D9CF0219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B74D-6EBA-C9DD-BA0C-FD8A588F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4E3E76-150E-A7B1-0B7E-C0BDFB731C4D}"/>
              </a:ext>
            </a:extLst>
          </p:cNvPr>
          <p:cNvSpPr/>
          <p:nvPr/>
        </p:nvSpPr>
        <p:spPr>
          <a:xfrm>
            <a:off x="2092362" y="25281"/>
            <a:ext cx="1511449" cy="15060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BB06D-CFA8-686F-D263-8F8B4DF7747A}"/>
              </a:ext>
            </a:extLst>
          </p:cNvPr>
          <p:cNvSpPr/>
          <p:nvPr/>
        </p:nvSpPr>
        <p:spPr>
          <a:xfrm>
            <a:off x="4038613" y="25280"/>
            <a:ext cx="1511449" cy="1506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58C4EA-4910-EDFF-9F36-972D4C41E156}"/>
              </a:ext>
            </a:extLst>
          </p:cNvPr>
          <p:cNvSpPr/>
          <p:nvPr/>
        </p:nvSpPr>
        <p:spPr>
          <a:xfrm>
            <a:off x="5984864" y="25280"/>
            <a:ext cx="1511449" cy="1506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C2A6D-8DDC-52E0-A876-88C6BB6E5DCA}"/>
              </a:ext>
            </a:extLst>
          </p:cNvPr>
          <p:cNvSpPr/>
          <p:nvPr/>
        </p:nvSpPr>
        <p:spPr>
          <a:xfrm>
            <a:off x="7931115" y="25280"/>
            <a:ext cx="1511449" cy="1506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484F3-FC5B-FDAB-47A3-ED6DC81B6A28}"/>
              </a:ext>
            </a:extLst>
          </p:cNvPr>
          <p:cNvSpPr txBox="1"/>
          <p:nvPr/>
        </p:nvSpPr>
        <p:spPr>
          <a:xfrm>
            <a:off x="2210697" y="167310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1F2C3-4A77-3F14-2275-ACE0E46576F1}"/>
              </a:ext>
            </a:extLst>
          </p:cNvPr>
          <p:cNvSpPr txBox="1"/>
          <p:nvPr/>
        </p:nvSpPr>
        <p:spPr>
          <a:xfrm>
            <a:off x="4364019" y="167310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BD8D8-8301-DC3B-82D3-02D61ECFBCA8}"/>
              </a:ext>
            </a:extLst>
          </p:cNvPr>
          <p:cNvSpPr txBox="1"/>
          <p:nvPr/>
        </p:nvSpPr>
        <p:spPr>
          <a:xfrm>
            <a:off x="6441569" y="16731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4ACB-F81B-BDBE-6A2B-C99BA278802D}"/>
              </a:ext>
            </a:extLst>
          </p:cNvPr>
          <p:cNvSpPr txBox="1"/>
          <p:nvPr/>
        </p:nvSpPr>
        <p:spPr>
          <a:xfrm>
            <a:off x="8387820" y="16731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8F90CA-FE3D-2FD3-4F3B-4EC9D5FBA122}"/>
              </a:ext>
            </a:extLst>
          </p:cNvPr>
          <p:cNvSpPr/>
          <p:nvPr/>
        </p:nvSpPr>
        <p:spPr>
          <a:xfrm>
            <a:off x="462041" y="1850004"/>
            <a:ext cx="498438" cy="43030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16405975-8B00-8DEA-9D12-B5E22C22044B}"/>
              </a:ext>
            </a:extLst>
          </p:cNvPr>
          <p:cNvSpPr/>
          <p:nvPr/>
        </p:nvSpPr>
        <p:spPr>
          <a:xfrm>
            <a:off x="1038112" y="1820576"/>
            <a:ext cx="10225143" cy="548640"/>
          </a:xfrm>
          <a:prstGeom prst="homePlat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a comprehensive analysis of the dataset to identify significant short-term and long-term patterns in bookings, pricing, and popular routes.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45C0A715-3896-B380-EEEE-58B9895B4415}"/>
              </a:ext>
            </a:extLst>
          </p:cNvPr>
          <p:cNvSpPr/>
          <p:nvPr/>
        </p:nvSpPr>
        <p:spPr>
          <a:xfrm>
            <a:off x="1038112" y="3050348"/>
            <a:ext cx="10225143" cy="548640"/>
          </a:xfrm>
          <a:prstGeom prst="homePlat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underlying causes for the observed trends and patterns in the data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1FDC1F00-7EC6-E850-FDE4-36A545D0B2D9}"/>
              </a:ext>
            </a:extLst>
          </p:cNvPr>
          <p:cNvSpPr/>
          <p:nvPr/>
        </p:nvSpPr>
        <p:spPr>
          <a:xfrm>
            <a:off x="1035422" y="4280120"/>
            <a:ext cx="10225143" cy="548640"/>
          </a:xfrm>
          <a:prstGeom prst="homePlat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strategic recommendations aimed at improving overall sales, customer retention, and profitability for the OTA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28E176-6F53-BC64-AD15-61996C089FBE}"/>
              </a:ext>
            </a:extLst>
          </p:cNvPr>
          <p:cNvSpPr/>
          <p:nvPr/>
        </p:nvSpPr>
        <p:spPr>
          <a:xfrm>
            <a:off x="457917" y="3109515"/>
            <a:ext cx="498438" cy="43030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5714A62-EF00-DAD5-05B6-F2E77A3DC16C}"/>
              </a:ext>
            </a:extLst>
          </p:cNvPr>
          <p:cNvSpPr/>
          <p:nvPr/>
        </p:nvSpPr>
        <p:spPr>
          <a:xfrm>
            <a:off x="465806" y="4339287"/>
            <a:ext cx="498438" cy="43030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4160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4E3E76-150E-A7B1-0B7E-C0BDFB731C4D}"/>
              </a:ext>
            </a:extLst>
          </p:cNvPr>
          <p:cNvSpPr/>
          <p:nvPr/>
        </p:nvSpPr>
        <p:spPr>
          <a:xfrm>
            <a:off x="2092362" y="25281"/>
            <a:ext cx="1511449" cy="1506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BB06D-CFA8-686F-D263-8F8B4DF7747A}"/>
              </a:ext>
            </a:extLst>
          </p:cNvPr>
          <p:cNvSpPr/>
          <p:nvPr/>
        </p:nvSpPr>
        <p:spPr>
          <a:xfrm>
            <a:off x="4038613" y="25280"/>
            <a:ext cx="1511449" cy="15060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58C4EA-4910-EDFF-9F36-972D4C41E156}"/>
              </a:ext>
            </a:extLst>
          </p:cNvPr>
          <p:cNvSpPr/>
          <p:nvPr/>
        </p:nvSpPr>
        <p:spPr>
          <a:xfrm>
            <a:off x="5984864" y="25280"/>
            <a:ext cx="1511449" cy="1506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C2A6D-8DDC-52E0-A876-88C6BB6E5DCA}"/>
              </a:ext>
            </a:extLst>
          </p:cNvPr>
          <p:cNvSpPr/>
          <p:nvPr/>
        </p:nvSpPr>
        <p:spPr>
          <a:xfrm>
            <a:off x="7931115" y="25280"/>
            <a:ext cx="1511449" cy="1506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484F3-FC5B-FDAB-47A3-ED6DC81B6A28}"/>
              </a:ext>
            </a:extLst>
          </p:cNvPr>
          <p:cNvSpPr txBox="1"/>
          <p:nvPr/>
        </p:nvSpPr>
        <p:spPr>
          <a:xfrm>
            <a:off x="2210697" y="167310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1F2C3-4A77-3F14-2275-ACE0E46576F1}"/>
              </a:ext>
            </a:extLst>
          </p:cNvPr>
          <p:cNvSpPr txBox="1"/>
          <p:nvPr/>
        </p:nvSpPr>
        <p:spPr>
          <a:xfrm>
            <a:off x="4364019" y="167310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BD8D8-8301-DC3B-82D3-02D61ECFBCA8}"/>
              </a:ext>
            </a:extLst>
          </p:cNvPr>
          <p:cNvSpPr txBox="1"/>
          <p:nvPr/>
        </p:nvSpPr>
        <p:spPr>
          <a:xfrm>
            <a:off x="6441569" y="16731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4ACB-F81B-BDBE-6A2B-C99BA278802D}"/>
              </a:ext>
            </a:extLst>
          </p:cNvPr>
          <p:cNvSpPr txBox="1"/>
          <p:nvPr/>
        </p:nvSpPr>
        <p:spPr>
          <a:xfrm>
            <a:off x="8387820" y="16731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25A766-B74E-FF1B-5B20-09130955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1" y="2319132"/>
            <a:ext cx="4236709" cy="25540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Flowchart: Manual Operation 22">
            <a:extLst>
              <a:ext uri="{FF2B5EF4-FFF2-40B4-BE49-F238E27FC236}">
                <a16:creationId xmlns:a16="http://schemas.microsoft.com/office/drawing/2014/main" id="{1E360087-F5BB-1128-E890-98D90236949A}"/>
              </a:ext>
            </a:extLst>
          </p:cNvPr>
          <p:cNvSpPr/>
          <p:nvPr/>
        </p:nvSpPr>
        <p:spPr>
          <a:xfrm rot="5400000">
            <a:off x="3786061" y="3468814"/>
            <a:ext cx="3633648" cy="595166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599B7B-0873-FA7B-CFB6-BDF3D7A2161E}"/>
              </a:ext>
            </a:extLst>
          </p:cNvPr>
          <p:cNvSpPr txBox="1"/>
          <p:nvPr/>
        </p:nvSpPr>
        <p:spPr>
          <a:xfrm>
            <a:off x="1141918" y="4873214"/>
            <a:ext cx="3692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Fig. 1.1 Booking data from an Online Travel Agency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EDDF6-6652-1FAD-B04E-AEE3FA72C416}"/>
              </a:ext>
            </a:extLst>
          </p:cNvPr>
          <p:cNvSpPr txBox="1"/>
          <p:nvPr/>
        </p:nvSpPr>
        <p:spPr>
          <a:xfrm>
            <a:off x="6441569" y="2074249"/>
            <a:ext cx="52675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Supplier ID: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Represents the unique suppliers from whom flights were purchased for resale.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Buyer ID: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Denotes the unique ID of the customer making the booking.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From Airport: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departure airport for the flight.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To Airport: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arrival airport for the flight.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Journey Type: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Indicates whether the trip is one-way or a round trip.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Pax: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number of passengers traveling in a booking.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Payment Method: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method of payment used, such as credit cards or online wallets.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Booking Date: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date on which the booking was confirmed and payment was made.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Channel of Booking: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platform used for booking, such as iOS, Android, or web.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00DEC68-AC9C-2FBC-E466-A3B9E1E9A376}"/>
              </a:ext>
            </a:extLst>
          </p:cNvPr>
          <p:cNvSpPr txBox="1">
            <a:spLocks/>
          </p:cNvSpPr>
          <p:nvPr/>
        </p:nvSpPr>
        <p:spPr>
          <a:xfrm>
            <a:off x="521207" y="448056"/>
            <a:ext cx="9663714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Overview: Booking data (Online Travel Agency) </a:t>
            </a:r>
          </a:p>
        </p:txBody>
      </p:sp>
    </p:spTree>
    <p:extLst>
      <p:ext uri="{BB962C8B-B14F-4D97-AF65-F5344CB8AC3E}">
        <p14:creationId xmlns:p14="http://schemas.microsoft.com/office/powerpoint/2010/main" val="25557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4E3E76-150E-A7B1-0B7E-C0BDFB731C4D}"/>
              </a:ext>
            </a:extLst>
          </p:cNvPr>
          <p:cNvSpPr/>
          <p:nvPr/>
        </p:nvSpPr>
        <p:spPr>
          <a:xfrm>
            <a:off x="2092362" y="25281"/>
            <a:ext cx="1511449" cy="1506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BB06D-CFA8-686F-D263-8F8B4DF7747A}"/>
              </a:ext>
            </a:extLst>
          </p:cNvPr>
          <p:cNvSpPr/>
          <p:nvPr/>
        </p:nvSpPr>
        <p:spPr>
          <a:xfrm>
            <a:off x="4038613" y="25280"/>
            <a:ext cx="1511449" cy="1506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58C4EA-4910-EDFF-9F36-972D4C41E156}"/>
              </a:ext>
            </a:extLst>
          </p:cNvPr>
          <p:cNvSpPr/>
          <p:nvPr/>
        </p:nvSpPr>
        <p:spPr>
          <a:xfrm>
            <a:off x="5984864" y="25280"/>
            <a:ext cx="1511449" cy="15060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C2A6D-8DDC-52E0-A876-88C6BB6E5DCA}"/>
              </a:ext>
            </a:extLst>
          </p:cNvPr>
          <p:cNvSpPr/>
          <p:nvPr/>
        </p:nvSpPr>
        <p:spPr>
          <a:xfrm>
            <a:off x="7931115" y="25280"/>
            <a:ext cx="1511449" cy="1506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484F3-FC5B-FDAB-47A3-ED6DC81B6A28}"/>
              </a:ext>
            </a:extLst>
          </p:cNvPr>
          <p:cNvSpPr txBox="1"/>
          <p:nvPr/>
        </p:nvSpPr>
        <p:spPr>
          <a:xfrm>
            <a:off x="2210697" y="167310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1F2C3-4A77-3F14-2275-ACE0E46576F1}"/>
              </a:ext>
            </a:extLst>
          </p:cNvPr>
          <p:cNvSpPr txBox="1"/>
          <p:nvPr/>
        </p:nvSpPr>
        <p:spPr>
          <a:xfrm>
            <a:off x="4364019" y="167310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BD8D8-8301-DC3B-82D3-02D61ECFBCA8}"/>
              </a:ext>
            </a:extLst>
          </p:cNvPr>
          <p:cNvSpPr txBox="1"/>
          <p:nvPr/>
        </p:nvSpPr>
        <p:spPr>
          <a:xfrm>
            <a:off x="6441569" y="16731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4ACB-F81B-BDBE-6A2B-C99BA278802D}"/>
              </a:ext>
            </a:extLst>
          </p:cNvPr>
          <p:cNvSpPr txBox="1"/>
          <p:nvPr/>
        </p:nvSpPr>
        <p:spPr>
          <a:xfrm>
            <a:off x="8387820" y="16731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00DEC68-AC9C-2FBC-E466-A3B9E1E9A376}"/>
              </a:ext>
            </a:extLst>
          </p:cNvPr>
          <p:cNvSpPr txBox="1">
            <a:spLocks/>
          </p:cNvSpPr>
          <p:nvPr/>
        </p:nvSpPr>
        <p:spPr>
          <a:xfrm>
            <a:off x="521207" y="448056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Analysis: Booking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E2C4-9D66-A1DD-B209-C6F011E3897B}"/>
              </a:ext>
            </a:extLst>
          </p:cNvPr>
          <p:cNvSpPr txBox="1">
            <a:spLocks/>
          </p:cNvSpPr>
          <p:nvPr/>
        </p:nvSpPr>
        <p:spPr>
          <a:xfrm>
            <a:off x="284381" y="1699944"/>
            <a:ext cx="6833106" cy="37977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  <a:endParaRPr lang="en-US" sz="18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Fluctuating booking volumes from March to August 2024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Peak in March and April, followed by a decline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18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High bookings due to spring breaks of the financial year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Decline linked to low travel frequency in the summer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C5C7B-85A9-1224-CF55-4542F99EE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572" y="1360304"/>
            <a:ext cx="5157772" cy="4252823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bliqueBottom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094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4E3E76-150E-A7B1-0B7E-C0BDFB731C4D}"/>
              </a:ext>
            </a:extLst>
          </p:cNvPr>
          <p:cNvSpPr/>
          <p:nvPr/>
        </p:nvSpPr>
        <p:spPr>
          <a:xfrm>
            <a:off x="2092362" y="25281"/>
            <a:ext cx="1511449" cy="1506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BB06D-CFA8-686F-D263-8F8B4DF7747A}"/>
              </a:ext>
            </a:extLst>
          </p:cNvPr>
          <p:cNvSpPr/>
          <p:nvPr/>
        </p:nvSpPr>
        <p:spPr>
          <a:xfrm>
            <a:off x="4038613" y="25280"/>
            <a:ext cx="1511449" cy="1506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58C4EA-4910-EDFF-9F36-972D4C41E156}"/>
              </a:ext>
            </a:extLst>
          </p:cNvPr>
          <p:cNvSpPr/>
          <p:nvPr/>
        </p:nvSpPr>
        <p:spPr>
          <a:xfrm>
            <a:off x="5984864" y="25280"/>
            <a:ext cx="1511449" cy="15060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C2A6D-8DDC-52E0-A876-88C6BB6E5DCA}"/>
              </a:ext>
            </a:extLst>
          </p:cNvPr>
          <p:cNvSpPr/>
          <p:nvPr/>
        </p:nvSpPr>
        <p:spPr>
          <a:xfrm>
            <a:off x="7931115" y="25280"/>
            <a:ext cx="1511449" cy="1506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484F3-FC5B-FDAB-47A3-ED6DC81B6A28}"/>
              </a:ext>
            </a:extLst>
          </p:cNvPr>
          <p:cNvSpPr txBox="1"/>
          <p:nvPr/>
        </p:nvSpPr>
        <p:spPr>
          <a:xfrm>
            <a:off x="2210697" y="167310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1F2C3-4A77-3F14-2275-ACE0E46576F1}"/>
              </a:ext>
            </a:extLst>
          </p:cNvPr>
          <p:cNvSpPr txBox="1"/>
          <p:nvPr/>
        </p:nvSpPr>
        <p:spPr>
          <a:xfrm>
            <a:off x="4364019" y="167310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BD8D8-8301-DC3B-82D3-02D61ECFBCA8}"/>
              </a:ext>
            </a:extLst>
          </p:cNvPr>
          <p:cNvSpPr txBox="1"/>
          <p:nvPr/>
        </p:nvSpPr>
        <p:spPr>
          <a:xfrm>
            <a:off x="6441569" y="16731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4ACB-F81B-BDBE-6A2B-C99BA278802D}"/>
              </a:ext>
            </a:extLst>
          </p:cNvPr>
          <p:cNvSpPr txBox="1"/>
          <p:nvPr/>
        </p:nvSpPr>
        <p:spPr>
          <a:xfrm>
            <a:off x="8387820" y="16731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00DEC68-AC9C-2FBC-E466-A3B9E1E9A376}"/>
              </a:ext>
            </a:extLst>
          </p:cNvPr>
          <p:cNvSpPr txBox="1">
            <a:spLocks/>
          </p:cNvSpPr>
          <p:nvPr/>
        </p:nvSpPr>
        <p:spPr>
          <a:xfrm>
            <a:off x="521207" y="448056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Analysis: Selling Price Distribution</a:t>
            </a:r>
          </a:p>
        </p:txBody>
      </p:sp>
      <p:pic>
        <p:nvPicPr>
          <p:cNvPr id="2" name="Picture 1" descr="A green graph with a green line&#10;&#10;Description automatically generated">
            <a:extLst>
              <a:ext uri="{FF2B5EF4-FFF2-40B4-BE49-F238E27FC236}">
                <a16:creationId xmlns:a16="http://schemas.microsoft.com/office/drawing/2014/main" id="{388E97EF-16D9-E6E1-150D-3AE042BD1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305" y="1480313"/>
            <a:ext cx="5480178" cy="423701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72DCEE-719E-A428-B3B0-84A2FC1A43B8}"/>
              </a:ext>
            </a:extLst>
          </p:cNvPr>
          <p:cNvSpPr txBox="1">
            <a:spLocks/>
          </p:cNvSpPr>
          <p:nvPr/>
        </p:nvSpPr>
        <p:spPr>
          <a:xfrm>
            <a:off x="284381" y="1730482"/>
            <a:ext cx="6003984" cy="34606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  <a:endParaRPr lang="en-US" sz="18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Prices mostly range from 400 to 1000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Right-skewed distribution, few high-priced outliers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18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Budget-conscious customers dominate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High-end or long-haul flights contribute to outliers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2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4E3E76-150E-A7B1-0B7E-C0BDFB731C4D}"/>
              </a:ext>
            </a:extLst>
          </p:cNvPr>
          <p:cNvSpPr/>
          <p:nvPr/>
        </p:nvSpPr>
        <p:spPr>
          <a:xfrm>
            <a:off x="2092362" y="25281"/>
            <a:ext cx="1511449" cy="1506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BB06D-CFA8-686F-D263-8F8B4DF7747A}"/>
              </a:ext>
            </a:extLst>
          </p:cNvPr>
          <p:cNvSpPr/>
          <p:nvPr/>
        </p:nvSpPr>
        <p:spPr>
          <a:xfrm>
            <a:off x="4038613" y="25280"/>
            <a:ext cx="1511449" cy="1506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58C4EA-4910-EDFF-9F36-972D4C41E156}"/>
              </a:ext>
            </a:extLst>
          </p:cNvPr>
          <p:cNvSpPr/>
          <p:nvPr/>
        </p:nvSpPr>
        <p:spPr>
          <a:xfrm>
            <a:off x="5984864" y="25280"/>
            <a:ext cx="1511449" cy="15060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C2A6D-8DDC-52E0-A876-88C6BB6E5DCA}"/>
              </a:ext>
            </a:extLst>
          </p:cNvPr>
          <p:cNvSpPr/>
          <p:nvPr/>
        </p:nvSpPr>
        <p:spPr>
          <a:xfrm>
            <a:off x="7931115" y="25280"/>
            <a:ext cx="1511449" cy="1506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484F3-FC5B-FDAB-47A3-ED6DC81B6A28}"/>
              </a:ext>
            </a:extLst>
          </p:cNvPr>
          <p:cNvSpPr txBox="1"/>
          <p:nvPr/>
        </p:nvSpPr>
        <p:spPr>
          <a:xfrm>
            <a:off x="2210697" y="167310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1F2C3-4A77-3F14-2275-ACE0E46576F1}"/>
              </a:ext>
            </a:extLst>
          </p:cNvPr>
          <p:cNvSpPr txBox="1"/>
          <p:nvPr/>
        </p:nvSpPr>
        <p:spPr>
          <a:xfrm>
            <a:off x="4364019" y="167310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BD8D8-8301-DC3B-82D3-02D61ECFBCA8}"/>
              </a:ext>
            </a:extLst>
          </p:cNvPr>
          <p:cNvSpPr txBox="1"/>
          <p:nvPr/>
        </p:nvSpPr>
        <p:spPr>
          <a:xfrm>
            <a:off x="6441569" y="16731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4ACB-F81B-BDBE-6A2B-C99BA278802D}"/>
              </a:ext>
            </a:extLst>
          </p:cNvPr>
          <p:cNvSpPr txBox="1"/>
          <p:nvPr/>
        </p:nvSpPr>
        <p:spPr>
          <a:xfrm>
            <a:off x="8387820" y="16731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00DEC68-AC9C-2FBC-E466-A3B9E1E9A376}"/>
              </a:ext>
            </a:extLst>
          </p:cNvPr>
          <p:cNvSpPr txBox="1">
            <a:spLocks/>
          </p:cNvSpPr>
          <p:nvPr/>
        </p:nvSpPr>
        <p:spPr>
          <a:xfrm>
            <a:off x="521207" y="448056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Analysis: Popular Routes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250652-D131-72BB-6295-45B00442619E}"/>
              </a:ext>
            </a:extLst>
          </p:cNvPr>
          <p:cNvSpPr txBox="1">
            <a:spLocks/>
          </p:cNvSpPr>
          <p:nvPr/>
        </p:nvSpPr>
        <p:spPr>
          <a:xfrm>
            <a:off x="284381" y="1741984"/>
            <a:ext cx="5395371" cy="33664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  <a:endParaRPr lang="en-US" sz="18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Major airports: DEL, BOM, AMD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Frequent round trips (e.g., DEL to DEL)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18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Popular business/tourist destinations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Round trips may indicate multi-leg journeys or data entry errors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D1F054-6CF9-7F26-74BE-3FDD927B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302" y="1247690"/>
            <a:ext cx="6959516" cy="446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5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4E3E76-150E-A7B1-0B7E-C0BDFB731C4D}"/>
              </a:ext>
            </a:extLst>
          </p:cNvPr>
          <p:cNvSpPr/>
          <p:nvPr/>
        </p:nvSpPr>
        <p:spPr>
          <a:xfrm>
            <a:off x="2092362" y="25281"/>
            <a:ext cx="1511449" cy="1506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BB06D-CFA8-686F-D263-8F8B4DF7747A}"/>
              </a:ext>
            </a:extLst>
          </p:cNvPr>
          <p:cNvSpPr/>
          <p:nvPr/>
        </p:nvSpPr>
        <p:spPr>
          <a:xfrm>
            <a:off x="4038613" y="25280"/>
            <a:ext cx="1511449" cy="1506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58C4EA-4910-EDFF-9F36-972D4C41E156}"/>
              </a:ext>
            </a:extLst>
          </p:cNvPr>
          <p:cNvSpPr/>
          <p:nvPr/>
        </p:nvSpPr>
        <p:spPr>
          <a:xfrm>
            <a:off x="5984864" y="25280"/>
            <a:ext cx="1511449" cy="15060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C2A6D-8DDC-52E0-A876-88C6BB6E5DCA}"/>
              </a:ext>
            </a:extLst>
          </p:cNvPr>
          <p:cNvSpPr/>
          <p:nvPr/>
        </p:nvSpPr>
        <p:spPr>
          <a:xfrm>
            <a:off x="7931115" y="25280"/>
            <a:ext cx="1511449" cy="1506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484F3-FC5B-FDAB-47A3-ED6DC81B6A28}"/>
              </a:ext>
            </a:extLst>
          </p:cNvPr>
          <p:cNvSpPr txBox="1"/>
          <p:nvPr/>
        </p:nvSpPr>
        <p:spPr>
          <a:xfrm>
            <a:off x="2210697" y="167310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1F2C3-4A77-3F14-2275-ACE0E46576F1}"/>
              </a:ext>
            </a:extLst>
          </p:cNvPr>
          <p:cNvSpPr txBox="1"/>
          <p:nvPr/>
        </p:nvSpPr>
        <p:spPr>
          <a:xfrm>
            <a:off x="4364019" y="167310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BD8D8-8301-DC3B-82D3-02D61ECFBCA8}"/>
              </a:ext>
            </a:extLst>
          </p:cNvPr>
          <p:cNvSpPr txBox="1"/>
          <p:nvPr/>
        </p:nvSpPr>
        <p:spPr>
          <a:xfrm>
            <a:off x="6441569" y="16731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4ACB-F81B-BDBE-6A2B-C99BA278802D}"/>
              </a:ext>
            </a:extLst>
          </p:cNvPr>
          <p:cNvSpPr txBox="1"/>
          <p:nvPr/>
        </p:nvSpPr>
        <p:spPr>
          <a:xfrm>
            <a:off x="8387820" y="16731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00DEC68-AC9C-2FBC-E466-A3B9E1E9A376}"/>
              </a:ext>
            </a:extLst>
          </p:cNvPr>
          <p:cNvSpPr txBox="1">
            <a:spLocks/>
          </p:cNvSpPr>
          <p:nvPr/>
        </p:nvSpPr>
        <p:spPr>
          <a:xfrm>
            <a:off x="521207" y="448056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Analysis: Refund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D901E7-2E28-C9FC-1C3D-B456619A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038" y="1466491"/>
            <a:ext cx="5619921" cy="427295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2D6AAD-78A5-A1C3-F01F-E0095858AE1A}"/>
              </a:ext>
            </a:extLst>
          </p:cNvPr>
          <p:cNvSpPr txBox="1">
            <a:spLocks/>
          </p:cNvSpPr>
          <p:nvPr/>
        </p:nvSpPr>
        <p:spPr>
          <a:xfrm>
            <a:off x="284381" y="1765374"/>
            <a:ext cx="5449309" cy="33876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Observation</a:t>
            </a:r>
            <a:endParaRPr lang="en-US" sz="18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Over 10% of bookings resulted in refunds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18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Possible supplier issues or customer dissatisfaction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Impact on profitability and operational costs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02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4E3E76-150E-A7B1-0B7E-C0BDFB731C4D}"/>
              </a:ext>
            </a:extLst>
          </p:cNvPr>
          <p:cNvSpPr/>
          <p:nvPr/>
        </p:nvSpPr>
        <p:spPr>
          <a:xfrm>
            <a:off x="2092362" y="25281"/>
            <a:ext cx="1511449" cy="1506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BB06D-CFA8-686F-D263-8F8B4DF7747A}"/>
              </a:ext>
            </a:extLst>
          </p:cNvPr>
          <p:cNvSpPr/>
          <p:nvPr/>
        </p:nvSpPr>
        <p:spPr>
          <a:xfrm>
            <a:off x="4038613" y="25280"/>
            <a:ext cx="1511449" cy="1506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58C4EA-4910-EDFF-9F36-972D4C41E156}"/>
              </a:ext>
            </a:extLst>
          </p:cNvPr>
          <p:cNvSpPr/>
          <p:nvPr/>
        </p:nvSpPr>
        <p:spPr>
          <a:xfrm>
            <a:off x="5984864" y="25280"/>
            <a:ext cx="1511449" cy="15060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C2A6D-8DDC-52E0-A876-88C6BB6E5DCA}"/>
              </a:ext>
            </a:extLst>
          </p:cNvPr>
          <p:cNvSpPr/>
          <p:nvPr/>
        </p:nvSpPr>
        <p:spPr>
          <a:xfrm>
            <a:off x="7931115" y="25280"/>
            <a:ext cx="1511449" cy="1506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484F3-FC5B-FDAB-47A3-ED6DC81B6A28}"/>
              </a:ext>
            </a:extLst>
          </p:cNvPr>
          <p:cNvSpPr txBox="1"/>
          <p:nvPr/>
        </p:nvSpPr>
        <p:spPr>
          <a:xfrm>
            <a:off x="2210697" y="167310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1F2C3-4A77-3F14-2275-ACE0E46576F1}"/>
              </a:ext>
            </a:extLst>
          </p:cNvPr>
          <p:cNvSpPr txBox="1"/>
          <p:nvPr/>
        </p:nvSpPr>
        <p:spPr>
          <a:xfrm>
            <a:off x="4364019" y="167310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BD8D8-8301-DC3B-82D3-02D61ECFBCA8}"/>
              </a:ext>
            </a:extLst>
          </p:cNvPr>
          <p:cNvSpPr txBox="1"/>
          <p:nvPr/>
        </p:nvSpPr>
        <p:spPr>
          <a:xfrm>
            <a:off x="6441569" y="16731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4ACB-F81B-BDBE-6A2B-C99BA278802D}"/>
              </a:ext>
            </a:extLst>
          </p:cNvPr>
          <p:cNvSpPr txBox="1"/>
          <p:nvPr/>
        </p:nvSpPr>
        <p:spPr>
          <a:xfrm>
            <a:off x="8387820" y="16731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00DEC68-AC9C-2FBC-E466-A3B9E1E9A376}"/>
              </a:ext>
            </a:extLst>
          </p:cNvPr>
          <p:cNvSpPr txBox="1">
            <a:spLocks/>
          </p:cNvSpPr>
          <p:nvPr/>
        </p:nvSpPr>
        <p:spPr>
          <a:xfrm>
            <a:off x="521207" y="448056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Analysis: Payment Method Preferences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F46D2B-62D6-AD07-2FA7-576684D49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285" y="1483743"/>
            <a:ext cx="5758514" cy="4405223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062E99E-5FE4-D33D-A3B1-5720A7A827C9}"/>
              </a:ext>
            </a:extLst>
          </p:cNvPr>
          <p:cNvSpPr txBox="1">
            <a:spLocks/>
          </p:cNvSpPr>
          <p:nvPr/>
        </p:nvSpPr>
        <p:spPr>
          <a:xfrm>
            <a:off x="366407" y="1662658"/>
            <a:ext cx="5449309" cy="33876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Credit Cards and PayPal are commonly used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Different payment methods have varying average selling prices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High-spending customers prefer certain methods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Budget-conscious customers use lower-price methods</a:t>
            </a:r>
          </a:p>
        </p:txBody>
      </p:sp>
    </p:spTree>
    <p:extLst>
      <p:ext uri="{BB962C8B-B14F-4D97-AF65-F5344CB8AC3E}">
        <p14:creationId xmlns:p14="http://schemas.microsoft.com/office/powerpoint/2010/main" val="388676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516</Words>
  <Application>Microsoft Office PowerPoint</Application>
  <PresentationFormat>Widescreen</PresentationFormat>
  <Paragraphs>107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Key Findings : Booking, Pricing and Popular Routes Analysis </vt:lpstr>
      <vt:lpstr>Table of Content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Riddhish Joshi</dc:creator>
  <cp:keywords/>
  <cp:lastModifiedBy>Riddhish Joshi</cp:lastModifiedBy>
  <cp:revision>1</cp:revision>
  <dcterms:created xsi:type="dcterms:W3CDTF">2024-09-05T15:29:20Z</dcterms:created>
  <dcterms:modified xsi:type="dcterms:W3CDTF">2024-09-12T13:47:43Z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