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3"/>
  </p:notesMasterIdLst>
  <p:sldIdLst>
    <p:sldId id="375" r:id="rId2"/>
    <p:sldId id="39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77" r:id="rId15"/>
    <p:sldId id="384" r:id="rId16"/>
    <p:sldId id="388" r:id="rId17"/>
    <p:sldId id="389" r:id="rId18"/>
    <p:sldId id="396" r:id="rId19"/>
    <p:sldId id="390" r:id="rId20"/>
    <p:sldId id="394" r:id="rId21"/>
    <p:sldId id="392" r:id="rId22"/>
    <p:sldId id="395" r:id="rId23"/>
    <p:sldId id="347" r:id="rId24"/>
    <p:sldId id="348" r:id="rId25"/>
    <p:sldId id="349" r:id="rId26"/>
    <p:sldId id="350" r:id="rId27"/>
    <p:sldId id="351" r:id="rId28"/>
    <p:sldId id="352" r:id="rId29"/>
    <p:sldId id="355" r:id="rId30"/>
    <p:sldId id="398" r:id="rId31"/>
    <p:sldId id="35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83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fe</a:t>
            </a:r>
            <a:r>
              <a:rPr lang="en-US" dirty="0"/>
              <a:t> is found by the same method of even parity bit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fo</a:t>
            </a:r>
            <a:r>
              <a:rPr lang="en-US" dirty="0"/>
              <a:t> is found by the same method of odd parity bit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679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8D9C-4A8B-4189-B5EE-AA09461F604E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6CC-652E-4ABC-8607-E20CAF78D258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34957-5469-45E3-A4E7-0E74DB5004A3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F318-5DCE-4931-BDB0-7495A5F91FA3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92EE05-40A6-4614-86B8-70B60BBD7238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gif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–</a:t>
            </a:r>
          </a:p>
          <a:p>
            <a:r>
              <a:rPr lang="en-US" dirty="0"/>
              <a:t>CÁC MẠCH KHÁC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36709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0175"/>
            <a:ext cx="50387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50450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1A1D-B9AD-4780-97B6-980218C3037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2475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2</a:t>
            </a:r>
            <a:r>
              <a:rPr lang="en-US" sz="2800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752600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2667000"/>
            <a:ext cx="418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70" y="4800600"/>
            <a:ext cx="505046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3352800"/>
            <a:ext cx="432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952875"/>
            <a:ext cx="2400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4DA-8730-49F2-AC6A-51907699C927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23008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  <a:r>
              <a:rPr lang="en-US" dirty="0"/>
              <a:t>:</a:t>
            </a:r>
          </a:p>
          <a:p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				</a:t>
            </a:r>
            <a:r>
              <a:rPr lang="en-US" dirty="0" err="1">
                <a:solidFill>
                  <a:srgbClr val="0000CC"/>
                </a:solidFill>
              </a:rPr>
              <a:t>Chọn</a:t>
            </a:r>
            <a:r>
              <a:rPr lang="en-US" dirty="0">
                <a:solidFill>
                  <a:srgbClr val="0000CC"/>
                </a:solidFill>
              </a:rPr>
              <a:t> z </a:t>
            </a:r>
            <a:r>
              <a:rPr lang="en-US" dirty="0" err="1">
                <a:solidFill>
                  <a:srgbClr val="0000CC"/>
                </a:solidFill>
              </a:rPr>
              <a:t>làm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biến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mở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rộng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808164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E82-55AA-4388-B438-6326CE47DD4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29656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1: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4-ra-1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5135" r="48708" b="3481"/>
          <a:stretch/>
        </p:blipFill>
        <p:spPr bwMode="auto">
          <a:xfrm>
            <a:off x="2164443" y="36576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9800" y="3886200"/>
            <a:ext cx="4648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2AA1-0BC0-4342-8B25-D67D64B363B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178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2: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4-to-1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7473-4C76-4DBD-BECD-4A5A01C93253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94985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tạo</a:t>
            </a:r>
            <a:r>
              <a:rPr lang="en-US" dirty="0">
                <a:ea typeface="Tahoma" pitchFamily="34" charset="0"/>
              </a:rPr>
              <a:t> Parity/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kiểm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tra</a:t>
            </a:r>
            <a:r>
              <a:rPr lang="en-US" dirty="0"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75137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Parity bit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Parity bit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54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loại</a:t>
            </a:r>
            <a:r>
              <a:rPr lang="en-US" dirty="0"/>
              <a:t> Parity bit: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Bit </a:t>
            </a:r>
            <a:r>
              <a:rPr lang="en-US" dirty="0" err="1"/>
              <a:t>chẵn</a:t>
            </a:r>
            <a:r>
              <a:rPr lang="en-US" dirty="0"/>
              <a:t> (Even parity bit - Be):  Be =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Be)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Bit </a:t>
            </a:r>
            <a:r>
              <a:rPr lang="en-US" dirty="0" err="1"/>
              <a:t>lẻ</a:t>
            </a:r>
            <a:r>
              <a:rPr lang="en-US" dirty="0"/>
              <a:t> (Odd parity bit - Bo): Bo =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Bo)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4250"/>
            <a:ext cx="8763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 = Exclusive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XNOR = Exclusive NOR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chẵn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Cổng</a:t>
            </a:r>
            <a:r>
              <a:rPr lang="en-US" dirty="0"/>
              <a:t> logic XOR, XNOR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809875"/>
            <a:ext cx="4124325" cy="1000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05000" y="2514600"/>
            <a:ext cx="152400" cy="152400"/>
            <a:chOff x="1866900" y="2133600"/>
            <a:chExt cx="228600" cy="228600"/>
          </a:xfrm>
        </p:grpSpPr>
        <p:sp>
          <p:nvSpPr>
            <p:cNvPr id="12" name="Oval 1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16" name="Straight Connector 15"/>
            <p:cNvCxnSpPr>
              <a:stCxn id="12" idx="2"/>
              <a:endCxn id="1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05000" y="5181600"/>
            <a:ext cx="152400" cy="152400"/>
            <a:chOff x="1866900" y="2133600"/>
            <a:chExt cx="228600" cy="228600"/>
          </a:xfrm>
        </p:grpSpPr>
        <p:sp>
          <p:nvSpPr>
            <p:cNvPr id="22" name="Oval 2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23" name="Straight Connector 22"/>
            <p:cNvCxnSpPr>
              <a:stCxn id="22" idx="2"/>
              <a:endCxn id="2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676400" y="5105400"/>
            <a:ext cx="70872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62" y="5505450"/>
            <a:ext cx="4162425" cy="9715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2286000"/>
            <a:ext cx="329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3634680" cy="4824536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Even Parity bit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25810"/>
              </p:ext>
            </p:extLst>
          </p:nvPr>
        </p:nvGraphicFramePr>
        <p:xfrm>
          <a:off x="533400" y="1844675"/>
          <a:ext cx="3291840" cy="38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304800" y="59436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85800" y="5906869"/>
            <a:ext cx="3894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solidFill>
                  <a:schemeClr val="tx2"/>
                </a:solidFill>
              </a:rPr>
              <a:t>Be = f(A2,A1,A0) 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8225"/>
              </p:ext>
            </p:extLst>
          </p:nvPr>
        </p:nvGraphicFramePr>
        <p:xfrm>
          <a:off x="5242560" y="1844675"/>
          <a:ext cx="3291840" cy="38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9720" y="1371600"/>
            <a:ext cx="36346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/>
              <a:t>Tạo</a:t>
            </a:r>
            <a:r>
              <a:rPr lang="en-US" kern="0" dirty="0"/>
              <a:t> Odd Parity bit</a:t>
            </a:r>
          </a:p>
        </p:txBody>
      </p:sp>
      <p:sp>
        <p:nvSpPr>
          <p:cNvPr id="12" name="Right Arrow 6"/>
          <p:cNvSpPr>
            <a:spLocks noChangeArrowheads="1"/>
          </p:cNvSpPr>
          <p:nvPr/>
        </p:nvSpPr>
        <p:spPr bwMode="auto">
          <a:xfrm>
            <a:off x="4868985" y="59436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249985" y="5906869"/>
            <a:ext cx="391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solidFill>
                  <a:schemeClr val="tx2"/>
                </a:solidFill>
              </a:rPr>
              <a:t>Bo = f(A2,A1,A0) ?</a:t>
            </a:r>
          </a:p>
        </p:txBody>
      </p:sp>
    </p:spTree>
    <p:extLst>
      <p:ext uri="{BB962C8B-B14F-4D97-AF65-F5344CB8AC3E}">
        <p14:creationId xmlns:p14="http://schemas.microsoft.com/office/powerpoint/2010/main" val="11804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ea typeface="Tahoma" pitchFamily="34" charset="0"/>
              </a:rPr>
              <a:t>Thiết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kế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sử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r>
              <a:rPr lang="en-US" dirty="0"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11485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Even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39920"/>
              </p:ext>
            </p:extLst>
          </p:nvPr>
        </p:nvGraphicFramePr>
        <p:xfrm>
          <a:off x="76200" y="1889121"/>
          <a:ext cx="6731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1905000" y="52578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67000" y="5297269"/>
            <a:ext cx="4368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 err="1">
                <a:solidFill>
                  <a:schemeClr val="tx2"/>
                </a:solidFill>
              </a:rPr>
              <a:t>fe</a:t>
            </a:r>
            <a:r>
              <a:rPr lang="en-US" altLang="en-US" sz="3600" dirty="0">
                <a:solidFill>
                  <a:schemeClr val="tx2"/>
                </a:solidFill>
              </a:rPr>
              <a:t> = f(A2,A1,A0,Be) 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07200" y="1965320"/>
            <a:ext cx="2336800" cy="427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kern="0" dirty="0" err="1"/>
              <a:t>fe</a:t>
            </a:r>
            <a:r>
              <a:rPr lang="en-US" kern="0" dirty="0"/>
              <a:t> = 1 </a:t>
            </a:r>
            <a:r>
              <a:rPr lang="en-US" kern="0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>
                <a:sym typeface="Wingdings" panose="05000000000000000000" pitchFamily="2" charset="2"/>
              </a:rPr>
              <a:t>Transmission failed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987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Bảng sự thật:</a:t>
            </a:r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Odd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965320"/>
            <a:ext cx="2336800" cy="4271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fo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Transmission failed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03414"/>
              </p:ext>
            </p:extLst>
          </p:nvPr>
        </p:nvGraphicFramePr>
        <p:xfrm>
          <a:off x="76200" y="1905000"/>
          <a:ext cx="6731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1905000" y="54864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67000" y="5525869"/>
            <a:ext cx="441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 err="1">
                <a:solidFill>
                  <a:schemeClr val="tx2"/>
                </a:solidFill>
              </a:rPr>
              <a:t>fo</a:t>
            </a:r>
            <a:r>
              <a:rPr lang="en-US" altLang="en-US" sz="3600" dirty="0">
                <a:solidFill>
                  <a:schemeClr val="tx2"/>
                </a:solidFill>
              </a:rPr>
              <a:t> = f(A2,A1,A0,Bo) ?</a:t>
            </a:r>
          </a:p>
        </p:txBody>
      </p:sp>
    </p:spTree>
    <p:extLst>
      <p:ext uri="{BB962C8B-B14F-4D97-AF65-F5344CB8AC3E}">
        <p14:creationId xmlns:p14="http://schemas.microsoft.com/office/powerpoint/2010/main" val="28338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so </a:t>
            </a:r>
            <a:r>
              <a:rPr lang="en-US" dirty="0" err="1">
                <a:ea typeface="Tahoma" pitchFamily="34" charset="0"/>
              </a:rPr>
              <a:t>sánh</a:t>
            </a:r>
            <a:r>
              <a:rPr lang="en-US" dirty="0">
                <a:ea typeface="Tahoma" pitchFamily="34" charset="0"/>
              </a:rPr>
              <a:t> (Comparator)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41495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/>
              <a:t>so sánh (Comperator)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599"/>
          </a:xfrm>
        </p:spPr>
        <p:txBody>
          <a:bodyPr>
            <a:normAutofit/>
          </a:bodyPr>
          <a:lstStyle/>
          <a:p>
            <a:r>
              <a:rPr lang="en-US" sz="2800" err="1"/>
              <a:t>Mạch</a:t>
            </a:r>
            <a:r>
              <a:rPr lang="en-US" sz="280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2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1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cổng</a:t>
            </a:r>
            <a:r>
              <a:rPr lang="en-US" sz="2800" dirty="0"/>
              <a:t> </a:t>
            </a:r>
            <a:r>
              <a:rPr lang="en-US" sz="2800" b="1" dirty="0"/>
              <a:t>XOR,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0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1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5083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err="1"/>
              <a:t>cổng</a:t>
            </a:r>
            <a:r>
              <a:rPr lang="en-US" sz="2800"/>
              <a:t> </a:t>
            </a:r>
            <a:r>
              <a:rPr lang="en-US" sz="2800" b="1"/>
              <a:t>XNOR</a:t>
            </a:r>
            <a:r>
              <a:rPr lang="en-US" sz="2800" b="1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1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0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7DC-F23D-4B15-B9D7-17237150CDE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5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1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24" y="1894490"/>
            <a:ext cx="422170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4343"/>
              </p:ext>
            </p:extLst>
          </p:nvPr>
        </p:nvGraphicFramePr>
        <p:xfrm>
          <a:off x="457200" y="2508979"/>
          <a:ext cx="3048000" cy="259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3" marB="45733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6D01-F194-4E3F-A0E0-99935AB2F9B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04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60329"/>
              </p:ext>
            </p:extLst>
          </p:nvPr>
        </p:nvGraphicFramePr>
        <p:xfrm>
          <a:off x="1763713" y="1447800"/>
          <a:ext cx="57150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692592" imgH="1321832" progId="Visio.Drawing.11">
                  <p:embed/>
                </p:oleObj>
              </mc:Choice>
              <mc:Fallback>
                <p:oleObj name="Visio" r:id="rId3" imgW="1692592" imgH="1321832" progId="Visio.Drawing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47800"/>
                        <a:ext cx="5715000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89826" y="3352800"/>
            <a:ext cx="52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eq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E11F-AA81-49E4-BEA3-F8C918F772A5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8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91504"/>
              </p:ext>
            </p:extLst>
          </p:nvPr>
        </p:nvGraphicFramePr>
        <p:xfrm>
          <a:off x="2133600" y="1371600"/>
          <a:ext cx="573339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287905" imgH="1976676" progId="Visio.Drawing.11">
                  <p:embed/>
                </p:oleObj>
              </mc:Choice>
              <mc:Fallback>
                <p:oleObj name="Visio" r:id="rId3" imgW="2287905" imgH="1976676" progId="Visio.Drawing.11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733392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4913" y="3743325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gt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567C-077B-4F9A-B2ED-83C11F635E88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65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199"/>
            <a:ext cx="6400800" cy="52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4800" y="38862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7924800" y="3810000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lt</a:t>
            </a:r>
            <a:endParaRPr lang="vi-V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C29F-DFDA-48C4-9E57-0CBDDF70E73C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9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err="1"/>
              <a:t>sánh</a:t>
            </a:r>
            <a:r>
              <a:rPr lang="en-US" sz="3600"/>
              <a:t> 4-bit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74x85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 so </a:t>
            </a:r>
            <a:r>
              <a:rPr lang="en-US" sz="2200" dirty="0" err="1"/>
              <a:t>sánh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chuẩn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 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(A&gt;B)   </a:t>
            </a:r>
            <a:r>
              <a:rPr lang="en-US" sz="2200" dirty="0" err="1"/>
              <a:t>lt</a:t>
            </a:r>
            <a:r>
              <a:rPr lang="en-US" sz="2200" dirty="0"/>
              <a:t>=0, </a:t>
            </a:r>
            <a:r>
              <a:rPr lang="en-US" sz="2200" dirty="0" err="1"/>
              <a:t>eq</a:t>
            </a:r>
            <a:r>
              <a:rPr lang="en-US" sz="2200" dirty="0"/>
              <a:t>=0, </a:t>
            </a:r>
            <a:r>
              <a:rPr lang="en-US" sz="2200" dirty="0" err="1"/>
              <a:t>gt</a:t>
            </a:r>
            <a:r>
              <a:rPr lang="en-US" sz="2200" dirty="0"/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(A&lt;B)   </a:t>
            </a:r>
            <a:r>
              <a:rPr lang="en-US" sz="2200" dirty="0" err="1"/>
              <a:t>lt</a:t>
            </a:r>
            <a:r>
              <a:rPr lang="en-US" sz="2200" dirty="0"/>
              <a:t>=1, </a:t>
            </a:r>
            <a:r>
              <a:rPr lang="en-US" sz="2200" dirty="0" err="1"/>
              <a:t>eq</a:t>
            </a:r>
            <a:r>
              <a:rPr lang="en-US" sz="2200" dirty="0"/>
              <a:t>=0, </a:t>
            </a:r>
            <a:r>
              <a:rPr lang="en-US" sz="2200" dirty="0" err="1"/>
              <a:t>gt</a:t>
            </a:r>
            <a:r>
              <a:rPr lang="en-US" sz="2200" dirty="0"/>
              <a:t>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(A=B)   </a:t>
            </a:r>
            <a:r>
              <a:rPr lang="en-US" sz="2200" dirty="0" err="1"/>
              <a:t>lt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en-US" sz="2200" dirty="0"/>
              <a:t>, </a:t>
            </a:r>
            <a:r>
              <a:rPr lang="en-US" sz="2200" dirty="0" err="1"/>
              <a:t>eq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e</a:t>
            </a:r>
            <a:r>
              <a:rPr lang="en-US" sz="2200" dirty="0"/>
              <a:t>, </a:t>
            </a:r>
            <a:r>
              <a:rPr lang="en-US" sz="2200" dirty="0" err="1"/>
              <a:t>gt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b="1" dirty="0" err="1"/>
              <a:t>Chý</a:t>
            </a:r>
            <a:r>
              <a:rPr lang="en-US" sz="2200" b="1" dirty="0"/>
              <a:t> </a:t>
            </a:r>
            <a:r>
              <a:rPr lang="en-US" sz="2200" b="1" dirty="0" err="1"/>
              <a:t>ý</a:t>
            </a:r>
            <a:r>
              <a:rPr lang="en-US" sz="2200" b="1" dirty="0"/>
              <a:t>: </a:t>
            </a:r>
            <a:r>
              <a:rPr lang="en-US" sz="2200" dirty="0"/>
              <a:t>3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CC"/>
                </a:solidFill>
              </a:rPr>
              <a:t>l, e </a:t>
            </a:r>
            <a:r>
              <a:rPr lang="en-US" sz="2200" b="1" dirty="0" err="1">
                <a:solidFill>
                  <a:srgbClr val="0000CC"/>
                </a:solidFill>
              </a:rPr>
              <a:t>và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CC"/>
                </a:solidFill>
              </a:rPr>
              <a:t>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err="1"/>
              <a:t>khi</a:t>
            </a:r>
            <a:r>
              <a:rPr lang="en-US" sz="2200"/>
              <a:t> ghép nối để tạo mạch so sánh với số bit nhiều hơn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92535"/>
              </p:ext>
            </p:extLst>
          </p:nvPr>
        </p:nvGraphicFramePr>
        <p:xfrm>
          <a:off x="762000" y="4396905"/>
          <a:ext cx="2819400" cy="231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1334691" imgH="1096566" progId="Visio.Drawing.11">
                  <p:embed/>
                </p:oleObj>
              </mc:Choice>
              <mc:Fallback>
                <p:oleObj name="Visio" r:id="rId3" imgW="1334691" imgH="1096566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96905"/>
                        <a:ext cx="2819400" cy="231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5" name="Picture 7" descr="https://faculty-web.msoe.edu/tritt/graphics/748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794" y="3886200"/>
            <a:ext cx="3080006" cy="2743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4F84-C2E9-40D3-86DA-F6261CE8ADA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err="1"/>
              <a:t>lớn</a:t>
            </a:r>
            <a:r>
              <a:rPr lang="en-US"/>
              <a:t> nhất,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4 </a:t>
            </a:r>
            <a:r>
              <a:rPr lang="en-US" err="1"/>
              <a:t>số</a:t>
            </a:r>
            <a:r>
              <a:rPr lang="en-US"/>
              <a:t> 4-bit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MUXs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854104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EC66-015F-41C6-BFE2-A88897C40E29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LUT (Look-up table)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</a:t>
            </a:r>
            <a:r>
              <a:rPr lang="en-US" b="1" dirty="0" err="1"/>
              <a:t>hằng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) </a:t>
            </a:r>
            <a:r>
              <a:rPr lang="en-US" dirty="0" err="1"/>
              <a:t>từ</a:t>
            </a:r>
            <a:r>
              <a:rPr lang="en-US" dirty="0"/>
              <a:t> 1 LUT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XOR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1666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505200"/>
            <a:ext cx="2600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FEE-C02D-469A-AE9E-FC2987B5C372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3 -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ở</a:t>
            </a:r>
            <a:r>
              <a:rPr lang="en-US" sz="2600" dirty="0"/>
              <a:t> slide </a:t>
            </a:r>
            <a:r>
              <a:rPr lang="en-US" sz="2600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err="1"/>
              <a:t>hiệu</a:t>
            </a:r>
            <a:r>
              <a:rPr lang="en-US" sz="2600"/>
              <a:t> quả vì phải sử dụng MUX 4-to-1</a:t>
            </a:r>
          </a:p>
          <a:p>
            <a:r>
              <a:rPr lang="en-US" sz="2600"/>
              <a:t>Nhận xét:</a:t>
            </a:r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0" b="40160"/>
          <a:stretch/>
        </p:blipFill>
        <p:spPr bwMode="auto">
          <a:xfrm>
            <a:off x="914400" y="2667000"/>
            <a:ext cx="7086600" cy="19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59791" r="29171"/>
          <a:stretch/>
        </p:blipFill>
        <p:spPr bwMode="auto">
          <a:xfrm>
            <a:off x="2819400" y="4681656"/>
            <a:ext cx="3733800" cy="19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21B-F969-4DEB-A376-E26594544D2C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22061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Ví</a:t>
            </a:r>
            <a:r>
              <a:rPr lang="en-US" sz="2800" u="sng" dirty="0"/>
              <a:t> </a:t>
            </a:r>
            <a:r>
              <a:rPr lang="en-US" sz="2800" u="sng" dirty="0" err="1"/>
              <a:t>dụ</a:t>
            </a:r>
            <a:r>
              <a:rPr lang="en-US" sz="2800" u="sng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thật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b="1" dirty="0"/>
              <a:t>MUX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cổng</a:t>
            </a:r>
            <a:r>
              <a:rPr lang="en-US" sz="2800" b="1" dirty="0"/>
              <a:t> </a:t>
            </a:r>
            <a:r>
              <a:rPr lang="en-US" sz="2800" b="1" dirty="0" err="1"/>
              <a:t>khác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04464"/>
              </p:ext>
            </p:extLst>
          </p:nvPr>
        </p:nvGraphicFramePr>
        <p:xfrm>
          <a:off x="1295400" y="2758440"/>
          <a:ext cx="19050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BE6-FBC7-4C95-AA24-383E53476A70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33436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XOR 3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2 </a:t>
            </a:r>
            <a:r>
              <a:rPr lang="en-US" sz="2800"/>
              <a:t>MUX 2-to-1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 r="53690"/>
          <a:stretch/>
        </p:blipFill>
        <p:spPr bwMode="auto">
          <a:xfrm>
            <a:off x="533400" y="2133600"/>
            <a:ext cx="3738349" cy="356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1" t="37114" b="10830"/>
          <a:stretch/>
        </p:blipFill>
        <p:spPr bwMode="auto">
          <a:xfrm>
            <a:off x="4435522" y="2819400"/>
            <a:ext cx="4322716" cy="230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9D15-F214-4538-8EB1-5CD925AE4F8F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2274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err="1"/>
              <a:t>Ví</a:t>
            </a:r>
            <a:r>
              <a:rPr lang="en-US" sz="2800" b="1" u="sng" dirty="0"/>
              <a:t> </a:t>
            </a:r>
            <a:r>
              <a:rPr lang="en-US" sz="2800" b="1" u="sng" dirty="0" err="1"/>
              <a:t>dụ</a:t>
            </a:r>
            <a:r>
              <a:rPr lang="en-US" sz="2800" b="1" u="sng" dirty="0"/>
              <a:t>: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MUX </a:t>
            </a:r>
            <a:r>
              <a:rPr lang="en-US" b="1" err="1"/>
              <a:t>và</a:t>
            </a:r>
            <a:r>
              <a:rPr lang="en-US" b="1"/>
              <a:t> các cổng logic </a:t>
            </a:r>
            <a:r>
              <a:rPr lang="en-US" b="1" dirty="0" err="1"/>
              <a:t>khác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50356"/>
              </p:ext>
            </p:extLst>
          </p:nvPr>
        </p:nvGraphicFramePr>
        <p:xfrm>
          <a:off x="609600" y="2362200"/>
          <a:ext cx="3124200" cy="4038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276600"/>
            <a:ext cx="381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- Với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là ngõ vào điều khiển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114800"/>
            <a:ext cx="385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- Với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là ngõ vào điều khiển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3259837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4173774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EC86-CC7E-4CC5-B174-FC424D3FC6D5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10803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Shannon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 </a:t>
                </a:r>
                <a:r>
                  <a:rPr lang="en-US" sz="2800" err="1"/>
                  <a:t>hàm</a:t>
                </a:r>
                <a:r>
                  <a:rPr lang="en-US" sz="2800"/>
                  <a:t> </a:t>
                </a:r>
                <a:r>
                  <a:rPr lang="en-US" dirty="0" err="1"/>
                  <a:t>B</a:t>
                </a:r>
                <a:r>
                  <a:rPr lang="en-US" sz="2800"/>
                  <a:t>oolean </a:t>
                </a:r>
                <a:r>
                  <a:rPr lang="en-US" sz="2800" dirty="0"/>
                  <a:t>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…,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n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	f(w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400" dirty="0"/>
                  <a:t>*f(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/>
                  <a:t>,w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..., 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+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sz="2400" dirty="0"/>
                  <a:t>*f(</a:t>
                </a:r>
                <a:r>
                  <a:rPr lang="en-US" sz="2400" dirty="0">
                    <a:solidFill>
                      <a:srgbClr val="0000CC"/>
                    </a:solidFill>
                  </a:rPr>
                  <a:t>1</a:t>
                </a:r>
                <a:r>
                  <a:rPr lang="en-US" sz="2400" dirty="0"/>
                  <a:t>, 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9E4-7418-4886-9146-0E4701332C71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88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/>
                  <a:t>Ví dụ </a:t>
                </a:r>
                <a:r>
                  <a:rPr lang="en-US" sz="2800" dirty="0"/>
                  <a:t>1:</a:t>
                </a:r>
              </a:p>
              <a:p>
                <a:pPr marL="0" indent="0">
                  <a:buNone/>
                </a:pPr>
                <a:r>
                  <a:rPr lang="en-US" sz="2800" dirty="0"/>
                  <a:t>	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)= 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 </a:t>
                </a:r>
                <a:r>
                  <a:rPr lang="en-US" sz="2800" dirty="0"/>
                  <a:t>+ 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/>
                  <a:t>Phân tích hàm này theo biến </a:t>
                </a:r>
                <a:r>
                  <a:rPr lang="en-US" sz="2800" b="1"/>
                  <a:t>w</a:t>
                </a:r>
                <a:r>
                  <a:rPr lang="en-US" sz="2800" b="1" baseline="-25000"/>
                  <a:t>1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/>
                  <a:t>	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)= </a:t>
                </a:r>
                <a:r>
                  <a:rPr lang="en-US" sz="2800" dirty="0">
                    <a:solidFill>
                      <a:srgbClr val="0000CC"/>
                    </a:solidFill>
                  </a:rPr>
                  <a:t>w</a:t>
                </a:r>
                <a:r>
                  <a:rPr lang="en-US" sz="2800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sz="2800" dirty="0"/>
                  <a:t>(w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800" dirty="0"/>
                  <a:t>(w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02698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 khi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029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 khi w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3276600" y="4114800"/>
            <a:ext cx="914400" cy="9121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24600" y="4114800"/>
            <a:ext cx="6858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4200401" y="2981201"/>
            <a:ext cx="228600" cy="18861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098967" y="3203370"/>
            <a:ext cx="222665" cy="1447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2B78-AF98-43CA-A381-56B4C6AD66E2}" type="datetime1">
              <a:rPr kumimoji="1" lang="en-US" altLang="ja-JP" smtClean="0"/>
              <a:t>4/19/2018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3748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2644</TotalTime>
  <Words>1666</Words>
  <Application>Microsoft Office PowerPoint</Application>
  <PresentationFormat>On-screen Show (4:3)</PresentationFormat>
  <Paragraphs>573</Paragraphs>
  <Slides>31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Tahoma</vt:lpstr>
      <vt:lpstr>Times New Roman</vt:lpstr>
      <vt:lpstr>Wingdings</vt:lpstr>
      <vt:lpstr>dsp</vt:lpstr>
      <vt:lpstr>Visio</vt:lpstr>
      <vt:lpstr>NHẬP MÔN MẠCH SỐ</vt:lpstr>
      <vt:lpstr>Nội dung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Nội dung</vt:lpstr>
      <vt:lpstr>Mạch tạo/kiểm tra Parity bit</vt:lpstr>
      <vt:lpstr>Mạch tạo/kiểm tra Parity bit</vt:lpstr>
      <vt:lpstr>Nhắc lại: Cổng logic XOR, XNOR</vt:lpstr>
      <vt:lpstr>Mạch tạo Parity bit</vt:lpstr>
      <vt:lpstr>Mạch kiểm tra Even Parity bit</vt:lpstr>
      <vt:lpstr>Mạch kiểm tra Odd Parity bit</vt:lpstr>
      <vt:lpstr>Nội dung</vt:lpstr>
      <vt:lpstr>Mạch so sánh (Comperator)</vt:lpstr>
      <vt:lpstr>Mạch so sánh 1 bit</vt:lpstr>
      <vt:lpstr>Mạch so sánh 4 bit</vt:lpstr>
      <vt:lpstr>Mạch so sánh 4 bit</vt:lpstr>
      <vt:lpstr>Mạch so sánh 4 bit</vt:lpstr>
      <vt:lpstr>Mạch so sánh 4-bit</vt:lpstr>
      <vt:lpstr>Ví dụ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DucKhai Lam</cp:lastModifiedBy>
  <cp:revision>248</cp:revision>
  <dcterms:created xsi:type="dcterms:W3CDTF">2013-02-24T12:47:21Z</dcterms:created>
  <dcterms:modified xsi:type="dcterms:W3CDTF">2018-04-19T03:23:33Z</dcterms:modified>
</cp:coreProperties>
</file>