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image/vnd.ms-photo" Extension="wdp"/>
  <Default ContentType="image/svg+xml" Extension="sv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drawingml.chart+xml" PartName="/ppt/charts/chart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</p:sldIdLst>
  <p:sldSz cy="6858000" cx="12192000"/>
  <p:notesSz cx="6858000" cy="9144000"/>
  <p:defaultTextStyle>
    <a:defPPr lvl="0">
      <a:defRPr lang="es-PE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JOB OPPORTUNITIES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BCD-4FD3-8330-C222B54F5DE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BCD-4FD3-8330-C222B54F5DE5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BCD-4FD3-8330-C222B54F5DE5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BCD-4FD3-8330-C222B54F5DE5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BCD-4FD3-8330-C222B54F5DE5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6BCD-4FD3-8330-C222B54F5DE5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6BCD-4FD3-8330-C222B54F5D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Hoja1!$A$2:$A$8</c:f>
              <c:strCache>
                <c:ptCount val="7"/>
                <c:pt idx="0">
                  <c:v>Job opportunities</c:v>
                </c:pt>
                <c:pt idx="1">
                  <c:v>economic improvement</c:v>
                </c:pt>
                <c:pt idx="2">
                  <c:v>Work contract</c:v>
                </c:pt>
                <c:pt idx="3">
                  <c:v>unemployed</c:v>
                </c:pt>
                <c:pt idx="4">
                  <c:v>family</c:v>
                </c:pt>
                <c:pt idx="5">
                  <c:v>studies</c:v>
                </c:pt>
                <c:pt idx="6">
                  <c:v>others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67.5</c:v>
                </c:pt>
                <c:pt idx="1">
                  <c:v>36.6</c:v>
                </c:pt>
                <c:pt idx="2">
                  <c:v>16.399999999999999</c:v>
                </c:pt>
                <c:pt idx="3">
                  <c:v>13.5</c:v>
                </c:pt>
                <c:pt idx="4">
                  <c:v>18.600000000000001</c:v>
                </c:pt>
                <c:pt idx="5">
                  <c:v>11.9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BCD-4FD3-8330-C222B54F5DE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2936-0F8D-51D8-B2C4-F4F9A040A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0C1EB7-4861-B181-B769-A42530AC7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71DB68-7067-4E52-4587-CAA7A3BE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06CE-1FE0-4669-BFDD-63733F9233C0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6051F9-E548-3FA3-B8B6-5106422C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BF14F0-1824-3E9F-4F14-1F4E5851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44E4-0EA2-420E-9AAD-38ECE5FEC8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581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583EF-2241-B402-FBE0-171EC405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1AD824-8A7D-00B6-C65C-5E9233FC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9D52E5-DEC0-43CB-0193-D8B31216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06CE-1FE0-4669-BFDD-63733F9233C0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5BC51-7B1B-C4C8-25D0-90983767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EB0295-5687-2EEB-1266-AC04D375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44E4-0EA2-420E-9AAD-38ECE5FEC8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76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BF8D01-C23E-8BDF-FED9-A5A5BC1F0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9C1367-E99B-80F1-6A0F-C33C87EF5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DA85B6-EE74-5545-1F5C-7EB148EB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06CE-1FE0-4669-BFDD-63733F9233C0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2C9860-4454-06E8-703F-03FD1088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AE8657-7F1F-F793-7D35-963EC347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44E4-0EA2-420E-9AAD-38ECE5FEC8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885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98064-03BF-1EBE-0813-48833EDA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04B6B0-395F-5258-4227-AA8DFFF1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08112E-E136-CF66-8DFB-370D17B4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06CE-1FE0-4669-BFDD-63733F9233C0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C3311E-42D9-B842-A2C0-09703B36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265F50-6FC6-01A7-828F-C9245AE6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44E4-0EA2-420E-9AAD-38ECE5FEC8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703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0A9EB-A6D6-70BD-A815-392860ED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BB7DF-2D8F-57D7-C921-6BE574321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3411E-AC68-D56E-BC24-66AEC2AC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06CE-1FE0-4669-BFDD-63733F9233C0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429BC6-786A-0293-4D0F-4414677D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CBC8FD-9A33-328F-543D-6BED765F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44E4-0EA2-420E-9AAD-38ECE5FEC8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872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8EC47-03A7-7ECA-7DCE-59F9C3D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D7B119-2E1C-989E-AC67-3BB14D9D9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9D39B9-F329-98F0-66BB-FAFD5D75B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CAAF99-3714-D327-66C7-E6D47DBA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06CE-1FE0-4669-BFDD-63733F9233C0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CF2B8A-7583-12E3-819F-5A87C37C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02D4E3-2E56-8491-011F-AA420B9F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44E4-0EA2-420E-9AAD-38ECE5FEC8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143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55FC2-6015-CBEA-C1DD-F18D93F9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9F3AFD-B331-D926-6B24-1CA30400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A08C15-74F3-4201-41DC-128A24FBD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0C0EF1-C307-B4DA-CACC-8CA84E73B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611C90-9F3D-1E18-2B34-D2C11822F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E6EDA3-EF37-3FB9-E088-C6BB8C18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06CE-1FE0-4669-BFDD-63733F9233C0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9357D8-2BFF-06FA-25B6-ED495373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C4AB07-2D42-1899-00B1-0D78088D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44E4-0EA2-420E-9AAD-38ECE5FEC8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715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F3031-99F2-E86A-212E-4795F2D2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DF15EC-1C3D-F80C-A266-723517B6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06CE-1FE0-4669-BFDD-63733F9233C0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19EC3B-D8AC-A5FD-16A2-A0250DF7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A38ACC-FC06-B8E2-C05D-73F2DE35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44E4-0EA2-420E-9AAD-38ECE5FEC8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045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CB9951-280D-F0FC-9409-7042F000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06CE-1FE0-4669-BFDD-63733F9233C0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F9F77F-9B6A-009C-4513-F128BC89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EB0029-6D80-DA37-72E9-A79E44FE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44E4-0EA2-420E-9AAD-38ECE5FEC8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144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DE36B-76C8-29C5-4B41-3C0938BF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E9D00-AA1B-0258-FAB6-10DC433BB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3A6D16-51E8-F74D-CF17-2C4024DE7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820B21-E6A3-940C-1EB9-ECC49CF1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06CE-1FE0-4669-BFDD-63733F9233C0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630170-AB11-5CE8-CDD6-267C0A3E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A74B7-B531-93BF-C4BC-C0133476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44E4-0EA2-420E-9AAD-38ECE5FEC8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747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15DB2-BF24-2762-7F98-56504F88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1A0EE0-43D7-5A80-8551-606688717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9531AC-5B2E-FBE1-095C-BAA547521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300A4E-95BD-DED1-366F-C4A304C4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06CE-1FE0-4669-BFDD-63733F9233C0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2924F4-9CC5-64EC-D174-14F6BCE4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3F5A85-004B-6775-81BE-946CFC9F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44E4-0EA2-420E-9AAD-38ECE5FEC8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638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D94FAD-93D7-A23D-5E8D-FEEF9056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602C09-50A7-3D2A-9E14-F7AA7C2A6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A9A469-DBB9-83E4-10ED-B390EE39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706CE-1FE0-4669-BFDD-63733F9233C0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26F964-D9A8-D8CA-4DF1-650E51E9E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1398CD-F89A-7AA6-4CF4-01764AE72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C44E4-0EA2-420E-9AAD-38ECE5FEC8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491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microsoft.com/office/2007/relationships/hdphoto" Target="../media/hdphoto4.wdp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microsoft.com/office/2007/relationships/hdphoto" Target="../media/hdphoto2.wdp"/><Relationship Id="rId10" Type="http://schemas.openxmlformats.org/officeDocument/2006/relationships/image" Target="../media/image7.svg"/><Relationship Id="rId19" Type="http://schemas.openxmlformats.org/officeDocument/2006/relationships/image" Target="../media/image14.svg"/><Relationship Id="rId4" Type="http://schemas.openxmlformats.org/officeDocument/2006/relationships/chart" Target="../charts/chart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ocadillo: ovalado 95">
            <a:extLst>
              <a:ext uri="{FF2B5EF4-FFF2-40B4-BE49-F238E27FC236}">
                <a16:creationId xmlns:a16="http://schemas.microsoft.com/office/drawing/2014/main" id="{2D2E52B9-DEFD-7B99-8520-21DF29D513F9}"/>
              </a:ext>
            </a:extLst>
          </p:cNvPr>
          <p:cNvSpPr/>
          <p:nvPr/>
        </p:nvSpPr>
        <p:spPr>
          <a:xfrm>
            <a:off x="7285919" y="2099510"/>
            <a:ext cx="3015833" cy="2374473"/>
          </a:xfrm>
          <a:prstGeom prst="wedgeEllipseCallout">
            <a:avLst>
              <a:gd name="adj1" fmla="val -37677"/>
              <a:gd name="adj2" fmla="val 55547"/>
            </a:avLst>
          </a:prstGeom>
          <a:solidFill>
            <a:srgbClr val="8FD7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B6551"/>
                </a:solidFill>
              </a:rPr>
              <a:t>The dream of many is to be able to leave the country, but why now do young adults decide to make that decision?</a:t>
            </a:r>
            <a:endParaRPr lang="es-PE" dirty="0">
              <a:solidFill>
                <a:srgbClr val="1B6551"/>
              </a:solidFill>
            </a:endParaRP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A9F4236E-723B-3EC8-3CDE-067BA4243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944" y1="56389" x2="46944" y2="56389"/>
                        <a14:foregroundMark x1="46667" y1="54722" x2="43611" y2="552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081" y="3224113"/>
            <a:ext cx="4046350" cy="4046350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A11501F-2364-BECF-CB88-1C10FDE311C0}"/>
              </a:ext>
            </a:extLst>
          </p:cNvPr>
          <p:cNvSpPr/>
          <p:nvPr/>
        </p:nvSpPr>
        <p:spPr>
          <a:xfrm>
            <a:off x="468923" y="169599"/>
            <a:ext cx="11215120" cy="1535272"/>
          </a:xfrm>
          <a:prstGeom prst="roundRect">
            <a:avLst/>
          </a:prstGeom>
          <a:solidFill>
            <a:srgbClr val="8FD7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1B6551"/>
                </a:solidFill>
                <a:latin typeface="Arial Rounded MT Bold" panose="020F0704030504030204" pitchFamily="34" charset="0"/>
              </a:rPr>
              <a:t>Reasons in Peru that young adults have to move</a:t>
            </a:r>
            <a:endParaRPr lang="es-PE" sz="4800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A27FA19-B0AD-4EC9-5399-A442B92D617A}"/>
              </a:ext>
            </a:extLst>
          </p:cNvPr>
          <p:cNvCxnSpPr/>
          <p:nvPr/>
        </p:nvCxnSpPr>
        <p:spPr>
          <a:xfrm>
            <a:off x="1088576" y="245411"/>
            <a:ext cx="0" cy="2708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74D9A42-A7F6-C006-7CF7-5901D1BDFD79}"/>
              </a:ext>
            </a:extLst>
          </p:cNvPr>
          <p:cNvCxnSpPr/>
          <p:nvPr/>
        </p:nvCxnSpPr>
        <p:spPr>
          <a:xfrm>
            <a:off x="1088576" y="630040"/>
            <a:ext cx="0" cy="2708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3A49E67-11FD-E529-F5B4-3ABC18C23E8A}"/>
              </a:ext>
            </a:extLst>
          </p:cNvPr>
          <p:cNvCxnSpPr/>
          <p:nvPr/>
        </p:nvCxnSpPr>
        <p:spPr>
          <a:xfrm>
            <a:off x="1088576" y="1000964"/>
            <a:ext cx="0" cy="2708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B684AAD-0E67-CFF0-5492-18B4C1F5EEA9}"/>
              </a:ext>
            </a:extLst>
          </p:cNvPr>
          <p:cNvCxnSpPr/>
          <p:nvPr/>
        </p:nvCxnSpPr>
        <p:spPr>
          <a:xfrm>
            <a:off x="1088576" y="1398632"/>
            <a:ext cx="0" cy="2708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ítulo 15">
            <a:extLst>
              <a:ext uri="{FF2B5EF4-FFF2-40B4-BE49-F238E27FC236}">
                <a16:creationId xmlns:a16="http://schemas.microsoft.com/office/drawing/2014/main" id="{A3E481FA-764C-768C-A0F1-C4FB87B3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5907" y="566791"/>
            <a:ext cx="1511105" cy="423375"/>
          </a:xfrm>
        </p:spPr>
        <p:txBody>
          <a:bodyPr>
            <a:normAutofit fontScale="90000"/>
          </a:bodyPr>
          <a:lstStyle/>
          <a:p>
            <a:r>
              <a:rPr lang="es-PE" dirty="0">
                <a:solidFill>
                  <a:schemeClr val="bg1"/>
                </a:solidFill>
              </a:rPr>
              <a:t>ticket</a:t>
            </a:r>
          </a:p>
        </p:txBody>
      </p:sp>
      <p:grpSp>
        <p:nvGrpSpPr>
          <p:cNvPr id="91" name="Grupo 90">
            <a:extLst>
              <a:ext uri="{FF2B5EF4-FFF2-40B4-BE49-F238E27FC236}">
                <a16:creationId xmlns:a16="http://schemas.microsoft.com/office/drawing/2014/main" id="{C8548BD0-240C-11E2-75CC-91B82DC1EF1D}"/>
              </a:ext>
            </a:extLst>
          </p:cNvPr>
          <p:cNvGrpSpPr/>
          <p:nvPr/>
        </p:nvGrpSpPr>
        <p:grpSpPr>
          <a:xfrm>
            <a:off x="-8631564" y="1773015"/>
            <a:ext cx="11417113" cy="4892101"/>
            <a:chOff x="-5795949" y="1816106"/>
            <a:chExt cx="11417113" cy="4892101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8189A840-BF8C-9A81-4268-42B2D2DC76C5}"/>
                </a:ext>
              </a:extLst>
            </p:cNvPr>
            <p:cNvGrpSpPr/>
            <p:nvPr/>
          </p:nvGrpSpPr>
          <p:grpSpPr>
            <a:xfrm>
              <a:off x="-5795949" y="1816106"/>
              <a:ext cx="11379238" cy="4892101"/>
              <a:chOff x="798267" y="1816106"/>
              <a:chExt cx="11379238" cy="4892101"/>
            </a:xfrm>
          </p:grpSpPr>
          <p:grpSp>
            <p:nvGrpSpPr>
              <p:cNvPr id="30" name="Grupo 29">
                <a:extLst>
                  <a:ext uri="{FF2B5EF4-FFF2-40B4-BE49-F238E27FC236}">
                    <a16:creationId xmlns:a16="http://schemas.microsoft.com/office/drawing/2014/main" id="{1C85B082-2A08-BE17-D6B5-736C32CEC607}"/>
                  </a:ext>
                </a:extLst>
              </p:cNvPr>
              <p:cNvGrpSpPr/>
              <p:nvPr/>
            </p:nvGrpSpPr>
            <p:grpSpPr>
              <a:xfrm>
                <a:off x="798267" y="1816106"/>
                <a:ext cx="11379238" cy="4892101"/>
                <a:chOff x="-124405" y="1669433"/>
                <a:chExt cx="11668322" cy="5165641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2D90AD6E-02E7-F15D-98CB-4BA94CF0D0F1}"/>
                    </a:ext>
                  </a:extLst>
                </p:cNvPr>
                <p:cNvSpPr/>
                <p:nvPr/>
              </p:nvSpPr>
              <p:spPr>
                <a:xfrm>
                  <a:off x="-124405" y="1669433"/>
                  <a:ext cx="11215120" cy="5165641"/>
                </a:xfrm>
                <a:prstGeom prst="rect">
                  <a:avLst/>
                </a:prstGeom>
                <a:solidFill>
                  <a:srgbClr val="66C4DA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  <p:sp>
              <p:nvSpPr>
                <p:cNvPr id="22" name="Rectángulo: esquinas superiores redondeadas 21">
                  <a:extLst>
                    <a:ext uri="{FF2B5EF4-FFF2-40B4-BE49-F238E27FC236}">
                      <a16:creationId xmlns:a16="http://schemas.microsoft.com/office/drawing/2014/main" id="{639DB810-5DAF-DBB2-9912-EAFD2672AE4F}"/>
                    </a:ext>
                  </a:extLst>
                </p:cNvPr>
                <p:cNvSpPr/>
                <p:nvPr/>
              </p:nvSpPr>
              <p:spPr>
                <a:xfrm rot="5400000">
                  <a:off x="10932677" y="5714630"/>
                  <a:ext cx="737420" cy="485061"/>
                </a:xfrm>
                <a:prstGeom prst="round2SameRect">
                  <a:avLst/>
                </a:prstGeom>
                <a:solidFill>
                  <a:srgbClr val="66C4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graphicFrame>
            <p:nvGraphicFramePr>
              <p:cNvPr id="54" name="Gráfico 53">
                <a:extLst>
                  <a:ext uri="{FF2B5EF4-FFF2-40B4-BE49-F238E27FC236}">
                    <a16:creationId xmlns:a16="http://schemas.microsoft.com/office/drawing/2014/main" id="{1DD3E8CF-361C-5A75-263C-3FD6606EEE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98492049"/>
                  </p:ext>
                </p:extLst>
              </p:nvPr>
            </p:nvGraphicFramePr>
            <p:xfrm>
              <a:off x="2791185" y="1918661"/>
              <a:ext cx="8375355" cy="476974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pic>
          <p:nvPicPr>
            <p:cNvPr id="43" name="Gráfico 42" descr="Maleta">
              <a:extLst>
                <a:ext uri="{FF2B5EF4-FFF2-40B4-BE49-F238E27FC236}">
                  <a16:creationId xmlns:a16="http://schemas.microsoft.com/office/drawing/2014/main" id="{8C012B37-343A-F7CE-CADD-E2EA14F44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22792" y="5499362"/>
              <a:ext cx="698372" cy="698372"/>
            </a:xfrm>
            <a:prstGeom prst="rect">
              <a:avLst/>
            </a:prstGeom>
          </p:spPr>
        </p:pic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DAD0869E-B759-1CFE-0C05-50F296AEC4B9}"/>
              </a:ext>
            </a:extLst>
          </p:cNvPr>
          <p:cNvGrpSpPr/>
          <p:nvPr/>
        </p:nvGrpSpPr>
        <p:grpSpPr>
          <a:xfrm>
            <a:off x="-8727434" y="1773016"/>
            <a:ext cx="10937263" cy="4892101"/>
            <a:chOff x="-6471802" y="1783261"/>
            <a:chExt cx="10937263" cy="4892101"/>
          </a:xfrm>
        </p:grpSpPr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23124C38-32A3-AB37-DD67-1D3747030EB2}"/>
                </a:ext>
              </a:extLst>
            </p:cNvPr>
            <p:cNvGrpSpPr/>
            <p:nvPr/>
          </p:nvGrpSpPr>
          <p:grpSpPr>
            <a:xfrm>
              <a:off x="-6471802" y="1783261"/>
              <a:ext cx="10937263" cy="4892101"/>
              <a:chOff x="-625185" y="1692359"/>
              <a:chExt cx="11700180" cy="5165641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73421282-A722-122F-78EC-3DBB14B2F05B}"/>
                  </a:ext>
                </a:extLst>
              </p:cNvPr>
              <p:cNvSpPr/>
              <p:nvPr/>
            </p:nvSpPr>
            <p:spPr>
              <a:xfrm>
                <a:off x="-625185" y="1692359"/>
                <a:ext cx="11215120" cy="5165641"/>
              </a:xfrm>
              <a:prstGeom prst="rect">
                <a:avLst/>
              </a:prstGeom>
              <a:solidFill>
                <a:srgbClr val="94B4D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4" name="Rectángulo: esquinas superiores redondeadas 23">
                <a:extLst>
                  <a:ext uri="{FF2B5EF4-FFF2-40B4-BE49-F238E27FC236}">
                    <a16:creationId xmlns:a16="http://schemas.microsoft.com/office/drawing/2014/main" id="{4EC34500-2A52-01C6-DBC1-F7D89EB15E98}"/>
                  </a:ext>
                </a:extLst>
              </p:cNvPr>
              <p:cNvSpPr/>
              <p:nvPr/>
            </p:nvSpPr>
            <p:spPr>
              <a:xfrm rot="5400000">
                <a:off x="10463755" y="4607198"/>
                <a:ext cx="737420" cy="485061"/>
              </a:xfrm>
              <a:prstGeom prst="round2SameRect">
                <a:avLst/>
              </a:prstGeom>
              <a:solidFill>
                <a:srgbClr val="94B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</p:grpSp>
        <p:pic>
          <p:nvPicPr>
            <p:cNvPr id="63" name="Gráfico 62" descr="Cara llorando con relleno sólido">
              <a:extLst>
                <a:ext uri="{FF2B5EF4-FFF2-40B4-BE49-F238E27FC236}">
                  <a16:creationId xmlns:a16="http://schemas.microsoft.com/office/drawing/2014/main" id="{F60E8B0B-465B-C6F5-9A5E-7043BCA95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85009" y="4499464"/>
              <a:ext cx="541253" cy="541253"/>
            </a:xfrm>
            <a:prstGeom prst="rect">
              <a:avLst/>
            </a:prstGeom>
          </p:spPr>
        </p:pic>
        <p:sp>
          <p:nvSpPr>
            <p:cNvPr id="68" name="Marcador de texto 11">
              <a:extLst>
                <a:ext uri="{FF2B5EF4-FFF2-40B4-BE49-F238E27FC236}">
                  <a16:creationId xmlns:a16="http://schemas.microsoft.com/office/drawing/2014/main" id="{25540E95-B590-10A4-A6F8-AD2AD08275AB}"/>
                </a:ext>
              </a:extLst>
            </p:cNvPr>
            <p:cNvSpPr txBox="1">
              <a:spLocks/>
            </p:cNvSpPr>
            <p:nvPr/>
          </p:nvSpPr>
          <p:spPr>
            <a:xfrm>
              <a:off x="-1771470" y="2169221"/>
              <a:ext cx="4658600" cy="64490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dirty="0" err="1">
                  <a:solidFill>
                    <a:srgbClr val="0070C0"/>
                  </a:solidFill>
                  <a:latin typeface="Bookman Old Style" panose="02050604050505020204" pitchFamily="18" charset="0"/>
                </a:rPr>
                <a:t>unemployment</a:t>
              </a:r>
              <a:endParaRPr lang="es-ES" dirty="0">
                <a:solidFill>
                  <a:srgbClr val="0070C0"/>
                </a:solidFill>
                <a:latin typeface="Bookman Old Style" panose="02050604050505020204" pitchFamily="18" charset="0"/>
              </a:endParaRPr>
            </a:p>
          </p:txBody>
        </p:sp>
        <p:pic>
          <p:nvPicPr>
            <p:cNvPr id="70" name="Gráfico 69" descr="Tendencia bajista">
              <a:extLst>
                <a:ext uri="{FF2B5EF4-FFF2-40B4-BE49-F238E27FC236}">
                  <a16:creationId xmlns:a16="http://schemas.microsoft.com/office/drawing/2014/main" id="{832E8B58-55B7-F304-9AC2-841C3431B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4829" y="4116457"/>
              <a:ext cx="2378664" cy="2378664"/>
            </a:xfrm>
            <a:prstGeom prst="rect">
              <a:avLst/>
            </a:prstGeom>
          </p:spPr>
        </p:pic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81A1341D-5665-60A9-11BB-D23BC12B4C70}"/>
                </a:ext>
              </a:extLst>
            </p:cNvPr>
            <p:cNvSpPr/>
            <p:nvPr/>
          </p:nvSpPr>
          <p:spPr>
            <a:xfrm>
              <a:off x="-2223210" y="2876894"/>
              <a:ext cx="1786385" cy="1477126"/>
            </a:xfrm>
            <a:prstGeom prst="ellipse">
              <a:avLst/>
            </a:prstGeom>
            <a:solidFill>
              <a:srgbClr val="669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high unemployment rates in Perú</a:t>
              </a:r>
              <a:endParaRPr lang="es-PE" dirty="0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7D4AB5DA-4FF1-230B-7B76-D5B177BC8013}"/>
                </a:ext>
              </a:extLst>
            </p:cNvPr>
            <p:cNvSpPr/>
            <p:nvPr/>
          </p:nvSpPr>
          <p:spPr>
            <a:xfrm>
              <a:off x="-2123079" y="4770090"/>
              <a:ext cx="1786385" cy="1477126"/>
            </a:xfrm>
            <a:prstGeom prst="ellipse">
              <a:avLst/>
            </a:prstGeom>
            <a:solidFill>
              <a:srgbClr val="669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err="1"/>
                <a:t>economic</a:t>
              </a:r>
              <a:r>
                <a:rPr lang="es-PE" dirty="0"/>
                <a:t> crisis</a:t>
              </a:r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0784730C-BB64-7F42-BBFE-76BEDEFBAE78}"/>
                </a:ext>
              </a:extLst>
            </p:cNvPr>
            <p:cNvSpPr txBox="1"/>
            <p:nvPr/>
          </p:nvSpPr>
          <p:spPr>
            <a:xfrm>
              <a:off x="778740" y="3021066"/>
              <a:ext cx="2804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err="1"/>
                <a:t>Due</a:t>
              </a:r>
              <a:r>
                <a:rPr lang="es-PE" dirty="0"/>
                <a:t> </a:t>
              </a:r>
              <a:r>
                <a:rPr lang="es-PE" dirty="0" err="1"/>
                <a:t>to</a:t>
              </a:r>
              <a:r>
                <a:rPr lang="es-PE" dirty="0"/>
                <a:t> </a:t>
              </a:r>
              <a:r>
                <a:rPr lang="es-PE" dirty="0" err="1"/>
                <a:t>the</a:t>
              </a:r>
              <a:r>
                <a:rPr lang="es-PE" dirty="0"/>
                <a:t> </a:t>
              </a:r>
              <a:r>
                <a:rPr lang="es-PE" dirty="0" err="1"/>
                <a:t>hight</a:t>
              </a:r>
              <a:r>
                <a:rPr lang="es-PE" dirty="0"/>
                <a:t> Price </a:t>
              </a:r>
              <a:r>
                <a:rPr lang="es-PE" dirty="0" err="1"/>
                <a:t>increase</a:t>
              </a:r>
              <a:r>
                <a:rPr lang="es-PE" dirty="0"/>
                <a:t>, </a:t>
              </a:r>
              <a:r>
                <a:rPr lang="es-PE" dirty="0" err="1"/>
                <a:t>some</a:t>
              </a:r>
              <a:r>
                <a:rPr lang="es-PE" dirty="0"/>
                <a:t> </a:t>
              </a:r>
              <a:r>
                <a:rPr lang="es-PE" dirty="0" err="1"/>
                <a:t>decided</a:t>
              </a:r>
              <a:r>
                <a:rPr lang="es-PE" dirty="0"/>
                <a:t> </a:t>
              </a:r>
              <a:r>
                <a:rPr lang="es-PE" dirty="0" err="1"/>
                <a:t>to</a:t>
              </a:r>
              <a:r>
                <a:rPr lang="es-PE" dirty="0"/>
                <a:t> </a:t>
              </a:r>
              <a:r>
                <a:rPr lang="es-PE" dirty="0" err="1"/>
                <a:t>migrate</a:t>
              </a:r>
              <a:r>
                <a:rPr lang="es-PE" dirty="0"/>
                <a:t> </a:t>
              </a:r>
              <a:r>
                <a:rPr lang="es-PE" dirty="0" err="1"/>
                <a:t>to</a:t>
              </a:r>
              <a:r>
                <a:rPr lang="es-PE" dirty="0"/>
                <a:t> </a:t>
              </a:r>
              <a:r>
                <a:rPr lang="es-PE" dirty="0" err="1"/>
                <a:t>other</a:t>
              </a:r>
              <a:r>
                <a:rPr lang="es-PE" dirty="0"/>
                <a:t> </a:t>
              </a:r>
              <a:r>
                <a:rPr lang="es-PE" dirty="0" err="1"/>
                <a:t>countries</a:t>
              </a:r>
              <a:r>
                <a:rPr lang="es-PE" dirty="0"/>
                <a:t> 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F91A8C61-92FC-CCB8-7B1F-BA0DDAE7B81E}"/>
              </a:ext>
            </a:extLst>
          </p:cNvPr>
          <p:cNvGrpSpPr/>
          <p:nvPr/>
        </p:nvGrpSpPr>
        <p:grpSpPr>
          <a:xfrm>
            <a:off x="-10102043" y="1782625"/>
            <a:ext cx="11789226" cy="5018762"/>
            <a:chOff x="-513822" y="1854468"/>
            <a:chExt cx="11789226" cy="5018762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86727E15-C125-A778-20B7-96E9DA4919A2}"/>
                </a:ext>
              </a:extLst>
            </p:cNvPr>
            <p:cNvGrpSpPr/>
            <p:nvPr/>
          </p:nvGrpSpPr>
          <p:grpSpPr>
            <a:xfrm>
              <a:off x="-513822" y="1854468"/>
              <a:ext cx="11789226" cy="4833933"/>
              <a:chOff x="-9191145" y="-1575055"/>
              <a:chExt cx="11684384" cy="5165641"/>
            </a:xfrm>
          </p:grpSpPr>
          <p:grpSp>
            <p:nvGrpSpPr>
              <p:cNvPr id="32" name="Grupo 31">
                <a:extLst>
                  <a:ext uri="{FF2B5EF4-FFF2-40B4-BE49-F238E27FC236}">
                    <a16:creationId xmlns:a16="http://schemas.microsoft.com/office/drawing/2014/main" id="{CDD195E4-B9C2-3A50-5CB1-6B150F6D3992}"/>
                  </a:ext>
                </a:extLst>
              </p:cNvPr>
              <p:cNvGrpSpPr/>
              <p:nvPr/>
            </p:nvGrpSpPr>
            <p:grpSpPr>
              <a:xfrm>
                <a:off x="-9191145" y="-1575055"/>
                <a:ext cx="11684384" cy="5165641"/>
                <a:chOff x="-1306852" y="1689754"/>
                <a:chExt cx="11684384" cy="5165641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25" name="Rectángulo 24">
                  <a:extLst>
                    <a:ext uri="{FF2B5EF4-FFF2-40B4-BE49-F238E27FC236}">
                      <a16:creationId xmlns:a16="http://schemas.microsoft.com/office/drawing/2014/main" id="{115B75A5-0ABC-443B-F2D0-1CC37FA5919C}"/>
                    </a:ext>
                  </a:extLst>
                </p:cNvPr>
                <p:cNvSpPr/>
                <p:nvPr/>
              </p:nvSpPr>
              <p:spPr>
                <a:xfrm>
                  <a:off x="-1306852" y="1689754"/>
                  <a:ext cx="11215120" cy="5165641"/>
                </a:xfrm>
                <a:prstGeom prst="rect">
                  <a:avLst/>
                </a:prstGeom>
                <a:solidFill>
                  <a:srgbClr val="A7A9D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  <p:sp>
              <p:nvSpPr>
                <p:cNvPr id="26" name="Rectángulo: esquinas superiores redondeadas 25">
                  <a:extLst>
                    <a:ext uri="{FF2B5EF4-FFF2-40B4-BE49-F238E27FC236}">
                      <a16:creationId xmlns:a16="http://schemas.microsoft.com/office/drawing/2014/main" id="{105B7894-0C78-DA65-6911-401A35D1AF62}"/>
                    </a:ext>
                  </a:extLst>
                </p:cNvPr>
                <p:cNvSpPr/>
                <p:nvPr/>
              </p:nvSpPr>
              <p:spPr>
                <a:xfrm rot="5400000">
                  <a:off x="9766292" y="3386411"/>
                  <a:ext cx="737420" cy="485061"/>
                </a:xfrm>
                <a:prstGeom prst="round2SameRect">
                  <a:avLst/>
                </a:prstGeom>
                <a:solidFill>
                  <a:srgbClr val="A7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pic>
            <p:nvPicPr>
              <p:cNvPr id="67" name="Gráfico 66" descr="Libros">
                <a:extLst>
                  <a:ext uri="{FF2B5EF4-FFF2-40B4-BE49-F238E27FC236}">
                    <a16:creationId xmlns:a16="http://schemas.microsoft.com/office/drawing/2014/main" id="{E4293961-29AB-9CE5-794E-CB98ED871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807382" y="26853"/>
                <a:ext cx="648170" cy="648170"/>
              </a:xfrm>
              <a:prstGeom prst="rect">
                <a:avLst/>
              </a:prstGeom>
            </p:spPr>
          </p:pic>
        </p:grpSp>
        <p:sp>
          <p:nvSpPr>
            <p:cNvPr id="77" name="Marcador de texto 11">
              <a:extLst>
                <a:ext uri="{FF2B5EF4-FFF2-40B4-BE49-F238E27FC236}">
                  <a16:creationId xmlns:a16="http://schemas.microsoft.com/office/drawing/2014/main" id="{3C241F98-2771-EBAD-4D81-1837C5FC4086}"/>
                </a:ext>
              </a:extLst>
            </p:cNvPr>
            <p:cNvSpPr txBox="1">
              <a:spLocks/>
            </p:cNvSpPr>
            <p:nvPr/>
          </p:nvSpPr>
          <p:spPr>
            <a:xfrm>
              <a:off x="5383193" y="1958542"/>
              <a:ext cx="3454419" cy="12175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5400" dirty="0" err="1">
                  <a:solidFill>
                    <a:srgbClr val="595EBF"/>
                  </a:solidFill>
                  <a:latin typeface="Bookman Old Style" panose="02050604050505020204" pitchFamily="18" charset="0"/>
                </a:rPr>
                <a:t>studies</a:t>
              </a:r>
              <a:endParaRPr lang="es-ES" sz="5400" dirty="0">
                <a:solidFill>
                  <a:srgbClr val="595EBF"/>
                </a:solidFill>
                <a:latin typeface="Bookman Old Style" panose="02050604050505020204" pitchFamily="18" charset="0"/>
              </a:endParaRPr>
            </a:p>
          </p:txBody>
        </p:sp>
        <p:pic>
          <p:nvPicPr>
            <p:cNvPr id="81" name="Imagen 80">
              <a:extLst>
                <a:ext uri="{FF2B5EF4-FFF2-40B4-BE49-F238E27FC236}">
                  <a16:creationId xmlns:a16="http://schemas.microsoft.com/office/drawing/2014/main" id="{210F1259-0FC2-A5C7-C51D-01EB9DDEA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2778" l="10000" r="90000">
                          <a14:foregroundMark x1="41111" y1="92778" x2="41111" y2="92778"/>
                          <a14:foregroundMark x1="50556" y1="52778" x2="48889" y2="57778"/>
                          <a14:foregroundMark x1="71667" y1="12778" x2="71667" y2="12778"/>
                          <a14:foregroundMark x1="77222" y1="12778" x2="73333" y2="1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093" y="2688524"/>
              <a:ext cx="4184706" cy="4184706"/>
            </a:xfrm>
            <a:prstGeom prst="rect">
              <a:avLst/>
            </a:prstGeom>
          </p:spPr>
        </p:pic>
        <p:pic>
          <p:nvPicPr>
            <p:cNvPr id="1026" name="Picture 2" descr="Correspondencia de Perú ilustración del vector. Ilustración de  correspondencia - 107175083">
              <a:extLst>
                <a:ext uri="{FF2B5EF4-FFF2-40B4-BE49-F238E27FC236}">
                  <a16:creationId xmlns:a16="http://schemas.microsoft.com/office/drawing/2014/main" id="{7D58C485-9FCE-A260-2E44-0A12E92B44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duotone>
                <a:prstClr val="black"/>
                <a:srgbClr val="595EB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222" b="92222" l="10000" r="90000">
                          <a14:foregroundMark x1="51528" y1="8000" x2="51528" y2="8000"/>
                          <a14:foregroundMark x1="50833" y1="4333" x2="50833" y2="4333"/>
                          <a14:foregroundMark x1="78333" y1="92222" x2="78333" y2="9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277" y="3718227"/>
              <a:ext cx="2434385" cy="3042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apa de Estados Unidos | Recursos educativos">
              <a:extLst>
                <a:ext uri="{FF2B5EF4-FFF2-40B4-BE49-F238E27FC236}">
                  <a16:creationId xmlns:a16="http://schemas.microsoft.com/office/drawing/2014/main" id="{71CC3628-ABDD-4703-6C63-55D1AA874B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rgbClr val="595EB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7819" b="90123" l="9961" r="94336">
                          <a14:foregroundMark x1="17773" y1="71331" x2="14258" y2="82030"/>
                          <a14:foregroundMark x1="23145" y1="7819" x2="23145" y2="7819"/>
                          <a14:foregroundMark x1="94336" y1="18519" x2="91699" y2="24554"/>
                          <a14:foregroundMark x1="44531" y1="90123" x2="44531" y2="901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4812" y="4152258"/>
              <a:ext cx="3341143" cy="2378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Bocadillo: rectángulo con esquinas redondeadas 81">
              <a:extLst>
                <a:ext uri="{FF2B5EF4-FFF2-40B4-BE49-F238E27FC236}">
                  <a16:creationId xmlns:a16="http://schemas.microsoft.com/office/drawing/2014/main" id="{F20ECD92-3B85-4C99-DF07-BD9E968F4548}"/>
                </a:ext>
              </a:extLst>
            </p:cNvPr>
            <p:cNvSpPr/>
            <p:nvPr/>
          </p:nvSpPr>
          <p:spPr>
            <a:xfrm>
              <a:off x="3040524" y="2123823"/>
              <a:ext cx="2009350" cy="1702017"/>
            </a:xfrm>
            <a:prstGeom prst="wedgeRoundRectCallo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 will learn a different language and education abroad is more complete than in our country</a:t>
              </a:r>
              <a:endParaRPr lang="es-PE" sz="1600" dirty="0"/>
            </a:p>
          </p:txBody>
        </p:sp>
        <p:sp>
          <p:nvSpPr>
            <p:cNvPr id="84" name="Bocadillo: ovalado 83">
              <a:extLst>
                <a:ext uri="{FF2B5EF4-FFF2-40B4-BE49-F238E27FC236}">
                  <a16:creationId xmlns:a16="http://schemas.microsoft.com/office/drawing/2014/main" id="{E91544B9-D640-5406-28ED-94ECC5AE5701}"/>
                </a:ext>
              </a:extLst>
            </p:cNvPr>
            <p:cNvSpPr/>
            <p:nvPr/>
          </p:nvSpPr>
          <p:spPr>
            <a:xfrm>
              <a:off x="7916980" y="2264695"/>
              <a:ext cx="2372211" cy="1789766"/>
            </a:xfrm>
            <a:prstGeom prst="wedgeEllipseCallo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 could have even more job opportunities. It may be easier to find a job.</a:t>
              </a:r>
              <a:endParaRPr lang="es-PE" dirty="0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0D45CD58-A78D-9F2C-3CA2-D66DE9F67734}"/>
              </a:ext>
            </a:extLst>
          </p:cNvPr>
          <p:cNvGrpSpPr/>
          <p:nvPr/>
        </p:nvGrpSpPr>
        <p:grpSpPr>
          <a:xfrm>
            <a:off x="-10197900" y="1804994"/>
            <a:ext cx="11484095" cy="4894916"/>
            <a:chOff x="-735340" y="1854468"/>
            <a:chExt cx="11484095" cy="4894916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8EB37322-B2FE-D0D6-6553-FB8EC5CDF66E}"/>
                </a:ext>
              </a:extLst>
            </p:cNvPr>
            <p:cNvGrpSpPr/>
            <p:nvPr/>
          </p:nvGrpSpPr>
          <p:grpSpPr>
            <a:xfrm>
              <a:off x="-735340" y="1899452"/>
              <a:ext cx="11484095" cy="4788949"/>
              <a:chOff x="-11560249" y="1529766"/>
              <a:chExt cx="11700182" cy="5165641"/>
            </a:xfrm>
          </p:grpSpPr>
          <p:grpSp>
            <p:nvGrpSpPr>
              <p:cNvPr id="29" name="Grupo 28">
                <a:extLst>
                  <a:ext uri="{FF2B5EF4-FFF2-40B4-BE49-F238E27FC236}">
                    <a16:creationId xmlns:a16="http://schemas.microsoft.com/office/drawing/2014/main" id="{069979AA-42AC-1B13-7A5B-4B8B5093D1F2}"/>
                  </a:ext>
                </a:extLst>
              </p:cNvPr>
              <p:cNvGrpSpPr/>
              <p:nvPr/>
            </p:nvGrpSpPr>
            <p:grpSpPr>
              <a:xfrm>
                <a:off x="-11560249" y="1529766"/>
                <a:ext cx="11700182" cy="5165641"/>
                <a:chOff x="-2139652" y="1745245"/>
                <a:chExt cx="11700182" cy="5165641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27" name="Rectángulo 26">
                  <a:extLst>
                    <a:ext uri="{FF2B5EF4-FFF2-40B4-BE49-F238E27FC236}">
                      <a16:creationId xmlns:a16="http://schemas.microsoft.com/office/drawing/2014/main" id="{99DB59E2-60AD-332D-CC1E-C40164EC22A6}"/>
                    </a:ext>
                  </a:extLst>
                </p:cNvPr>
                <p:cNvSpPr/>
                <p:nvPr/>
              </p:nvSpPr>
              <p:spPr>
                <a:xfrm>
                  <a:off x="-2139652" y="1745245"/>
                  <a:ext cx="11215120" cy="5165641"/>
                </a:xfrm>
                <a:prstGeom prst="rect">
                  <a:avLst/>
                </a:prstGeom>
                <a:solidFill>
                  <a:srgbClr val="C6B6D6"/>
                </a:solidFill>
                <a:ln>
                  <a:noFill/>
                </a:ln>
                <a:effectLst>
                  <a:outerShdw blurRad="50800" dist="50800" dir="5400000" sx="124000" sy="124000" algn="ctr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  <p:sp>
              <p:nvSpPr>
                <p:cNvPr id="28" name="Rectángulo: esquinas superiores redondeadas 27">
                  <a:extLst>
                    <a:ext uri="{FF2B5EF4-FFF2-40B4-BE49-F238E27FC236}">
                      <a16:creationId xmlns:a16="http://schemas.microsoft.com/office/drawing/2014/main" id="{C8A036A9-71A2-F46F-BB2C-0C5BBCAECCB3}"/>
                    </a:ext>
                  </a:extLst>
                </p:cNvPr>
                <p:cNvSpPr/>
                <p:nvPr/>
              </p:nvSpPr>
              <p:spPr>
                <a:xfrm rot="5400000">
                  <a:off x="8949290" y="2193281"/>
                  <a:ext cx="737420" cy="485061"/>
                </a:xfrm>
                <a:prstGeom prst="round2SameRect">
                  <a:avLst/>
                </a:prstGeom>
                <a:solidFill>
                  <a:srgbClr val="C6B6D6"/>
                </a:solidFill>
                <a:ln>
                  <a:noFill/>
                </a:ln>
                <a:effectLst>
                  <a:outerShdw blurRad="50800" dist="50800" dir="5400000" sx="124000" sy="124000" algn="ctr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pic>
            <p:nvPicPr>
              <p:cNvPr id="65" name="Gráfico 64" descr="Diploma">
                <a:extLst>
                  <a:ext uri="{FF2B5EF4-FFF2-40B4-BE49-F238E27FC236}">
                    <a16:creationId xmlns:a16="http://schemas.microsoft.com/office/drawing/2014/main" id="{0308F684-2BBD-D39D-11D6-F3121F71E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-526718" y="1858175"/>
                <a:ext cx="648170" cy="648170"/>
              </a:xfrm>
              <a:prstGeom prst="rect">
                <a:avLst/>
              </a:prstGeom>
            </p:spPr>
          </p:pic>
        </p:grpSp>
        <p:pic>
          <p:nvPicPr>
            <p:cNvPr id="88" name="Imagen 87">
              <a:extLst>
                <a:ext uri="{FF2B5EF4-FFF2-40B4-BE49-F238E27FC236}">
                  <a16:creationId xmlns:a16="http://schemas.microsoft.com/office/drawing/2014/main" id="{ABB4E609-FCDB-1B79-3449-E29F66A29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3913" y1="11680" x2="53913" y2="11680"/>
                          <a14:foregroundMark x1="49130" y1="89440" x2="49130" y2="89440"/>
                          <a14:foregroundMark x1="57174" y1="89120" x2="57174" y2="891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4064" y="1854468"/>
              <a:ext cx="7205316" cy="4894916"/>
            </a:xfrm>
            <a:prstGeom prst="rect">
              <a:avLst/>
            </a:prstGeom>
          </p:spPr>
        </p:pic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8E875A61-2326-24E2-69B4-95793621E205}"/>
                </a:ext>
              </a:extLst>
            </p:cNvPr>
            <p:cNvSpPr txBox="1"/>
            <p:nvPr/>
          </p:nvSpPr>
          <p:spPr>
            <a:xfrm>
              <a:off x="798267" y="2215084"/>
              <a:ext cx="448476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sz="3600" dirty="0" err="1">
                  <a:solidFill>
                    <a:srgbClr val="644880"/>
                  </a:solidFill>
                  <a:latin typeface="Bookman Old Style" panose="02050604050505020204" pitchFamily="18" charset="0"/>
                </a:rPr>
                <a:t>Better</a:t>
              </a:r>
              <a:r>
                <a:rPr lang="es-PE" sz="3600" dirty="0">
                  <a:solidFill>
                    <a:srgbClr val="644880"/>
                  </a:solidFill>
                  <a:latin typeface="Bookman Old Style" panose="02050604050505020204" pitchFamily="18" charset="0"/>
                </a:rPr>
                <a:t> </a:t>
              </a:r>
              <a:r>
                <a:rPr lang="es-PE" sz="3600" dirty="0" err="1">
                  <a:solidFill>
                    <a:srgbClr val="644880"/>
                  </a:solidFill>
                  <a:latin typeface="Bookman Old Style" panose="02050604050505020204" pitchFamily="18" charset="0"/>
                </a:rPr>
                <a:t>opportunities</a:t>
              </a:r>
              <a:endParaRPr lang="es-PE" sz="3600" dirty="0">
                <a:solidFill>
                  <a:srgbClr val="64488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7" name="Bocadillo: ovalado 86">
              <a:extLst>
                <a:ext uri="{FF2B5EF4-FFF2-40B4-BE49-F238E27FC236}">
                  <a16:creationId xmlns:a16="http://schemas.microsoft.com/office/drawing/2014/main" id="{01E455FB-4D09-E049-832C-BC8FDC502162}"/>
                </a:ext>
              </a:extLst>
            </p:cNvPr>
            <p:cNvSpPr/>
            <p:nvPr/>
          </p:nvSpPr>
          <p:spPr>
            <a:xfrm rot="1362689">
              <a:off x="6607180" y="2158956"/>
              <a:ext cx="2743937" cy="1870536"/>
            </a:xfrm>
            <a:prstGeom prst="wedgeEllipseCallout">
              <a:avLst/>
            </a:prstGeom>
            <a:solidFill>
              <a:srgbClr val="977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ookman Old Style" panose="02050604050505020204" pitchFamily="18" charset="0"/>
                </a:rPr>
                <a:t>Careers such as arts are more accessible abroad than in our country</a:t>
              </a:r>
              <a:endParaRPr lang="es-PE" dirty="0">
                <a:latin typeface="Bookman Old Style" panose="02050604050505020204" pitchFamily="18" charset="0"/>
              </a:endParaRPr>
            </a:p>
          </p:txBody>
        </p:sp>
        <p:sp>
          <p:nvSpPr>
            <p:cNvPr id="92" name="Bocadillo: ovalado 91">
              <a:extLst>
                <a:ext uri="{FF2B5EF4-FFF2-40B4-BE49-F238E27FC236}">
                  <a16:creationId xmlns:a16="http://schemas.microsoft.com/office/drawing/2014/main" id="{660EFA2B-3620-FB8A-D07A-FCED53B524D1}"/>
                </a:ext>
              </a:extLst>
            </p:cNvPr>
            <p:cNvSpPr/>
            <p:nvPr/>
          </p:nvSpPr>
          <p:spPr>
            <a:xfrm rot="19779188" flipH="1">
              <a:off x="2123156" y="3780541"/>
              <a:ext cx="2399281" cy="2121462"/>
            </a:xfrm>
            <a:prstGeom prst="wedgeEllipseCallout">
              <a:avLst/>
            </a:prstGeom>
            <a:solidFill>
              <a:srgbClr val="977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ookman Old Style" panose="02050604050505020204" pitchFamily="18" charset="0"/>
                </a:rPr>
                <a:t>Countries like Canada have the lowest unemployment rate in the world.</a:t>
              </a:r>
              <a:endParaRPr lang="es-PE" dirty="0">
                <a:latin typeface="Bookman Old Style" panose="02050604050505020204" pitchFamily="18" charset="0"/>
              </a:endParaRPr>
            </a:p>
          </p:txBody>
        </p:sp>
        <p:sp>
          <p:nvSpPr>
            <p:cNvPr id="94" name="Bocadillo: ovalado 93">
              <a:extLst>
                <a:ext uri="{FF2B5EF4-FFF2-40B4-BE49-F238E27FC236}">
                  <a16:creationId xmlns:a16="http://schemas.microsoft.com/office/drawing/2014/main" id="{BDAAAFC1-E621-5193-6A0F-BFDC97A984B2}"/>
                </a:ext>
              </a:extLst>
            </p:cNvPr>
            <p:cNvSpPr/>
            <p:nvPr/>
          </p:nvSpPr>
          <p:spPr>
            <a:xfrm rot="1988443">
              <a:off x="6631161" y="4498378"/>
              <a:ext cx="2258357" cy="1732857"/>
            </a:xfrm>
            <a:prstGeom prst="wedgeEllipseCallout">
              <a:avLst/>
            </a:prstGeom>
            <a:solidFill>
              <a:srgbClr val="977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ookman Old Style" panose="02050604050505020204" pitchFamily="18" charset="0"/>
                </a:rPr>
                <a:t>you learn to better master the language of the place</a:t>
              </a:r>
              <a:endParaRPr lang="es-PE" dirty="0"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79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71 -0.00625 L 0.68034 0.001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9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-0.00625 L 0.63555 -0.000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 -0.00648 L 0.66992 0.0016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96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0.68697 0.0057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4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