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62" r:id="rId6"/>
    <p:sldId id="264" r:id="rId7"/>
    <p:sldId id="265" r:id="rId8"/>
    <p:sldId id="266" r:id="rId9"/>
    <p:sldId id="267" r:id="rId10"/>
    <p:sldId id="268" r:id="rId11"/>
    <p:sldId id="269" r:id="rId12"/>
    <p:sldId id="270" r:id="rId13"/>
    <p:sldId id="271" r:id="rId14"/>
    <p:sldId id="272" r:id="rId15"/>
    <p:sldId id="261" r:id="rId16"/>
    <p:sldId id="260"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ECBF0-7F2E-4DC8-8374-BC3FB4B0115F}" v="18" dt="2022-08-27T02:26:37.663"/>
    <p1510:client id="{B95E9EB4-7EAA-4D0D-87AE-5F5CA850B0F9}" v="2" dt="2022-08-27T03:01:46.19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26/08/2022</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26/08/2022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13</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26/08/2022</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26/08/2022</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26/08/2022</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26/08/2022</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26/08/2022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26/08/2022</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26/08/2022</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26/08/2022</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26/08/2022</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26/08/2022</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26/08/2022</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5400">
                <a:solidFill>
                  <a:schemeClr val="bg1"/>
                </a:solidFill>
              </a:rPr>
              <a:t>PLANIFICACION DEL PROYECTO</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a:solidFill>
                  <a:srgbClr val="7CEBFF"/>
                </a:solidFill>
              </a:rPr>
              <a:t>Lean Canvas &amp; definición del proyecto</a:t>
            </a:r>
          </a:p>
        </p:txBody>
      </p:sp>
      <p:pic>
        <p:nvPicPr>
          <p:cNvPr id="6" name="Imagen 5">
            <a:extLst>
              <a:ext uri="{FF2B5EF4-FFF2-40B4-BE49-F238E27FC236}">
                <a16:creationId xmlns:a16="http://schemas.microsoft.com/office/drawing/2014/main" id="{F3E151D0-A2ED-AB75-BFDC-96C580BF38D6}"/>
              </a:ext>
            </a:extLst>
          </p:cNvPr>
          <p:cNvPicPr>
            <a:picLocks noChangeAspect="1"/>
          </p:cNvPicPr>
          <p:nvPr/>
        </p:nvPicPr>
        <p:blipFill>
          <a:blip r:embed="rId4"/>
          <a:stretch>
            <a:fillRect/>
          </a:stretch>
        </p:blipFill>
        <p:spPr>
          <a:xfrm>
            <a:off x="9181726" y="6142182"/>
            <a:ext cx="3010275" cy="715819"/>
          </a:xfrm>
          <a:prstGeom prst="rect">
            <a:avLst/>
          </a:prstGeom>
        </p:spPr>
      </p:pic>
      <p:sp>
        <p:nvSpPr>
          <p:cNvPr id="10" name="CuadroTexto 9">
            <a:extLst>
              <a:ext uri="{FF2B5EF4-FFF2-40B4-BE49-F238E27FC236}">
                <a16:creationId xmlns:a16="http://schemas.microsoft.com/office/drawing/2014/main" id="{A3B98E15-E361-F30E-8F8E-F9A52FBE0796}"/>
              </a:ext>
            </a:extLst>
          </p:cNvPr>
          <p:cNvSpPr txBox="1"/>
          <p:nvPr/>
        </p:nvSpPr>
        <p:spPr>
          <a:xfrm>
            <a:off x="-1" y="-8627"/>
            <a:ext cx="3010254" cy="130734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6350" marR="268605" indent="-6350" algn="just">
              <a:lnSpc>
                <a:spcPct val="107000"/>
              </a:lnSpc>
              <a:spcAft>
                <a:spcPts val="800"/>
              </a:spcAft>
            </a:pPr>
            <a:r>
              <a:rPr lang="es-PE" sz="1400" b="1">
                <a:solidFill>
                  <a:srgbClr val="000000"/>
                </a:solidFill>
                <a:effectLst/>
                <a:latin typeface="+mj-lt"/>
                <a:ea typeface="Calibri" panose="020F0502020204030204" pitchFamily="34" charset="0"/>
              </a:rPr>
              <a:t>Autores: </a:t>
            </a:r>
          </a:p>
          <a:p>
            <a:pPr marL="6350" marR="268605" indent="-6350" algn="just">
              <a:lnSpc>
                <a:spcPct val="107000"/>
              </a:lnSpc>
              <a:spcAft>
                <a:spcPts val="800"/>
              </a:spcAft>
            </a:pPr>
            <a:r>
              <a:rPr lang="es-PE" sz="1400" b="1" i="1">
                <a:solidFill>
                  <a:srgbClr val="000000"/>
                </a:solidFill>
                <a:effectLst/>
                <a:latin typeface="+mj-lt"/>
                <a:ea typeface="Calibri" panose="020F0502020204030204" pitchFamily="34" charset="0"/>
              </a:rPr>
              <a:t>Clever Johann Machaca Asto</a:t>
            </a:r>
          </a:p>
          <a:p>
            <a:pPr marL="6350" marR="268605" indent="-6350" algn="just">
              <a:lnSpc>
                <a:spcPct val="107000"/>
              </a:lnSpc>
              <a:spcAft>
                <a:spcPts val="800"/>
              </a:spcAft>
            </a:pPr>
            <a:r>
              <a:rPr lang="es-PE" sz="1400" b="1" i="1">
                <a:solidFill>
                  <a:srgbClr val="000000"/>
                </a:solidFill>
                <a:effectLst/>
                <a:latin typeface="+mj-lt"/>
                <a:ea typeface="Calibri" panose="020F0502020204030204" pitchFamily="34" charset="0"/>
              </a:rPr>
              <a:t>Cutimbo Jibaja Daniel Alberto</a:t>
            </a:r>
          </a:p>
          <a:p>
            <a:pPr marL="6350" marR="268605" indent="-6350" algn="just">
              <a:lnSpc>
                <a:spcPct val="107000"/>
              </a:lnSpc>
              <a:spcAft>
                <a:spcPts val="800"/>
              </a:spcAft>
            </a:pPr>
            <a:r>
              <a:rPr lang="es-PE" sz="1400" b="1" i="1">
                <a:solidFill>
                  <a:srgbClr val="000000"/>
                </a:solidFill>
                <a:effectLst/>
                <a:latin typeface="+mj-lt"/>
                <a:ea typeface="Calibri" panose="020F0502020204030204" pitchFamily="34" charset="0"/>
              </a:rPr>
              <a:t>Nina Aragon Enzo Josue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EA2CD-B22E-FAA5-DEE7-1087CAD4214F}"/>
              </a:ext>
            </a:extLst>
          </p:cNvPr>
          <p:cNvSpPr>
            <a:spLocks noGrp="1"/>
          </p:cNvSpPr>
          <p:nvPr>
            <p:ph type="title"/>
          </p:nvPr>
        </p:nvSpPr>
        <p:spPr>
          <a:xfrm>
            <a:off x="581191" y="507985"/>
            <a:ext cx="11029616" cy="988332"/>
          </a:xfrm>
        </p:spPr>
        <p:txBody>
          <a:bodyPr>
            <a:normAutofit/>
          </a:bodyPr>
          <a:lstStyle/>
          <a:p>
            <a:r>
              <a:rPr lang="es-PE" sz="3200" dirty="0"/>
              <a:t>Recursos y presupuesto</a:t>
            </a:r>
          </a:p>
        </p:txBody>
      </p:sp>
      <p:graphicFrame>
        <p:nvGraphicFramePr>
          <p:cNvPr id="5" name="Tabla 4">
            <a:extLst>
              <a:ext uri="{FF2B5EF4-FFF2-40B4-BE49-F238E27FC236}">
                <a16:creationId xmlns:a16="http://schemas.microsoft.com/office/drawing/2014/main" id="{AAFCCE86-4FAE-17F2-33C0-CACC968F528A}"/>
              </a:ext>
            </a:extLst>
          </p:cNvPr>
          <p:cNvGraphicFramePr>
            <a:graphicFrameLocks noGrp="1"/>
          </p:cNvGraphicFramePr>
          <p:nvPr>
            <p:extLst>
              <p:ext uri="{D42A27DB-BD31-4B8C-83A1-F6EECF244321}">
                <p14:modId xmlns:p14="http://schemas.microsoft.com/office/powerpoint/2010/main" val="2589766588"/>
              </p:ext>
            </p:extLst>
          </p:nvPr>
        </p:nvGraphicFramePr>
        <p:xfrm>
          <a:off x="581191" y="1845507"/>
          <a:ext cx="10667999" cy="5012493"/>
        </p:xfrm>
        <a:graphic>
          <a:graphicData uri="http://schemas.openxmlformats.org/drawingml/2006/table">
            <a:tbl>
              <a:tblPr firstRow="1" firstCol="1" bandRow="1">
                <a:tableStyleId>{5C22544A-7EE6-4342-B048-85BDC9FD1C3A}</a:tableStyleId>
              </a:tblPr>
              <a:tblGrid>
                <a:gridCol w="1789170">
                  <a:extLst>
                    <a:ext uri="{9D8B030D-6E8A-4147-A177-3AD203B41FA5}">
                      <a16:colId xmlns:a16="http://schemas.microsoft.com/office/drawing/2014/main" val="3194599282"/>
                    </a:ext>
                  </a:extLst>
                </a:gridCol>
                <a:gridCol w="1876535">
                  <a:extLst>
                    <a:ext uri="{9D8B030D-6E8A-4147-A177-3AD203B41FA5}">
                      <a16:colId xmlns:a16="http://schemas.microsoft.com/office/drawing/2014/main" val="3712428780"/>
                    </a:ext>
                  </a:extLst>
                </a:gridCol>
                <a:gridCol w="1826269">
                  <a:extLst>
                    <a:ext uri="{9D8B030D-6E8A-4147-A177-3AD203B41FA5}">
                      <a16:colId xmlns:a16="http://schemas.microsoft.com/office/drawing/2014/main" val="3884831094"/>
                    </a:ext>
                  </a:extLst>
                </a:gridCol>
                <a:gridCol w="1856189">
                  <a:extLst>
                    <a:ext uri="{9D8B030D-6E8A-4147-A177-3AD203B41FA5}">
                      <a16:colId xmlns:a16="http://schemas.microsoft.com/office/drawing/2014/main" val="392939716"/>
                    </a:ext>
                  </a:extLst>
                </a:gridCol>
                <a:gridCol w="1568963">
                  <a:extLst>
                    <a:ext uri="{9D8B030D-6E8A-4147-A177-3AD203B41FA5}">
                      <a16:colId xmlns:a16="http://schemas.microsoft.com/office/drawing/2014/main" val="2531980666"/>
                    </a:ext>
                  </a:extLst>
                </a:gridCol>
                <a:gridCol w="1750873">
                  <a:extLst>
                    <a:ext uri="{9D8B030D-6E8A-4147-A177-3AD203B41FA5}">
                      <a16:colId xmlns:a16="http://schemas.microsoft.com/office/drawing/2014/main" val="1080616381"/>
                    </a:ext>
                  </a:extLst>
                </a:gridCol>
              </a:tblGrid>
              <a:tr h="516559">
                <a:tc>
                  <a:txBody>
                    <a:bodyPr/>
                    <a:lstStyle/>
                    <a:p>
                      <a:pPr algn="ctr">
                        <a:lnSpc>
                          <a:spcPct val="107000"/>
                        </a:lnSpc>
                        <a:spcAft>
                          <a:spcPts val="780"/>
                        </a:spcAft>
                      </a:pPr>
                      <a:r>
                        <a:rPr lang="es-PE" sz="2000" dirty="0">
                          <a:effectLst/>
                        </a:rPr>
                        <a:t> </a:t>
                      </a:r>
                      <a:r>
                        <a:rPr lang="es-PE" sz="1800" dirty="0">
                          <a:effectLst/>
                        </a:rPr>
                        <a:t>Código</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Categoría</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Recurso</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Cantidad</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Costo unitario</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Costo Total</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5611594"/>
                  </a:ext>
                </a:extLst>
              </a:tr>
              <a:tr h="251860">
                <a:tc>
                  <a:txBody>
                    <a:bodyPr/>
                    <a:lstStyle/>
                    <a:p>
                      <a:pPr algn="ctr">
                        <a:lnSpc>
                          <a:spcPct val="107000"/>
                        </a:lnSpc>
                        <a:spcAft>
                          <a:spcPts val="780"/>
                        </a:spcAft>
                      </a:pPr>
                      <a:r>
                        <a:rPr lang="es-PE" sz="1800" dirty="0">
                          <a:effectLst/>
                        </a:rPr>
                        <a:t>I-001</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Inmueble</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Mesas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03</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600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3194173"/>
                  </a:ext>
                </a:extLst>
              </a:tr>
              <a:tr h="251860">
                <a:tc>
                  <a:txBody>
                    <a:bodyPr/>
                    <a:lstStyle/>
                    <a:p>
                      <a:pPr algn="ctr">
                        <a:lnSpc>
                          <a:spcPct val="107000"/>
                        </a:lnSpc>
                        <a:spcAft>
                          <a:spcPts val="780"/>
                        </a:spcAft>
                      </a:pPr>
                      <a:r>
                        <a:rPr lang="es-PE" sz="1800">
                          <a:effectLst/>
                        </a:rPr>
                        <a:t>I-002</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Inmueble</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Sillas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03</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150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450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641715"/>
                  </a:ext>
                </a:extLst>
              </a:tr>
              <a:tr h="251860">
                <a:tc>
                  <a:txBody>
                    <a:bodyPr/>
                    <a:lstStyle/>
                    <a:p>
                      <a:pPr algn="ctr">
                        <a:lnSpc>
                          <a:spcPct val="107000"/>
                        </a:lnSpc>
                        <a:spcAft>
                          <a:spcPts val="780"/>
                        </a:spcAft>
                      </a:pPr>
                      <a:r>
                        <a:rPr lang="es-PE" sz="1800">
                          <a:effectLst/>
                        </a:rPr>
                        <a:t>H-001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Hardware</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Laptop</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03</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2500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7500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3919326"/>
                  </a:ext>
                </a:extLst>
              </a:tr>
              <a:tr h="516559">
                <a:tc>
                  <a:txBody>
                    <a:bodyPr/>
                    <a:lstStyle/>
                    <a:p>
                      <a:pPr algn="ctr">
                        <a:lnSpc>
                          <a:spcPct val="107000"/>
                        </a:lnSpc>
                        <a:spcAft>
                          <a:spcPts val="780"/>
                        </a:spcAft>
                      </a:pPr>
                      <a:r>
                        <a:rPr lang="es-PE" sz="1800">
                          <a:effectLst/>
                        </a:rPr>
                        <a:t>H-002</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Hardware</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Impresora Plotter</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1200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1200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6187834"/>
                  </a:ext>
                </a:extLst>
              </a:tr>
              <a:tr h="251860">
                <a:tc>
                  <a:txBody>
                    <a:bodyPr/>
                    <a:lstStyle/>
                    <a:p>
                      <a:pPr algn="ctr">
                        <a:lnSpc>
                          <a:spcPct val="107000"/>
                        </a:lnSpc>
                        <a:spcAft>
                          <a:spcPts val="780"/>
                        </a:spcAft>
                      </a:pPr>
                      <a:r>
                        <a:rPr lang="es-PE" sz="1800">
                          <a:effectLst/>
                        </a:rPr>
                        <a:t>H-003</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Hardware</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Servidor Web</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S/. 1500</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1500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1292718"/>
                  </a:ext>
                </a:extLst>
              </a:tr>
              <a:tr h="516559">
                <a:tc>
                  <a:txBody>
                    <a:bodyPr/>
                    <a:lstStyle/>
                    <a:p>
                      <a:pPr algn="ctr">
                        <a:lnSpc>
                          <a:spcPct val="107000"/>
                        </a:lnSpc>
                        <a:spcAft>
                          <a:spcPts val="780"/>
                        </a:spcAft>
                      </a:pPr>
                      <a:r>
                        <a:rPr lang="es-PE" sz="1800">
                          <a:effectLst/>
                        </a:rPr>
                        <a:t>L-004</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Licencias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Windows 10 - OEM</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03</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S/. 45</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135</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064962"/>
                  </a:ext>
                </a:extLst>
              </a:tr>
              <a:tr h="251860">
                <a:tc>
                  <a:txBody>
                    <a:bodyPr/>
                    <a:lstStyle/>
                    <a:p>
                      <a:pPr algn="ctr">
                        <a:lnSpc>
                          <a:spcPct val="107000"/>
                        </a:lnSpc>
                        <a:spcAft>
                          <a:spcPts val="780"/>
                        </a:spcAft>
                      </a:pPr>
                      <a:r>
                        <a:rPr lang="es-PE" sz="1800">
                          <a:effectLst/>
                        </a:rPr>
                        <a:t>L-002</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Licencias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Dominio Web</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67</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67</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4686033"/>
                  </a:ext>
                </a:extLst>
              </a:tr>
              <a:tr h="251860">
                <a:tc>
                  <a:txBody>
                    <a:bodyPr/>
                    <a:lstStyle/>
                    <a:p>
                      <a:pPr algn="ctr">
                        <a:lnSpc>
                          <a:spcPct val="107000"/>
                        </a:lnSpc>
                        <a:spcAft>
                          <a:spcPts val="780"/>
                        </a:spcAft>
                      </a:pPr>
                      <a:r>
                        <a:rPr lang="es-PE" sz="1800">
                          <a:effectLst/>
                        </a:rPr>
                        <a:t>P-001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Procesos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Análisis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250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250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596288"/>
                  </a:ext>
                </a:extLst>
              </a:tr>
              <a:tr h="251860">
                <a:tc>
                  <a:txBody>
                    <a:bodyPr/>
                    <a:lstStyle/>
                    <a:p>
                      <a:pPr algn="ctr">
                        <a:lnSpc>
                          <a:spcPct val="107000"/>
                        </a:lnSpc>
                        <a:spcAft>
                          <a:spcPts val="780"/>
                        </a:spcAft>
                      </a:pPr>
                      <a:r>
                        <a:rPr lang="es-PE" sz="1800">
                          <a:effectLst/>
                        </a:rPr>
                        <a:t>P-002</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Procesos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Desarrollo</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500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500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7800410"/>
                  </a:ext>
                </a:extLst>
              </a:tr>
              <a:tr h="251860">
                <a:tc>
                  <a:txBody>
                    <a:bodyPr/>
                    <a:lstStyle/>
                    <a:p>
                      <a:pPr algn="ctr">
                        <a:lnSpc>
                          <a:spcPct val="107000"/>
                        </a:lnSpc>
                        <a:spcAft>
                          <a:spcPts val="780"/>
                        </a:spcAft>
                      </a:pPr>
                      <a:r>
                        <a:rPr lang="es-PE" sz="1800">
                          <a:effectLst/>
                        </a:rPr>
                        <a:t>P-003</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Procesos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Despliegue</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200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043559"/>
                  </a:ext>
                </a:extLst>
              </a:tr>
              <a:tr h="251860">
                <a:tc>
                  <a:txBody>
                    <a:bodyPr/>
                    <a:lstStyle/>
                    <a:p>
                      <a:pPr algn="ctr">
                        <a:lnSpc>
                          <a:spcPct val="107000"/>
                        </a:lnSpc>
                        <a:spcAft>
                          <a:spcPts val="780"/>
                        </a:spcAft>
                      </a:pPr>
                      <a:r>
                        <a:rPr lang="es-PE" sz="1800">
                          <a:effectLst/>
                        </a:rPr>
                        <a:t>P-004</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Procesos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Testing</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S./ 150</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150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4813068"/>
                  </a:ext>
                </a:extLst>
              </a:tr>
              <a:tr h="251860">
                <a:tc>
                  <a:txBody>
                    <a:bodyPr/>
                    <a:lstStyle/>
                    <a:p>
                      <a:pPr algn="ctr">
                        <a:lnSpc>
                          <a:spcPct val="107000"/>
                        </a:lnSpc>
                        <a:spcAft>
                          <a:spcPts val="780"/>
                        </a:spcAft>
                      </a:pPr>
                      <a:r>
                        <a:rPr lang="es-PE" sz="1800">
                          <a:effectLst/>
                        </a:rPr>
                        <a:t>S-001</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Servicios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Luz </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135</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S/. 135</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2684547"/>
                  </a:ext>
                </a:extLst>
              </a:tr>
              <a:tr h="251860">
                <a:tc>
                  <a:txBody>
                    <a:bodyPr/>
                    <a:lstStyle/>
                    <a:p>
                      <a:pPr algn="ctr">
                        <a:lnSpc>
                          <a:spcPct val="107000"/>
                        </a:lnSpc>
                        <a:spcAft>
                          <a:spcPts val="780"/>
                        </a:spcAft>
                      </a:pPr>
                      <a:r>
                        <a:rPr lang="es-PE" sz="1800">
                          <a:effectLst/>
                        </a:rPr>
                        <a:t>S-002</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Servicios</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Internet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a:effectLst/>
                        </a:rPr>
                        <a:t>S/. 100</a:t>
                      </a:r>
                      <a:endParaRPr lang="es-P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80"/>
                        </a:spcAft>
                      </a:pPr>
                      <a:r>
                        <a:rPr lang="es-PE" sz="1800" dirty="0">
                          <a:effectLst/>
                        </a:rPr>
                        <a:t>S/. 100</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1292294"/>
                  </a:ext>
                </a:extLst>
              </a:tr>
              <a:tr h="251860">
                <a:tc gridSpan="5">
                  <a:txBody>
                    <a:bodyPr/>
                    <a:lstStyle/>
                    <a:p>
                      <a:pPr algn="ctr">
                        <a:lnSpc>
                          <a:spcPct val="107000"/>
                        </a:lnSpc>
                        <a:spcAft>
                          <a:spcPts val="780"/>
                        </a:spcAft>
                      </a:pPr>
                      <a:r>
                        <a:rPr lang="es-PE" sz="1800" dirty="0">
                          <a:effectLst/>
                        </a:rPr>
                        <a:t>TOTAL</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tc>
                  <a:txBody>
                    <a:bodyPr/>
                    <a:lstStyle/>
                    <a:p>
                      <a:pPr algn="ctr">
                        <a:lnSpc>
                          <a:spcPct val="107000"/>
                        </a:lnSpc>
                        <a:spcAft>
                          <a:spcPts val="780"/>
                        </a:spcAft>
                      </a:pPr>
                      <a:r>
                        <a:rPr lang="es-PE" sz="1800" dirty="0">
                          <a:effectLst/>
                        </a:rPr>
                        <a:t>S/. 12787</a:t>
                      </a:r>
                      <a:endParaRPr lang="es-P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2004458"/>
                  </a:ext>
                </a:extLst>
              </a:tr>
            </a:tbl>
          </a:graphicData>
        </a:graphic>
      </p:graphicFrame>
    </p:spTree>
    <p:extLst>
      <p:ext uri="{BB962C8B-B14F-4D97-AF65-F5344CB8AC3E}">
        <p14:creationId xmlns:p14="http://schemas.microsoft.com/office/powerpoint/2010/main" val="329551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CA06B-2B28-F42F-62E0-539A0AEB60F5}"/>
              </a:ext>
            </a:extLst>
          </p:cNvPr>
          <p:cNvSpPr>
            <a:spLocks noGrp="1"/>
          </p:cNvSpPr>
          <p:nvPr>
            <p:ph type="title"/>
          </p:nvPr>
        </p:nvSpPr>
        <p:spPr>
          <a:xfrm>
            <a:off x="581192" y="702156"/>
            <a:ext cx="11029616" cy="1013800"/>
          </a:xfrm>
        </p:spPr>
        <p:txBody>
          <a:bodyPr anchor="b">
            <a:normAutofit/>
          </a:bodyPr>
          <a:lstStyle/>
          <a:p>
            <a:r>
              <a:rPr lang="es-PE" dirty="0"/>
              <a:t>Cronograma de actividades</a:t>
            </a:r>
          </a:p>
        </p:txBody>
      </p:sp>
      <p:pic>
        <p:nvPicPr>
          <p:cNvPr id="8" name="Imagen 7" descr="Gráfico&#10;&#10;Descripción generada automáticamente">
            <a:extLst>
              <a:ext uri="{FF2B5EF4-FFF2-40B4-BE49-F238E27FC236}">
                <a16:creationId xmlns:a16="http://schemas.microsoft.com/office/drawing/2014/main" id="{B9F84146-4EEF-123A-A314-C1E17286469F}"/>
              </a:ext>
            </a:extLst>
          </p:cNvPr>
          <p:cNvPicPr>
            <a:picLocks noChangeAspect="1"/>
          </p:cNvPicPr>
          <p:nvPr/>
        </p:nvPicPr>
        <p:blipFill>
          <a:blip r:embed="rId2"/>
          <a:stretch>
            <a:fillRect/>
          </a:stretch>
        </p:blipFill>
        <p:spPr>
          <a:xfrm>
            <a:off x="138546" y="2198545"/>
            <a:ext cx="11925229" cy="3398691"/>
          </a:xfrm>
          <a:prstGeom prst="rect">
            <a:avLst/>
          </a:prstGeom>
          <a:noFill/>
        </p:spPr>
      </p:pic>
    </p:spTree>
    <p:extLst>
      <p:ext uri="{BB962C8B-B14F-4D97-AF65-F5344CB8AC3E}">
        <p14:creationId xmlns:p14="http://schemas.microsoft.com/office/powerpoint/2010/main" val="21939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5F175-B5A8-4BB9-905D-606FC5B6F866}"/>
              </a:ext>
            </a:extLst>
          </p:cNvPr>
          <p:cNvSpPr>
            <a:spLocks noGrp="1"/>
          </p:cNvSpPr>
          <p:nvPr>
            <p:ph type="title"/>
          </p:nvPr>
        </p:nvSpPr>
        <p:spPr>
          <a:xfrm>
            <a:off x="465057" y="120058"/>
            <a:ext cx="11029616" cy="988332"/>
          </a:xfrm>
        </p:spPr>
        <p:txBody>
          <a:bodyPr/>
          <a:lstStyle/>
          <a:p>
            <a:r>
              <a:rPr lang="es-PE"/>
              <a:t>MODELO LEAN CANVAS</a:t>
            </a:r>
          </a:p>
        </p:txBody>
      </p:sp>
      <p:pic>
        <p:nvPicPr>
          <p:cNvPr id="3" name="Imagen 2" descr="Escala de tiempo&#10;&#10;Descripción generada automáticamente">
            <a:extLst>
              <a:ext uri="{FF2B5EF4-FFF2-40B4-BE49-F238E27FC236}">
                <a16:creationId xmlns:a16="http://schemas.microsoft.com/office/drawing/2014/main" id="{C7E26E78-12EB-91D9-875F-F6994C0443CD}"/>
              </a:ext>
            </a:extLst>
          </p:cNvPr>
          <p:cNvPicPr>
            <a:picLocks noChangeAspect="1"/>
          </p:cNvPicPr>
          <p:nvPr/>
        </p:nvPicPr>
        <p:blipFill>
          <a:blip r:embed="rId2"/>
          <a:stretch>
            <a:fillRect/>
          </a:stretch>
        </p:blipFill>
        <p:spPr>
          <a:xfrm>
            <a:off x="2164548" y="1108390"/>
            <a:ext cx="7862904" cy="5548861"/>
          </a:xfrm>
          <a:prstGeom prst="rect">
            <a:avLst/>
          </a:prstGeom>
        </p:spPr>
      </p:pic>
      <p:pic>
        <p:nvPicPr>
          <p:cNvPr id="5" name="Imagen 4">
            <a:extLst>
              <a:ext uri="{FF2B5EF4-FFF2-40B4-BE49-F238E27FC236}">
                <a16:creationId xmlns:a16="http://schemas.microsoft.com/office/drawing/2014/main" id="{88B26CA3-F448-A390-473C-D3D5A661478B}"/>
              </a:ext>
            </a:extLst>
          </p:cNvPr>
          <p:cNvPicPr>
            <a:picLocks noChangeAspect="1"/>
          </p:cNvPicPr>
          <p:nvPr/>
        </p:nvPicPr>
        <p:blipFill>
          <a:blip r:embed="rId3"/>
          <a:stretch>
            <a:fillRect/>
          </a:stretch>
        </p:blipFill>
        <p:spPr>
          <a:xfrm>
            <a:off x="9181726" y="6142182"/>
            <a:ext cx="3010275" cy="715819"/>
          </a:xfrm>
          <a:prstGeom prst="rect">
            <a:avLst/>
          </a:prstGeom>
        </p:spPr>
      </p:pic>
    </p:spTree>
    <p:extLst>
      <p:ext uri="{BB962C8B-B14F-4D97-AF65-F5344CB8AC3E}">
        <p14:creationId xmlns:p14="http://schemas.microsoft.com/office/powerpoint/2010/main" val="367354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s-ES">
              <a:solidFill>
                <a:schemeClr val="bg2"/>
              </a:solidFill>
            </a:endParaRPr>
          </a:p>
          <a:p>
            <a:pPr rtl="0"/>
            <a:endParaRPr lang="es-ES">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pic>
        <p:nvPicPr>
          <p:cNvPr id="4" name="Imagen 3">
            <a:extLst>
              <a:ext uri="{FF2B5EF4-FFF2-40B4-BE49-F238E27FC236}">
                <a16:creationId xmlns:a16="http://schemas.microsoft.com/office/drawing/2014/main" id="{CF3DAD20-FFFB-B2F3-BDF0-9C68728C20DD}"/>
              </a:ext>
            </a:extLst>
          </p:cNvPr>
          <p:cNvPicPr>
            <a:picLocks noChangeAspect="1"/>
          </p:cNvPicPr>
          <p:nvPr/>
        </p:nvPicPr>
        <p:blipFill>
          <a:blip r:embed="rId4"/>
          <a:stretch>
            <a:fillRect/>
          </a:stretch>
        </p:blipFill>
        <p:spPr>
          <a:xfrm>
            <a:off x="9181726" y="6142182"/>
            <a:ext cx="3010275" cy="715819"/>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72E950-49C3-8807-0FDC-3002EE62B4A1}"/>
              </a:ext>
            </a:extLst>
          </p:cNvPr>
          <p:cNvSpPr>
            <a:spLocks noGrp="1"/>
          </p:cNvSpPr>
          <p:nvPr>
            <p:ph type="title"/>
          </p:nvPr>
        </p:nvSpPr>
        <p:spPr>
          <a:xfrm>
            <a:off x="581193" y="729658"/>
            <a:ext cx="11029616" cy="752778"/>
          </a:xfrm>
        </p:spPr>
        <p:txBody>
          <a:bodyPr/>
          <a:lstStyle/>
          <a:p>
            <a:r>
              <a:rPr lang="en-US" dirty="0" err="1"/>
              <a:t>Objetivos</a:t>
            </a:r>
            <a:endParaRPr lang="es-PE" dirty="0"/>
          </a:p>
        </p:txBody>
      </p:sp>
      <p:sp>
        <p:nvSpPr>
          <p:cNvPr id="3" name="Marcador de contenido 2">
            <a:extLst>
              <a:ext uri="{FF2B5EF4-FFF2-40B4-BE49-F238E27FC236}">
                <a16:creationId xmlns:a16="http://schemas.microsoft.com/office/drawing/2014/main" id="{52FA89FD-06D9-2F59-7284-34FF7CE9D291}"/>
              </a:ext>
            </a:extLst>
          </p:cNvPr>
          <p:cNvSpPr>
            <a:spLocks noGrp="1"/>
          </p:cNvSpPr>
          <p:nvPr>
            <p:ph sz="half" idx="1"/>
          </p:nvPr>
        </p:nvSpPr>
        <p:spPr>
          <a:xfrm>
            <a:off x="581191" y="1980930"/>
            <a:ext cx="5422390" cy="4408324"/>
          </a:xfrm>
        </p:spPr>
        <p:txBody>
          <a:bodyPr>
            <a:normAutofit fontScale="92500" lnSpcReduction="10000"/>
          </a:bodyPr>
          <a:lstStyle/>
          <a:p>
            <a:pPr marL="6350" indent="-6350">
              <a:lnSpc>
                <a:spcPct val="107000"/>
              </a:lnSpc>
              <a:spcAft>
                <a:spcPts val="785"/>
              </a:spcAft>
            </a:pPr>
            <a:r>
              <a:rPr lang="es-PE" sz="2800" b="1" dirty="0">
                <a:solidFill>
                  <a:srgbClr val="000000"/>
                </a:solidFill>
                <a:effectLst/>
                <a:latin typeface="Times New Roman" panose="02020603050405020304" pitchFamily="18" charset="0"/>
                <a:ea typeface="Times New Roman" panose="02020603050405020304" pitchFamily="18" charset="0"/>
              </a:rPr>
              <a:t>OBJETIVO GENERAL </a:t>
            </a:r>
          </a:p>
          <a:p>
            <a:r>
              <a:rPr lang="es-PE" sz="2800" dirty="0">
                <a:solidFill>
                  <a:srgbClr val="000000"/>
                </a:solidFill>
                <a:effectLst/>
                <a:latin typeface="Times New Roman" panose="02020603050405020304" pitchFamily="18" charset="0"/>
                <a:ea typeface="Calibri" panose="020F0502020204030204" pitchFamily="34" charset="0"/>
              </a:rPr>
              <a:t>Creación de una Aplicación Web que automatice los procesos de La Lavandería UTP, con el fin de mejorar los tiempos de atención al cliente, aumentar los clientes e incrementar las ventas de la Lavandería UTP. Además, la aplicación permitirá monitorear el pedido realizado por el cliente.</a:t>
            </a:r>
            <a:endParaRPr lang="es-PE" sz="2800" dirty="0"/>
          </a:p>
        </p:txBody>
      </p:sp>
      <p:sp>
        <p:nvSpPr>
          <p:cNvPr id="4" name="Marcador de contenido 3">
            <a:extLst>
              <a:ext uri="{FF2B5EF4-FFF2-40B4-BE49-F238E27FC236}">
                <a16:creationId xmlns:a16="http://schemas.microsoft.com/office/drawing/2014/main" id="{3EDFA2AE-F773-625E-7AA5-63A9D2C57740}"/>
              </a:ext>
            </a:extLst>
          </p:cNvPr>
          <p:cNvSpPr>
            <a:spLocks noGrp="1"/>
          </p:cNvSpPr>
          <p:nvPr>
            <p:ph sz="half" idx="2"/>
          </p:nvPr>
        </p:nvSpPr>
        <p:spPr>
          <a:xfrm>
            <a:off x="6188417" y="2228003"/>
            <a:ext cx="5422392" cy="3914179"/>
          </a:xfrm>
        </p:spPr>
        <p:txBody>
          <a:bodyPr>
            <a:normAutofit fontScale="92500" lnSpcReduction="10000"/>
          </a:bodyPr>
          <a:lstStyle/>
          <a:p>
            <a:pPr marL="6350" indent="-6350">
              <a:lnSpc>
                <a:spcPct val="107000"/>
              </a:lnSpc>
              <a:spcAft>
                <a:spcPts val="785"/>
              </a:spcAft>
            </a:pPr>
            <a:r>
              <a:rPr lang="es-PE" sz="2800" b="1" dirty="0">
                <a:solidFill>
                  <a:srgbClr val="000000"/>
                </a:solidFill>
                <a:effectLst/>
                <a:latin typeface="Times New Roman" panose="02020603050405020304" pitchFamily="18" charset="0"/>
                <a:ea typeface="Times New Roman" panose="02020603050405020304" pitchFamily="18" charset="0"/>
              </a:rPr>
              <a:t>OBJETIVOS ESPECÍFICOS </a:t>
            </a:r>
          </a:p>
          <a:p>
            <a:pPr fontAlgn="base">
              <a:lnSpc>
                <a:spcPct val="107000"/>
              </a:lnSpc>
              <a:spcAft>
                <a:spcPts val="780"/>
              </a:spcAft>
              <a:buClr>
                <a:srgbClr val="000000"/>
              </a:buClr>
              <a:buSzPts val="1200"/>
            </a:pPr>
            <a:r>
              <a:rPr lang="es-PE" sz="2800"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rPr>
              <a:t>Diseñar y plantear la optimización en los procesos del negocio de pedidos.</a:t>
            </a:r>
            <a:endParaRPr lang="es-PE"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fontAlgn="base">
              <a:lnSpc>
                <a:spcPct val="107000"/>
              </a:lnSpc>
              <a:spcAft>
                <a:spcPts val="780"/>
              </a:spcAft>
              <a:buClr>
                <a:srgbClr val="000000"/>
              </a:buClr>
              <a:buSzPts val="1200"/>
            </a:pPr>
            <a:r>
              <a:rPr lang="es-PE"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Permitir visualizar al cliente el seguimiento de su pedido.</a:t>
            </a:r>
            <a:endParaRPr lang="es-PE"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pPr fontAlgn="base">
              <a:lnSpc>
                <a:spcPct val="107000"/>
              </a:lnSpc>
              <a:spcAft>
                <a:spcPts val="780"/>
              </a:spcAft>
              <a:buClr>
                <a:srgbClr val="000000"/>
              </a:buClr>
              <a:buSzPts val="1200"/>
            </a:pPr>
            <a:r>
              <a:rPr lang="es-PE"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Construir una aplicación web amigable con el usuario.</a:t>
            </a:r>
            <a:endParaRPr lang="es-PE"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endParaRPr>
          </a:p>
          <a:p>
            <a:endParaRPr lang="es-PE" dirty="0"/>
          </a:p>
        </p:txBody>
      </p:sp>
      <p:pic>
        <p:nvPicPr>
          <p:cNvPr id="5" name="Imagen 4">
            <a:extLst>
              <a:ext uri="{FF2B5EF4-FFF2-40B4-BE49-F238E27FC236}">
                <a16:creationId xmlns:a16="http://schemas.microsoft.com/office/drawing/2014/main" id="{C6858CFE-109A-3B01-5388-B1CF5EE3A9F6}"/>
              </a:ext>
            </a:extLst>
          </p:cNvPr>
          <p:cNvPicPr>
            <a:picLocks noChangeAspect="1"/>
          </p:cNvPicPr>
          <p:nvPr/>
        </p:nvPicPr>
        <p:blipFill>
          <a:blip r:embed="rId2"/>
          <a:stretch>
            <a:fillRect/>
          </a:stretch>
        </p:blipFill>
        <p:spPr>
          <a:xfrm>
            <a:off x="9181726" y="6142182"/>
            <a:ext cx="3010275" cy="715819"/>
          </a:xfrm>
          <a:prstGeom prst="rect">
            <a:avLst/>
          </a:prstGeom>
        </p:spPr>
      </p:pic>
    </p:spTree>
    <p:extLst>
      <p:ext uri="{BB962C8B-B14F-4D97-AF65-F5344CB8AC3E}">
        <p14:creationId xmlns:p14="http://schemas.microsoft.com/office/powerpoint/2010/main" val="125907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E5C4F-E235-7733-25AB-85ED93B08D6E}"/>
              </a:ext>
            </a:extLst>
          </p:cNvPr>
          <p:cNvSpPr>
            <a:spLocks noGrp="1"/>
          </p:cNvSpPr>
          <p:nvPr>
            <p:ph type="title"/>
          </p:nvPr>
        </p:nvSpPr>
        <p:spPr>
          <a:xfrm>
            <a:off x="581192" y="702156"/>
            <a:ext cx="11029616" cy="1013800"/>
          </a:xfrm>
        </p:spPr>
        <p:txBody>
          <a:bodyPr anchor="b">
            <a:normAutofit/>
          </a:bodyPr>
          <a:lstStyle/>
          <a:p>
            <a:r>
              <a:rPr lang="en-US" dirty="0" err="1"/>
              <a:t>Organigrama</a:t>
            </a:r>
            <a:endParaRPr lang="es-PE" dirty="0"/>
          </a:p>
        </p:txBody>
      </p:sp>
      <p:pic>
        <p:nvPicPr>
          <p:cNvPr id="5" name="Imagen 4" descr="Diagrama&#10;&#10;Descripción generada automáticamente">
            <a:extLst>
              <a:ext uri="{FF2B5EF4-FFF2-40B4-BE49-F238E27FC236}">
                <a16:creationId xmlns:a16="http://schemas.microsoft.com/office/drawing/2014/main" id="{F75FF031-8AF3-F4B1-1838-44047E585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892226" y="2180496"/>
            <a:ext cx="8407547" cy="3678303"/>
          </a:xfrm>
          <a:prstGeom prst="rect">
            <a:avLst/>
          </a:prstGeom>
          <a:noFill/>
          <a:ln>
            <a:noFill/>
          </a:ln>
        </p:spPr>
      </p:pic>
    </p:spTree>
    <p:extLst>
      <p:ext uri="{BB962C8B-B14F-4D97-AF65-F5344CB8AC3E}">
        <p14:creationId xmlns:p14="http://schemas.microsoft.com/office/powerpoint/2010/main" val="395051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itle 1">
            <a:extLst>
              <a:ext uri="{FF2B5EF4-FFF2-40B4-BE49-F238E27FC236}">
                <a16:creationId xmlns:a16="http://schemas.microsoft.com/office/drawing/2014/main" id="{0C34B44E-70C1-6C9A-64F0-4EB08B70E2B8}"/>
              </a:ext>
            </a:extLst>
          </p:cNvPr>
          <p:cNvSpPr>
            <a:spLocks noGrp="1"/>
          </p:cNvSpPr>
          <p:nvPr>
            <p:ph type="title"/>
          </p:nvPr>
        </p:nvSpPr>
        <p:spPr>
          <a:xfrm>
            <a:off x="581193" y="729658"/>
            <a:ext cx="11029616" cy="988332"/>
          </a:xfrm>
        </p:spPr>
        <p:txBody>
          <a:bodyPr/>
          <a:lstStyle/>
          <a:p>
            <a:r>
              <a:rPr lang="en-US" dirty="0"/>
              <a:t>Jefe de </a:t>
            </a:r>
            <a:r>
              <a:rPr lang="en-US" dirty="0" err="1"/>
              <a:t>proyecto</a:t>
            </a:r>
            <a:endParaRPr lang="en-US" dirty="0"/>
          </a:p>
        </p:txBody>
      </p:sp>
      <p:sp>
        <p:nvSpPr>
          <p:cNvPr id="3" name="Marcador de contenido 2">
            <a:extLst>
              <a:ext uri="{FF2B5EF4-FFF2-40B4-BE49-F238E27FC236}">
                <a16:creationId xmlns:a16="http://schemas.microsoft.com/office/drawing/2014/main" id="{CA890E99-FFD2-581B-AFB3-FCD358C2C100}"/>
              </a:ext>
            </a:extLst>
          </p:cNvPr>
          <p:cNvSpPr>
            <a:spLocks noGrp="1"/>
          </p:cNvSpPr>
          <p:nvPr>
            <p:ph sz="half" idx="1"/>
          </p:nvPr>
        </p:nvSpPr>
        <p:spPr>
          <a:xfrm>
            <a:off x="581193" y="2228003"/>
            <a:ext cx="5422390" cy="4496354"/>
          </a:xfrm>
        </p:spPr>
        <p:txBody>
          <a:bodyPr anchor="ctr">
            <a:normAutofit fontScale="92500" lnSpcReduction="10000"/>
          </a:bodyPr>
          <a:lstStyle/>
          <a:p>
            <a:pPr algn="just">
              <a:lnSpc>
                <a:spcPct val="90000"/>
              </a:lnSpc>
              <a:spcAft>
                <a:spcPts val="790"/>
              </a:spcAft>
            </a:pPr>
            <a:r>
              <a:rPr lang="es-PE" sz="2400" dirty="0">
                <a:effectLst/>
              </a:rPr>
              <a:t>Es la persona que gestiona el buen funcionamiento del proyecto, quien controla y administra los recursos (tanto personales como económicos) con el fin de cumplir el plan y el objetivo definido. Se encargan de que todo funcione según lo establecido, resolver desviaciones en el plan, y hacer que los diferentes equipos del proyecto se sincronicen y trabajen juntos (distribución de tareas, flujo de actividades, tareas administrativas, contrato con el cliente, dirección y control). Además, es la cara visible frente al cliente, quien le informa de los avances y el estado del proyecto. Su misión es cumplir con las expectativas del cliente.</a:t>
            </a:r>
          </a:p>
          <a:p>
            <a:pPr>
              <a:lnSpc>
                <a:spcPct val="90000"/>
              </a:lnSpc>
            </a:pPr>
            <a:endParaRPr lang="es-PE" sz="1700" dirty="0"/>
          </a:p>
        </p:txBody>
      </p:sp>
      <p:pic>
        <p:nvPicPr>
          <p:cNvPr id="1026" name="Picture 2" descr="Qué es un jefe de proyecto y cuál es su perfil profesional? | OBS Business  School">
            <a:extLst>
              <a:ext uri="{FF2B5EF4-FFF2-40B4-BE49-F238E27FC236}">
                <a16:creationId xmlns:a16="http://schemas.microsoft.com/office/drawing/2014/main" id="{23FB853A-AFAF-3FA4-A3FB-A9C9CC67B4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8417" y="2234803"/>
            <a:ext cx="5422392" cy="3619446"/>
          </a:xfrm>
          <a:prstGeom prst="rect">
            <a:avLst/>
          </a:prstGeom>
          <a:solidFill>
            <a:srgbClr val="FFFFFF"/>
          </a:solidFill>
        </p:spPr>
      </p:pic>
    </p:spTree>
    <p:extLst>
      <p:ext uri="{BB962C8B-B14F-4D97-AF65-F5344CB8AC3E}">
        <p14:creationId xmlns:p14="http://schemas.microsoft.com/office/powerpoint/2010/main" val="196707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0216F-0C32-1A99-C97C-945386B8582F}"/>
              </a:ext>
            </a:extLst>
          </p:cNvPr>
          <p:cNvSpPr>
            <a:spLocks noGrp="1"/>
          </p:cNvSpPr>
          <p:nvPr>
            <p:ph type="title"/>
          </p:nvPr>
        </p:nvSpPr>
        <p:spPr>
          <a:xfrm>
            <a:off x="581193" y="729658"/>
            <a:ext cx="11029616" cy="988332"/>
          </a:xfrm>
        </p:spPr>
        <p:txBody>
          <a:bodyPr anchor="b">
            <a:normAutofit/>
          </a:bodyPr>
          <a:lstStyle/>
          <a:p>
            <a:r>
              <a:rPr lang="es-PE" b="1">
                <a:effectLst/>
              </a:rPr>
              <a:t>Diseñador de software</a:t>
            </a:r>
            <a:br>
              <a:rPr lang="es-PE">
                <a:effectLst/>
              </a:rPr>
            </a:br>
            <a:endParaRPr lang="es-PE" dirty="0"/>
          </a:p>
        </p:txBody>
      </p:sp>
      <p:sp>
        <p:nvSpPr>
          <p:cNvPr id="3" name="Marcador de contenido 2">
            <a:extLst>
              <a:ext uri="{FF2B5EF4-FFF2-40B4-BE49-F238E27FC236}">
                <a16:creationId xmlns:a16="http://schemas.microsoft.com/office/drawing/2014/main" id="{8739F872-05FB-788B-1685-E7D36B0CA924}"/>
              </a:ext>
            </a:extLst>
          </p:cNvPr>
          <p:cNvSpPr>
            <a:spLocks noGrp="1"/>
          </p:cNvSpPr>
          <p:nvPr>
            <p:ph sz="half" idx="1"/>
          </p:nvPr>
        </p:nvSpPr>
        <p:spPr>
          <a:xfrm>
            <a:off x="581193" y="2228003"/>
            <a:ext cx="5422390" cy="4229068"/>
          </a:xfrm>
        </p:spPr>
        <p:txBody>
          <a:bodyPr anchor="ctr">
            <a:normAutofit/>
          </a:bodyPr>
          <a:lstStyle/>
          <a:p>
            <a:pPr marL="0" indent="0">
              <a:spcAft>
                <a:spcPts val="790"/>
              </a:spcAft>
              <a:buNone/>
            </a:pPr>
            <a:r>
              <a:rPr lang="es-PE" sz="2000" dirty="0">
                <a:effectLst/>
              </a:rPr>
              <a:t>Es el encargado de generar el diseño del sistema. Entre sus funciones está:</a:t>
            </a:r>
          </a:p>
          <a:p>
            <a:pPr marL="342900" lvl="0" indent="-342900">
              <a:spcAft>
                <a:spcPts val="790"/>
              </a:spcAft>
              <a:buFont typeface="Symbol" panose="05050102010706020507" pitchFamily="18" charset="2"/>
              <a:buChar char=""/>
            </a:pPr>
            <a:r>
              <a:rPr lang="es-PE" sz="2000" dirty="0">
                <a:effectLst/>
              </a:rPr>
              <a:t>Generar el diseño arquitectónico y diseño detallado del sistema, basándose en los requisitos.</a:t>
            </a:r>
          </a:p>
          <a:p>
            <a:pPr marL="342900" lvl="0" indent="-342900">
              <a:spcAft>
                <a:spcPts val="790"/>
              </a:spcAft>
              <a:buFont typeface="Symbol" panose="05050102010706020507" pitchFamily="18" charset="2"/>
              <a:buChar char=""/>
            </a:pPr>
            <a:r>
              <a:rPr lang="es-PE" sz="2000" dirty="0">
                <a:effectLst/>
              </a:rPr>
              <a:t>Generar prototipos rápidos del sistema (con analistas y programadores) para chequear los requisitos.</a:t>
            </a:r>
          </a:p>
          <a:p>
            <a:pPr marL="342900" lvl="0" indent="-342900">
              <a:spcAft>
                <a:spcPts val="790"/>
              </a:spcAft>
              <a:buFont typeface="Symbol" panose="05050102010706020507" pitchFamily="18" charset="2"/>
              <a:buChar char=""/>
            </a:pPr>
            <a:r>
              <a:rPr lang="es-PE" sz="2000" dirty="0">
                <a:effectLst/>
              </a:rPr>
              <a:t>Generar el documento de diseño arquitectónico de software, y mantenerlo actualizado durante el proyecto.</a:t>
            </a:r>
          </a:p>
        </p:txBody>
      </p:sp>
      <p:pic>
        <p:nvPicPr>
          <p:cNvPr id="2054" name="Picture 2" descr="Conceptos De Diseño Software | Super Info">
            <a:extLst>
              <a:ext uri="{FF2B5EF4-FFF2-40B4-BE49-F238E27FC236}">
                <a16:creationId xmlns:a16="http://schemas.microsoft.com/office/drawing/2014/main" id="{501E3D31-D47B-00D8-6918-53B4722727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98"/>
          <a:stretch/>
        </p:blipFill>
        <p:spPr bwMode="auto">
          <a:xfrm>
            <a:off x="6188417" y="2228003"/>
            <a:ext cx="5422392" cy="3633047"/>
          </a:xfrm>
          <a:prstGeom prst="rect">
            <a:avLst/>
          </a:prstGeom>
          <a:solidFill>
            <a:srgbClr val="FFFFFF"/>
          </a:solidFill>
        </p:spPr>
      </p:pic>
    </p:spTree>
    <p:extLst>
      <p:ext uri="{BB962C8B-B14F-4D97-AF65-F5344CB8AC3E}">
        <p14:creationId xmlns:p14="http://schemas.microsoft.com/office/powerpoint/2010/main" val="238984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5267C-1A15-4376-8426-1DAF16977247}"/>
              </a:ext>
            </a:extLst>
          </p:cNvPr>
          <p:cNvSpPr>
            <a:spLocks noGrp="1"/>
          </p:cNvSpPr>
          <p:nvPr>
            <p:ph type="title"/>
          </p:nvPr>
        </p:nvSpPr>
        <p:spPr/>
        <p:txBody>
          <a:bodyPr/>
          <a:lstStyle/>
          <a:p>
            <a:r>
              <a:rPr lang="es-PE" dirty="0"/>
              <a:t>Desarrollador</a:t>
            </a:r>
          </a:p>
        </p:txBody>
      </p:sp>
      <p:sp>
        <p:nvSpPr>
          <p:cNvPr id="3" name="Marcador de contenido 2">
            <a:extLst>
              <a:ext uri="{FF2B5EF4-FFF2-40B4-BE49-F238E27FC236}">
                <a16:creationId xmlns:a16="http://schemas.microsoft.com/office/drawing/2014/main" id="{C2D06AFC-26CA-4447-83AC-0C8E8FE4497D}"/>
              </a:ext>
            </a:extLst>
          </p:cNvPr>
          <p:cNvSpPr>
            <a:spLocks noGrp="1"/>
          </p:cNvSpPr>
          <p:nvPr>
            <p:ph sz="half" idx="1"/>
          </p:nvPr>
        </p:nvSpPr>
        <p:spPr>
          <a:xfrm>
            <a:off x="581193" y="2228003"/>
            <a:ext cx="5210007" cy="4269779"/>
          </a:xfrm>
        </p:spPr>
        <p:txBody>
          <a:bodyPr>
            <a:normAutofit fontScale="92500" lnSpcReduction="10000"/>
          </a:bodyPr>
          <a:lstStyle/>
          <a:p>
            <a:pPr marL="0" lvl="0" indent="0">
              <a:lnSpc>
                <a:spcPct val="107000"/>
              </a:lnSpc>
              <a:spcAft>
                <a:spcPts val="790"/>
              </a:spcAft>
              <a:buNone/>
            </a:pPr>
            <a:r>
              <a:rPr lang="es-PE" sz="2200" b="1" dirty="0">
                <a:solidFill>
                  <a:srgbClr val="000000"/>
                </a:solidFill>
                <a:effectLst/>
                <a:latin typeface="Times New Roman" panose="02020603050405020304" pitchFamily="18" charset="0"/>
                <a:ea typeface="Times New Roman" panose="02020603050405020304" pitchFamily="18" charset="0"/>
              </a:rPr>
              <a:t>Backend</a:t>
            </a:r>
            <a:endParaRPr lang="es-PE" sz="22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s-PE" sz="2200" dirty="0">
                <a:solidFill>
                  <a:srgbClr val="000000"/>
                </a:solidFill>
                <a:effectLst/>
                <a:latin typeface="Times New Roman" panose="02020603050405020304" pitchFamily="18" charset="0"/>
                <a:ea typeface="Times New Roman" panose="02020603050405020304" pitchFamily="18" charset="0"/>
              </a:rPr>
              <a:t>Hace toda la lógica del lado del servidor, toda la seguridad está en esta parte; si tú haces seguridad en el lado del cliente, una persona con relativos conocimientos de programación podría modificar esa validación desde el inspector del navegador, por eso también se agrega validación del lado del servidor y es muchísimo más segura. El programador Backend también se encarga de comunicarse con las bases de datos, para recuperar la información que luego se le enviará al Frontend.</a:t>
            </a:r>
            <a:endParaRPr lang="es-PE" sz="2200" dirty="0">
              <a:solidFill>
                <a:srgbClr val="000000"/>
              </a:solidFill>
              <a:effectLst/>
              <a:latin typeface="Calibri" panose="020F0502020204030204" pitchFamily="34" charset="0"/>
              <a:ea typeface="Calibri" panose="020F0502020204030204" pitchFamily="34" charset="0"/>
            </a:endParaRPr>
          </a:p>
          <a:p>
            <a:endParaRPr lang="es-PE" dirty="0"/>
          </a:p>
        </p:txBody>
      </p:sp>
      <p:sp>
        <p:nvSpPr>
          <p:cNvPr id="4" name="Marcador de contenido 3">
            <a:extLst>
              <a:ext uri="{FF2B5EF4-FFF2-40B4-BE49-F238E27FC236}">
                <a16:creationId xmlns:a16="http://schemas.microsoft.com/office/drawing/2014/main" id="{6405B3BB-20EF-EEB0-2817-EC9CE238175D}"/>
              </a:ext>
            </a:extLst>
          </p:cNvPr>
          <p:cNvSpPr>
            <a:spLocks noGrp="1"/>
          </p:cNvSpPr>
          <p:nvPr>
            <p:ph sz="half" idx="2"/>
          </p:nvPr>
        </p:nvSpPr>
        <p:spPr/>
        <p:txBody>
          <a:bodyPr>
            <a:normAutofit fontScale="92500" lnSpcReduction="10000"/>
          </a:bodyPr>
          <a:lstStyle/>
          <a:p>
            <a:pPr marL="0" lvl="0" indent="0">
              <a:lnSpc>
                <a:spcPct val="107000"/>
              </a:lnSpc>
              <a:spcAft>
                <a:spcPts val="790"/>
              </a:spcAft>
              <a:buNone/>
            </a:pPr>
            <a:r>
              <a:rPr lang="es-PE" sz="2400" b="1" dirty="0">
                <a:solidFill>
                  <a:srgbClr val="000000"/>
                </a:solidFill>
                <a:effectLst/>
                <a:latin typeface="Times New Roman" panose="02020603050405020304" pitchFamily="18" charset="0"/>
                <a:ea typeface="Times New Roman" panose="02020603050405020304" pitchFamily="18" charset="0"/>
              </a:rPr>
              <a:t>Frontend</a:t>
            </a:r>
            <a:endParaRPr lang="es-PE" sz="2400" dirty="0">
              <a:solidFill>
                <a:srgbClr val="000000"/>
              </a:solidFill>
              <a:effectLst/>
              <a:latin typeface="Calibri" panose="020F0502020204030204" pitchFamily="34" charset="0"/>
              <a:ea typeface="Calibri" panose="020F0502020204030204" pitchFamily="34" charset="0"/>
            </a:endParaRPr>
          </a:p>
          <a:p>
            <a:pPr>
              <a:lnSpc>
                <a:spcPct val="107000"/>
              </a:lnSpc>
              <a:spcAft>
                <a:spcPts val="790"/>
              </a:spcAft>
            </a:pPr>
            <a:r>
              <a:rPr lang="es-PE" sz="2400" dirty="0">
                <a:solidFill>
                  <a:srgbClr val="000000"/>
                </a:solidFill>
                <a:effectLst/>
                <a:latin typeface="Times New Roman" panose="02020603050405020304" pitchFamily="18" charset="0"/>
                <a:ea typeface="Times New Roman" panose="02020603050405020304" pitchFamily="18" charset="0"/>
              </a:rPr>
              <a:t>Se encarga de desarrollar toda la lógica del lado del cliente. Aunque usualmente el Frontend deja para el web Designer los colores, tipografías márgenes, etc. Muchas veces también cumple con este rol, como dije antes, depende mucho del presupuesto.</a:t>
            </a:r>
            <a:endParaRPr lang="es-PE" sz="2400" dirty="0">
              <a:solidFill>
                <a:srgbClr val="000000"/>
              </a:solidFill>
              <a:effectLst/>
              <a:latin typeface="Calibri" panose="020F0502020204030204" pitchFamily="34" charset="0"/>
              <a:ea typeface="Calibri" panose="020F0502020204030204" pitchFamily="34" charset="0"/>
            </a:endParaRPr>
          </a:p>
          <a:p>
            <a:endParaRPr lang="es-PE" dirty="0"/>
          </a:p>
        </p:txBody>
      </p:sp>
    </p:spTree>
    <p:extLst>
      <p:ext uri="{BB962C8B-B14F-4D97-AF65-F5344CB8AC3E}">
        <p14:creationId xmlns:p14="http://schemas.microsoft.com/office/powerpoint/2010/main" val="311749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9A136-DD66-BAC6-C365-9E9C6F4236D9}"/>
              </a:ext>
            </a:extLst>
          </p:cNvPr>
          <p:cNvSpPr>
            <a:spLocks noGrp="1"/>
          </p:cNvSpPr>
          <p:nvPr>
            <p:ph type="title"/>
          </p:nvPr>
        </p:nvSpPr>
        <p:spPr/>
        <p:txBody>
          <a:bodyPr/>
          <a:lstStyle/>
          <a:p>
            <a:r>
              <a:rPr lang="es-PE" dirty="0"/>
              <a:t>Analista de software</a:t>
            </a:r>
          </a:p>
        </p:txBody>
      </p:sp>
      <p:sp>
        <p:nvSpPr>
          <p:cNvPr id="3" name="Marcador de contenido 2">
            <a:extLst>
              <a:ext uri="{FF2B5EF4-FFF2-40B4-BE49-F238E27FC236}">
                <a16:creationId xmlns:a16="http://schemas.microsoft.com/office/drawing/2014/main" id="{BDE6BEF5-759C-A3EC-A161-30C528FE6CC1}"/>
              </a:ext>
            </a:extLst>
          </p:cNvPr>
          <p:cNvSpPr>
            <a:spLocks noGrp="1"/>
          </p:cNvSpPr>
          <p:nvPr>
            <p:ph sz="half" idx="1"/>
          </p:nvPr>
        </p:nvSpPr>
        <p:spPr>
          <a:xfrm>
            <a:off x="581193" y="2228003"/>
            <a:ext cx="5681062" cy="4422179"/>
          </a:xfrm>
        </p:spPr>
        <p:txBody>
          <a:bodyPr>
            <a:normAutofit lnSpcReduction="10000"/>
          </a:bodyPr>
          <a:lstStyle/>
          <a:p>
            <a:r>
              <a:rPr lang="es-PE" sz="2400" dirty="0">
                <a:solidFill>
                  <a:srgbClr val="000000"/>
                </a:solidFill>
                <a:effectLst/>
                <a:latin typeface="Times New Roman" panose="02020603050405020304" pitchFamily="18" charset="0"/>
                <a:ea typeface="Times New Roman" panose="02020603050405020304" pitchFamily="18" charset="0"/>
              </a:rPr>
              <a:t>Es la persona o personas con el suficiente conocimiento técnico del producto o servicio como para buscar su aplicación técnica a las necesidades del cliente. Tiene como misión crear, durante todo el proceso de desarrollo, la documentación que recoge los requisitos (junto con el analista de software), y será él quien centralice las decisiones técnicas sobre los problemas que irán surgiendo, asegurar la calidad, y  mejorar continuamente la arquitectura.</a:t>
            </a:r>
            <a:endParaRPr lang="es-PE" sz="2400" dirty="0">
              <a:solidFill>
                <a:srgbClr val="000000"/>
              </a:solidFill>
              <a:effectLst/>
              <a:latin typeface="Calibri" panose="020F0502020204030204" pitchFamily="34" charset="0"/>
              <a:ea typeface="Calibri" panose="020F0502020204030204" pitchFamily="34" charset="0"/>
            </a:endParaRPr>
          </a:p>
          <a:p>
            <a:endParaRPr lang="es-PE" dirty="0"/>
          </a:p>
        </p:txBody>
      </p:sp>
      <p:pic>
        <p:nvPicPr>
          <p:cNvPr id="3074" name="Picture 2" descr="Qué Hace un Analista de Sistemas | Competencias Exigidas - IOE">
            <a:extLst>
              <a:ext uri="{FF2B5EF4-FFF2-40B4-BE49-F238E27FC236}">
                <a16:creationId xmlns:a16="http://schemas.microsoft.com/office/drawing/2014/main" id="{839CA5AF-61AC-8438-FCBA-3AE171128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116" y="2446050"/>
            <a:ext cx="5520742" cy="368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70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455D-EE55-6D89-0A90-E83743FB9C0C}"/>
              </a:ext>
            </a:extLst>
          </p:cNvPr>
          <p:cNvSpPr>
            <a:spLocks noGrp="1"/>
          </p:cNvSpPr>
          <p:nvPr>
            <p:ph type="title"/>
          </p:nvPr>
        </p:nvSpPr>
        <p:spPr/>
        <p:txBody>
          <a:bodyPr/>
          <a:lstStyle/>
          <a:p>
            <a:r>
              <a:rPr lang="es-PE" dirty="0"/>
              <a:t>Téster</a:t>
            </a:r>
          </a:p>
        </p:txBody>
      </p:sp>
      <p:sp>
        <p:nvSpPr>
          <p:cNvPr id="3" name="Marcador de contenido 2">
            <a:extLst>
              <a:ext uri="{FF2B5EF4-FFF2-40B4-BE49-F238E27FC236}">
                <a16:creationId xmlns:a16="http://schemas.microsoft.com/office/drawing/2014/main" id="{E9A0AE53-358D-0608-84DE-4CDCC2983B58}"/>
              </a:ext>
            </a:extLst>
          </p:cNvPr>
          <p:cNvSpPr>
            <a:spLocks noGrp="1"/>
          </p:cNvSpPr>
          <p:nvPr>
            <p:ph sz="half" idx="1"/>
          </p:nvPr>
        </p:nvSpPr>
        <p:spPr>
          <a:xfrm>
            <a:off x="581193" y="2228003"/>
            <a:ext cx="5422390" cy="4341609"/>
          </a:xfrm>
        </p:spPr>
        <p:txBody>
          <a:bodyPr/>
          <a:lstStyle/>
          <a:p>
            <a:r>
              <a:rPr lang="es-PE" sz="2400" dirty="0">
                <a:solidFill>
                  <a:srgbClr val="000000"/>
                </a:solidFill>
                <a:effectLst/>
                <a:latin typeface="Times New Roman" panose="02020603050405020304" pitchFamily="18" charset="0"/>
                <a:ea typeface="Times New Roman" panose="02020603050405020304" pitchFamily="18" charset="0"/>
              </a:rPr>
              <a:t>Se encargará de asegurar que los requisitos definidos por el arquitecto de software se cumplen en la implementación del producto o servicio realizada por los desarrolladores y/o programadores. Para ello, será responsable de aplicar diferentes métodos de testeo junto a los programadores. Informará de todos los errores encontrados durante la fase de pruebas.</a:t>
            </a:r>
            <a:endParaRPr lang="es-PE" sz="2400" dirty="0">
              <a:solidFill>
                <a:srgbClr val="000000"/>
              </a:solidFill>
              <a:effectLst/>
              <a:latin typeface="Calibri" panose="020F0502020204030204" pitchFamily="34" charset="0"/>
              <a:ea typeface="Calibri" panose="020F0502020204030204" pitchFamily="34" charset="0"/>
            </a:endParaRPr>
          </a:p>
          <a:p>
            <a:endParaRPr lang="es-PE" dirty="0"/>
          </a:p>
        </p:txBody>
      </p:sp>
      <p:pic>
        <p:nvPicPr>
          <p:cNvPr id="4098" name="Picture 2" descr="Perfil de Tester / Software Tester - Hireline México">
            <a:extLst>
              <a:ext uri="{FF2B5EF4-FFF2-40B4-BE49-F238E27FC236}">
                <a16:creationId xmlns:a16="http://schemas.microsoft.com/office/drawing/2014/main" id="{382941C6-F530-6ECB-C357-45C7EE640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55" y="2396760"/>
            <a:ext cx="4439583" cy="363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1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E74CD-FCBC-0E91-3DB7-3A65A8B40783}"/>
              </a:ext>
            </a:extLst>
          </p:cNvPr>
          <p:cNvSpPr>
            <a:spLocks noGrp="1"/>
          </p:cNvSpPr>
          <p:nvPr>
            <p:ph type="title"/>
          </p:nvPr>
        </p:nvSpPr>
        <p:spPr/>
        <p:txBody>
          <a:bodyPr/>
          <a:lstStyle/>
          <a:p>
            <a:r>
              <a:rPr lang="es-PE" dirty="0"/>
              <a:t>Roles</a:t>
            </a:r>
          </a:p>
        </p:txBody>
      </p:sp>
      <p:graphicFrame>
        <p:nvGraphicFramePr>
          <p:cNvPr id="6" name="Tabla 5">
            <a:extLst>
              <a:ext uri="{FF2B5EF4-FFF2-40B4-BE49-F238E27FC236}">
                <a16:creationId xmlns:a16="http://schemas.microsoft.com/office/drawing/2014/main" id="{88BBFA81-9C0B-F39D-DDA8-1BF3B571B862}"/>
              </a:ext>
            </a:extLst>
          </p:cNvPr>
          <p:cNvGraphicFramePr>
            <a:graphicFrameLocks noGrp="1"/>
          </p:cNvGraphicFramePr>
          <p:nvPr>
            <p:extLst>
              <p:ext uri="{D42A27DB-BD31-4B8C-83A1-F6EECF244321}">
                <p14:modId xmlns:p14="http://schemas.microsoft.com/office/powerpoint/2010/main" val="4158406846"/>
              </p:ext>
            </p:extLst>
          </p:nvPr>
        </p:nvGraphicFramePr>
        <p:xfrm>
          <a:off x="1664677" y="2368276"/>
          <a:ext cx="8862646" cy="3860502"/>
        </p:xfrm>
        <a:graphic>
          <a:graphicData uri="http://schemas.openxmlformats.org/drawingml/2006/table">
            <a:tbl>
              <a:tblPr firstRow="1" firstCol="1" bandRow="1">
                <a:tableStyleId>{5C22544A-7EE6-4342-B048-85BDC9FD1C3A}</a:tableStyleId>
              </a:tblPr>
              <a:tblGrid>
                <a:gridCol w="4431323">
                  <a:extLst>
                    <a:ext uri="{9D8B030D-6E8A-4147-A177-3AD203B41FA5}">
                      <a16:colId xmlns:a16="http://schemas.microsoft.com/office/drawing/2014/main" val="2674376297"/>
                    </a:ext>
                  </a:extLst>
                </a:gridCol>
                <a:gridCol w="4431323">
                  <a:extLst>
                    <a:ext uri="{9D8B030D-6E8A-4147-A177-3AD203B41FA5}">
                      <a16:colId xmlns:a16="http://schemas.microsoft.com/office/drawing/2014/main" val="4073585070"/>
                    </a:ext>
                  </a:extLst>
                </a:gridCol>
              </a:tblGrid>
              <a:tr h="681360">
                <a:tc>
                  <a:txBody>
                    <a:bodyPr/>
                    <a:lstStyle/>
                    <a:p>
                      <a:pPr algn="ctr">
                        <a:lnSpc>
                          <a:spcPct val="107000"/>
                        </a:lnSpc>
                        <a:spcAft>
                          <a:spcPts val="790"/>
                        </a:spcAft>
                      </a:pPr>
                      <a:r>
                        <a:rPr lang="es-PE" sz="2800">
                          <a:effectLst/>
                        </a:rPr>
                        <a:t>Miembro del Equipo</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90"/>
                        </a:spcAft>
                      </a:pPr>
                      <a:r>
                        <a:rPr lang="es-PE" sz="2800">
                          <a:effectLst/>
                        </a:rPr>
                        <a:t>Rol o Roles del Equipo</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7316557"/>
                  </a:ext>
                </a:extLst>
              </a:tr>
              <a:tr h="681360">
                <a:tc>
                  <a:txBody>
                    <a:bodyPr/>
                    <a:lstStyle/>
                    <a:p>
                      <a:pPr algn="ctr">
                        <a:lnSpc>
                          <a:spcPct val="107000"/>
                        </a:lnSpc>
                        <a:spcAft>
                          <a:spcPts val="790"/>
                        </a:spcAft>
                      </a:pPr>
                      <a:r>
                        <a:rPr lang="es-PE" sz="2800">
                          <a:effectLst/>
                        </a:rPr>
                        <a:t>Clever Johann, Machaca Asto</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90"/>
                        </a:spcAft>
                      </a:pPr>
                      <a:r>
                        <a:rPr lang="es-PE" sz="2800">
                          <a:effectLst/>
                        </a:rPr>
                        <a:t>Desarrollador, Téster, Analista de Software.</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940428"/>
                  </a:ext>
                </a:extLst>
              </a:tr>
              <a:tr h="681360">
                <a:tc>
                  <a:txBody>
                    <a:bodyPr/>
                    <a:lstStyle/>
                    <a:p>
                      <a:pPr algn="ctr">
                        <a:lnSpc>
                          <a:spcPct val="107000"/>
                        </a:lnSpc>
                        <a:spcAft>
                          <a:spcPts val="790"/>
                        </a:spcAft>
                      </a:pPr>
                      <a:r>
                        <a:rPr lang="es-PE" sz="2800">
                          <a:effectLst/>
                        </a:rPr>
                        <a:t>Cutimbo Jibaja, Daniel Alberto</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90"/>
                        </a:spcAft>
                      </a:pPr>
                      <a:r>
                        <a:rPr lang="es-PE" sz="2800">
                          <a:effectLst/>
                        </a:rPr>
                        <a:t>Desarrollador, Téster, Jefe de Proyecto</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0490310"/>
                  </a:ext>
                </a:extLst>
              </a:tr>
              <a:tr h="1397332">
                <a:tc>
                  <a:txBody>
                    <a:bodyPr/>
                    <a:lstStyle/>
                    <a:p>
                      <a:pPr algn="ctr">
                        <a:lnSpc>
                          <a:spcPct val="107000"/>
                        </a:lnSpc>
                        <a:spcAft>
                          <a:spcPts val="790"/>
                        </a:spcAft>
                      </a:pPr>
                      <a:r>
                        <a:rPr lang="es-PE" sz="2800">
                          <a:effectLst/>
                        </a:rPr>
                        <a:t>Nina Aragon, Enzo Josue </a:t>
                      </a:r>
                      <a:endParaRPr lang="es-PE" sz="2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90"/>
                        </a:spcAft>
                      </a:pPr>
                      <a:r>
                        <a:rPr lang="es-PE" sz="2800" dirty="0">
                          <a:effectLst/>
                        </a:rPr>
                        <a:t>Desarrollador, Téster, Diseñador de Software.</a:t>
                      </a:r>
                      <a:endParaRPr lang="es-P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4252632"/>
                  </a:ext>
                </a:extLst>
              </a:tr>
            </a:tbl>
          </a:graphicData>
        </a:graphic>
      </p:graphicFrame>
    </p:spTree>
    <p:extLst>
      <p:ext uri="{BB962C8B-B14F-4D97-AF65-F5344CB8AC3E}">
        <p14:creationId xmlns:p14="http://schemas.microsoft.com/office/powerpoint/2010/main" val="98931661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730493DC-5911-4636-A693-50D9F311C5D4}" vid="{C48B9032-91E5-4062-92EA-18F233085F2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58A8A76DAC249A81362B5182584AE" ma:contentTypeVersion="13" ma:contentTypeDescription="Create a new document." ma:contentTypeScope="" ma:versionID="286957315ca222e321755f78afeec1c9">
  <xsd:schema xmlns:xsd="http://www.w3.org/2001/XMLSchema" xmlns:xs="http://www.w3.org/2001/XMLSchema" xmlns:p="http://schemas.microsoft.com/office/2006/metadata/properties" xmlns:ns3="1e5899a1-7fc4-48db-9ca2-9520a0804659" xmlns:ns4="ec2380d4-731a-4b25-be54-0b9a48bc5508" targetNamespace="http://schemas.microsoft.com/office/2006/metadata/properties" ma:root="true" ma:fieldsID="fd5012c7f6d538d85f1b6c309f52701d" ns3:_="" ns4:_="">
    <xsd:import namespace="1e5899a1-7fc4-48db-9ca2-9520a0804659"/>
    <xsd:import namespace="ec2380d4-731a-4b25-be54-0b9a48bc550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5899a1-7fc4-48db-9ca2-9520a08046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c2380d4-731a-4b25-be54-0b9a48bc550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9A6D7A-7E24-4098-95C3-961DEF6FCC78}">
  <ds:schemaRefs>
    <ds:schemaRef ds:uri="http://purl.org/dc/terms/"/>
    <ds:schemaRef ds:uri="http://schemas.openxmlformats.org/package/2006/metadata/core-properties"/>
    <ds:schemaRef ds:uri="http://schemas.microsoft.com/office/2006/documentManagement/types"/>
    <ds:schemaRef ds:uri="http://www.w3.org/XML/1998/namespace"/>
    <ds:schemaRef ds:uri="ec2380d4-731a-4b25-be54-0b9a48bc5508"/>
    <ds:schemaRef ds:uri="http://purl.org/dc/elements/1.1/"/>
    <ds:schemaRef ds:uri="http://schemas.microsoft.com/office/2006/metadata/properties"/>
    <ds:schemaRef ds:uri="http://schemas.microsoft.com/office/infopath/2007/PartnerControls"/>
    <ds:schemaRef ds:uri="http://purl.org/dc/dcmitype/"/>
    <ds:schemaRef ds:uri="1e5899a1-7fc4-48db-9ca2-9520a0804659"/>
  </ds:schemaRefs>
</ds:datastoreItem>
</file>

<file path=customXml/itemProps2.xml><?xml version="1.0" encoding="utf-8"?>
<ds:datastoreItem xmlns:ds="http://schemas.openxmlformats.org/officeDocument/2006/customXml" ds:itemID="{B3C97F6F-B458-4B58-8360-255BDE06EBF8}">
  <ds:schemaRefs>
    <ds:schemaRef ds:uri="1e5899a1-7fc4-48db-9ca2-9520a0804659"/>
    <ds:schemaRef ds:uri="ec2380d4-731a-4b25-be54-0b9a48bc55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84730F4-339C-4383-A1DA-15FFA0C3FD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tecnológico</Template>
  <TotalTime>0</TotalTime>
  <Words>781</Words>
  <Application>Microsoft Office PowerPoint</Application>
  <PresentationFormat>Widescreen</PresentationFormat>
  <Paragraphs>131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Dividendo</vt:lpstr>
      <vt:lpstr>PLANIFICACION DEL PROYECTO</vt:lpstr>
      <vt:lpstr>Objetivos</vt:lpstr>
      <vt:lpstr>Organigrama</vt:lpstr>
      <vt:lpstr>Jefe de proyecto</vt:lpstr>
      <vt:lpstr>Diseñador de software </vt:lpstr>
      <vt:lpstr>Desarrollador</vt:lpstr>
      <vt:lpstr>Analista de software</vt:lpstr>
      <vt:lpstr>Téster</vt:lpstr>
      <vt:lpstr>Roles</vt:lpstr>
      <vt:lpstr>Recursos y presupuesto</vt:lpstr>
      <vt:lpstr>Cronograma de actividades</vt:lpstr>
      <vt:lpstr>MODELO LEAN CANVAS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tecnológico</dc:title>
  <dc:creator>ALUMNO - DANIEL ALBERTO CUTIMBO JIBAJA</dc:creator>
  <cp:lastModifiedBy>ALUMNO - ENZO JOSUE NINA ARAGON</cp:lastModifiedBy>
  <cp:revision>4</cp:revision>
  <dcterms:created xsi:type="dcterms:W3CDTF">2022-08-22T21:19:53Z</dcterms:created>
  <dcterms:modified xsi:type="dcterms:W3CDTF">2022-08-27T03:07:12Z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0x010100F3E58A8A76DAC249A81362B5182584AE</vt:lpwstr>
  </property>
</Properties>
</file>