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3"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45C331-7CDF-48DB-8D1C-B4C36E461FD9}"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E3488C-D2F7-4568-9A42-52B1EF14CFCB}" type="slidenum">
              <a:rPr lang="en-IN" smtClean="0"/>
              <a:t>‹#›</a:t>
            </a:fld>
            <a:endParaRPr lang="en-IN"/>
          </a:p>
        </p:txBody>
      </p:sp>
    </p:spTree>
    <p:extLst>
      <p:ext uri="{BB962C8B-B14F-4D97-AF65-F5344CB8AC3E}">
        <p14:creationId xmlns:p14="http://schemas.microsoft.com/office/powerpoint/2010/main" val="634720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45C331-7CDF-48DB-8D1C-B4C36E461FD9}"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E3488C-D2F7-4568-9A42-52B1EF14CFCB}" type="slidenum">
              <a:rPr lang="en-IN" smtClean="0"/>
              <a:t>‹#›</a:t>
            </a:fld>
            <a:endParaRPr lang="en-IN"/>
          </a:p>
        </p:txBody>
      </p:sp>
    </p:spTree>
    <p:extLst>
      <p:ext uri="{BB962C8B-B14F-4D97-AF65-F5344CB8AC3E}">
        <p14:creationId xmlns:p14="http://schemas.microsoft.com/office/powerpoint/2010/main" val="3564158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45C331-7CDF-48DB-8D1C-B4C36E461FD9}"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E3488C-D2F7-4568-9A42-52B1EF14CFCB}" type="slidenum">
              <a:rPr lang="en-IN" smtClean="0"/>
              <a:t>‹#›</a:t>
            </a:fld>
            <a:endParaRPr lang="en-IN"/>
          </a:p>
        </p:txBody>
      </p:sp>
    </p:spTree>
    <p:extLst>
      <p:ext uri="{BB962C8B-B14F-4D97-AF65-F5344CB8AC3E}">
        <p14:creationId xmlns:p14="http://schemas.microsoft.com/office/powerpoint/2010/main" val="827287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45C331-7CDF-48DB-8D1C-B4C36E461FD9}"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E3488C-D2F7-4568-9A42-52B1EF14CFCB}"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83571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45C331-7CDF-48DB-8D1C-B4C36E461FD9}"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E3488C-D2F7-4568-9A42-52B1EF14CFCB}" type="slidenum">
              <a:rPr lang="en-IN" smtClean="0"/>
              <a:t>‹#›</a:t>
            </a:fld>
            <a:endParaRPr lang="en-IN"/>
          </a:p>
        </p:txBody>
      </p:sp>
    </p:spTree>
    <p:extLst>
      <p:ext uri="{BB962C8B-B14F-4D97-AF65-F5344CB8AC3E}">
        <p14:creationId xmlns:p14="http://schemas.microsoft.com/office/powerpoint/2010/main" val="1964817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45C331-7CDF-48DB-8D1C-B4C36E461FD9}" type="datetimeFigureOut">
              <a:rPr lang="en-IN" smtClean="0"/>
              <a:t>18-03-2025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E3488C-D2F7-4568-9A42-52B1EF14CFCB}" type="slidenum">
              <a:rPr lang="en-IN" smtClean="0"/>
              <a:t>‹#›</a:t>
            </a:fld>
            <a:endParaRPr lang="en-IN"/>
          </a:p>
        </p:txBody>
      </p:sp>
    </p:spTree>
    <p:extLst>
      <p:ext uri="{BB962C8B-B14F-4D97-AF65-F5344CB8AC3E}">
        <p14:creationId xmlns:p14="http://schemas.microsoft.com/office/powerpoint/2010/main" val="3976908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45C331-7CDF-48DB-8D1C-B4C36E461FD9}" type="datetimeFigureOut">
              <a:rPr lang="en-IN" smtClean="0"/>
              <a:t>18-03-2025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E3488C-D2F7-4568-9A42-52B1EF14CFCB}" type="slidenum">
              <a:rPr lang="en-IN" smtClean="0"/>
              <a:t>‹#›</a:t>
            </a:fld>
            <a:endParaRPr lang="en-IN"/>
          </a:p>
        </p:txBody>
      </p:sp>
    </p:spTree>
    <p:extLst>
      <p:ext uri="{BB962C8B-B14F-4D97-AF65-F5344CB8AC3E}">
        <p14:creationId xmlns:p14="http://schemas.microsoft.com/office/powerpoint/2010/main" val="729655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5C331-7CDF-48DB-8D1C-B4C36E461FD9}"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E3488C-D2F7-4568-9A42-52B1EF14CFCB}" type="slidenum">
              <a:rPr lang="en-IN" smtClean="0"/>
              <a:t>‹#›</a:t>
            </a:fld>
            <a:endParaRPr lang="en-IN"/>
          </a:p>
        </p:txBody>
      </p:sp>
    </p:spTree>
    <p:extLst>
      <p:ext uri="{BB962C8B-B14F-4D97-AF65-F5344CB8AC3E}">
        <p14:creationId xmlns:p14="http://schemas.microsoft.com/office/powerpoint/2010/main" val="1394576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5C331-7CDF-48DB-8D1C-B4C36E461FD9}"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E3488C-D2F7-4568-9A42-52B1EF14CFCB}" type="slidenum">
              <a:rPr lang="en-IN" smtClean="0"/>
              <a:t>‹#›</a:t>
            </a:fld>
            <a:endParaRPr lang="en-IN"/>
          </a:p>
        </p:txBody>
      </p:sp>
    </p:spTree>
    <p:extLst>
      <p:ext uri="{BB962C8B-B14F-4D97-AF65-F5344CB8AC3E}">
        <p14:creationId xmlns:p14="http://schemas.microsoft.com/office/powerpoint/2010/main" val="4206327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5C331-7CDF-48DB-8D1C-B4C36E461FD9}"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E3488C-D2F7-4568-9A42-52B1EF14CFCB}" type="slidenum">
              <a:rPr lang="en-IN" smtClean="0"/>
              <a:t>‹#›</a:t>
            </a:fld>
            <a:endParaRPr lang="en-IN"/>
          </a:p>
        </p:txBody>
      </p:sp>
    </p:spTree>
    <p:extLst>
      <p:ext uri="{BB962C8B-B14F-4D97-AF65-F5344CB8AC3E}">
        <p14:creationId xmlns:p14="http://schemas.microsoft.com/office/powerpoint/2010/main" val="2414379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45C331-7CDF-48DB-8D1C-B4C36E461FD9}"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E3488C-D2F7-4568-9A42-52B1EF14CFCB}" type="slidenum">
              <a:rPr lang="en-IN" smtClean="0"/>
              <a:t>‹#›</a:t>
            </a:fld>
            <a:endParaRPr lang="en-IN"/>
          </a:p>
        </p:txBody>
      </p:sp>
    </p:spTree>
    <p:extLst>
      <p:ext uri="{BB962C8B-B14F-4D97-AF65-F5344CB8AC3E}">
        <p14:creationId xmlns:p14="http://schemas.microsoft.com/office/powerpoint/2010/main" val="3031205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45C331-7CDF-48DB-8D1C-B4C36E461FD9}"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E3488C-D2F7-4568-9A42-52B1EF14CFCB}" type="slidenum">
              <a:rPr lang="en-IN" smtClean="0"/>
              <a:t>‹#›</a:t>
            </a:fld>
            <a:endParaRPr lang="en-IN"/>
          </a:p>
        </p:txBody>
      </p:sp>
    </p:spTree>
    <p:extLst>
      <p:ext uri="{BB962C8B-B14F-4D97-AF65-F5344CB8AC3E}">
        <p14:creationId xmlns:p14="http://schemas.microsoft.com/office/powerpoint/2010/main" val="88284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45C331-7CDF-48DB-8D1C-B4C36E461FD9}" type="datetimeFigureOut">
              <a:rPr lang="en-IN" smtClean="0"/>
              <a:t>18-03-2025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E3488C-D2F7-4568-9A42-52B1EF14CFCB}" type="slidenum">
              <a:rPr lang="en-IN" smtClean="0"/>
              <a:t>‹#›</a:t>
            </a:fld>
            <a:endParaRPr lang="en-IN"/>
          </a:p>
        </p:txBody>
      </p:sp>
    </p:spTree>
    <p:extLst>
      <p:ext uri="{BB962C8B-B14F-4D97-AF65-F5344CB8AC3E}">
        <p14:creationId xmlns:p14="http://schemas.microsoft.com/office/powerpoint/2010/main" val="366740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45C331-7CDF-48DB-8D1C-B4C36E461FD9}" type="datetimeFigureOut">
              <a:rPr lang="en-IN" smtClean="0"/>
              <a:t>18-03-2025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E3488C-D2F7-4568-9A42-52B1EF14CFCB}" type="slidenum">
              <a:rPr lang="en-IN" smtClean="0"/>
              <a:t>‹#›</a:t>
            </a:fld>
            <a:endParaRPr lang="en-IN"/>
          </a:p>
        </p:txBody>
      </p:sp>
    </p:spTree>
    <p:extLst>
      <p:ext uri="{BB962C8B-B14F-4D97-AF65-F5344CB8AC3E}">
        <p14:creationId xmlns:p14="http://schemas.microsoft.com/office/powerpoint/2010/main" val="36638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5C331-7CDF-48DB-8D1C-B4C36E461FD9}" type="datetimeFigureOut">
              <a:rPr lang="en-IN" smtClean="0"/>
              <a:t>18-03-2025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E3488C-D2F7-4568-9A42-52B1EF14CFCB}" type="slidenum">
              <a:rPr lang="en-IN" smtClean="0"/>
              <a:t>‹#›</a:t>
            </a:fld>
            <a:endParaRPr lang="en-IN"/>
          </a:p>
        </p:txBody>
      </p:sp>
    </p:spTree>
    <p:extLst>
      <p:ext uri="{BB962C8B-B14F-4D97-AF65-F5344CB8AC3E}">
        <p14:creationId xmlns:p14="http://schemas.microsoft.com/office/powerpoint/2010/main" val="1085010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45C331-7CDF-48DB-8D1C-B4C36E461FD9}"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E3488C-D2F7-4568-9A42-52B1EF14CFCB}" type="slidenum">
              <a:rPr lang="en-IN" smtClean="0"/>
              <a:t>‹#›</a:t>
            </a:fld>
            <a:endParaRPr lang="en-IN"/>
          </a:p>
        </p:txBody>
      </p:sp>
    </p:spTree>
    <p:extLst>
      <p:ext uri="{BB962C8B-B14F-4D97-AF65-F5344CB8AC3E}">
        <p14:creationId xmlns:p14="http://schemas.microsoft.com/office/powerpoint/2010/main" val="51074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45C331-7CDF-48DB-8D1C-B4C36E461FD9}"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E3488C-D2F7-4568-9A42-52B1EF14CFCB}" type="slidenum">
              <a:rPr lang="en-IN" smtClean="0"/>
              <a:t>‹#›</a:t>
            </a:fld>
            <a:endParaRPr lang="en-IN"/>
          </a:p>
        </p:txBody>
      </p:sp>
    </p:spTree>
    <p:extLst>
      <p:ext uri="{BB962C8B-B14F-4D97-AF65-F5344CB8AC3E}">
        <p14:creationId xmlns:p14="http://schemas.microsoft.com/office/powerpoint/2010/main" val="2674024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845C331-7CDF-48DB-8D1C-B4C36E461FD9}" type="datetimeFigureOut">
              <a:rPr lang="en-IN" smtClean="0"/>
              <a:t>18-03-2025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5E3488C-D2F7-4568-9A42-52B1EF14CFCB}" type="slidenum">
              <a:rPr lang="en-IN" smtClean="0"/>
              <a:t>‹#›</a:t>
            </a:fld>
            <a:endParaRPr lang="en-IN"/>
          </a:p>
        </p:txBody>
      </p:sp>
    </p:spTree>
    <p:extLst>
      <p:ext uri="{BB962C8B-B14F-4D97-AF65-F5344CB8AC3E}">
        <p14:creationId xmlns:p14="http://schemas.microsoft.com/office/powerpoint/2010/main" val="34285634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9D661-AA5D-8797-B91C-835783B317B4}"/>
              </a:ext>
            </a:extLst>
          </p:cNvPr>
          <p:cNvSpPr>
            <a:spLocks noGrp="1"/>
          </p:cNvSpPr>
          <p:nvPr>
            <p:ph type="title"/>
          </p:nvPr>
        </p:nvSpPr>
        <p:spPr>
          <a:xfrm>
            <a:off x="919119" y="2485053"/>
            <a:ext cx="10353761" cy="1326321"/>
          </a:xfrm>
        </p:spPr>
        <p:txBody>
          <a:bodyPr/>
          <a:lstStyle/>
          <a:p>
            <a:r>
              <a:rPr lang="en-US" dirty="0"/>
              <a:t>Sales Data Integration and Analysis </a:t>
            </a:r>
            <a:endParaRPr lang="en-IN" dirty="0"/>
          </a:p>
        </p:txBody>
      </p:sp>
    </p:spTree>
    <p:extLst>
      <p:ext uri="{BB962C8B-B14F-4D97-AF65-F5344CB8AC3E}">
        <p14:creationId xmlns:p14="http://schemas.microsoft.com/office/powerpoint/2010/main" val="386171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1A34-100E-1BF8-7659-CFEE45B506C0}"/>
              </a:ext>
            </a:extLst>
          </p:cNvPr>
          <p:cNvSpPr>
            <a:spLocks noGrp="1"/>
          </p:cNvSpPr>
          <p:nvPr>
            <p:ph type="title"/>
          </p:nvPr>
        </p:nvSpPr>
        <p:spPr/>
        <p:txBody>
          <a:bodyPr>
            <a:normAutofit/>
          </a:bodyPr>
          <a:lstStyle/>
          <a:p>
            <a:r>
              <a:rPr lang="en-IN" sz="3600" u="sng" dirty="0"/>
              <a:t>PROJECT Overview</a:t>
            </a:r>
          </a:p>
        </p:txBody>
      </p:sp>
      <p:sp>
        <p:nvSpPr>
          <p:cNvPr id="3" name="TextBox 2">
            <a:extLst>
              <a:ext uri="{FF2B5EF4-FFF2-40B4-BE49-F238E27FC236}">
                <a16:creationId xmlns:a16="http://schemas.microsoft.com/office/drawing/2014/main" id="{BE06DED2-B015-977F-8E8C-7C9A1BC6B2E2}"/>
              </a:ext>
            </a:extLst>
          </p:cNvPr>
          <p:cNvSpPr txBox="1"/>
          <p:nvPr/>
        </p:nvSpPr>
        <p:spPr>
          <a:xfrm>
            <a:off x="1343607" y="2444621"/>
            <a:ext cx="9853127" cy="2862322"/>
          </a:xfrm>
          <a:prstGeom prst="rect">
            <a:avLst/>
          </a:prstGeom>
          <a:noFill/>
        </p:spPr>
        <p:txBody>
          <a:bodyPr wrap="square" rtlCol="0">
            <a:spAutoFit/>
          </a:bodyPr>
          <a:lstStyle/>
          <a:p>
            <a:r>
              <a:rPr lang="en-US" dirty="0"/>
              <a:t>The project aims to optimize the sales strategies of a mid-sized retail company by integrating and analyzing historical sales data scattered across multiple sources. The company’s in-store transactions are stored in a SQL database, online sales data resides in a NoSQL database, and promotional information is kept in Excel spreadsheets. These disparate data sources present challenges in terms of integration, consistency, and accessibility. The goal is to consolidate and clean the data from these various systems to gain actionable insights that can inform sales forecasts, inventory management, and promotional strategies. By leveraging advanced data analysis techniques and tools, the project will provide a comprehensive understanding of the company’s sales performance and suggest strategies to improve overall business efficiency and growth.</a:t>
            </a:r>
            <a:endParaRPr lang="en-IN" dirty="0"/>
          </a:p>
        </p:txBody>
      </p:sp>
    </p:spTree>
    <p:extLst>
      <p:ext uri="{BB962C8B-B14F-4D97-AF65-F5344CB8AC3E}">
        <p14:creationId xmlns:p14="http://schemas.microsoft.com/office/powerpoint/2010/main" val="2318948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6E9C4-56C0-AC08-4E30-2F32B3EECC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29960F-02EA-002A-0E8F-ACBEF7F55A3A}"/>
              </a:ext>
            </a:extLst>
          </p:cNvPr>
          <p:cNvSpPr>
            <a:spLocks noGrp="1"/>
          </p:cNvSpPr>
          <p:nvPr>
            <p:ph type="title"/>
          </p:nvPr>
        </p:nvSpPr>
        <p:spPr/>
        <p:txBody>
          <a:bodyPr>
            <a:normAutofit/>
          </a:bodyPr>
          <a:lstStyle/>
          <a:p>
            <a:r>
              <a:rPr lang="en-IN" sz="3600" u="sng" dirty="0"/>
              <a:t>DATA SOURCES Overview</a:t>
            </a:r>
          </a:p>
        </p:txBody>
      </p:sp>
      <p:sp>
        <p:nvSpPr>
          <p:cNvPr id="3" name="TextBox 2">
            <a:extLst>
              <a:ext uri="{FF2B5EF4-FFF2-40B4-BE49-F238E27FC236}">
                <a16:creationId xmlns:a16="http://schemas.microsoft.com/office/drawing/2014/main" id="{5A086D82-739B-C365-4B26-E8BB5431272D}"/>
              </a:ext>
            </a:extLst>
          </p:cNvPr>
          <p:cNvSpPr txBox="1"/>
          <p:nvPr/>
        </p:nvSpPr>
        <p:spPr>
          <a:xfrm>
            <a:off x="1343607" y="2444621"/>
            <a:ext cx="9853127" cy="3139321"/>
          </a:xfrm>
          <a:prstGeom prst="rect">
            <a:avLst/>
          </a:prstGeom>
          <a:noFill/>
        </p:spPr>
        <p:txBody>
          <a:bodyPr wrap="square" rtlCol="0">
            <a:spAutoFit/>
          </a:bodyPr>
          <a:lstStyle/>
          <a:p>
            <a:r>
              <a:rPr lang="en-US" dirty="0"/>
              <a:t>1. </a:t>
            </a:r>
            <a:r>
              <a:rPr lang="en-US" b="1" u="sng" dirty="0"/>
              <a:t>SQL Database </a:t>
            </a:r>
            <a:r>
              <a:rPr lang="en-US" dirty="0"/>
              <a:t>for </a:t>
            </a:r>
            <a:r>
              <a:rPr lang="en-US" b="1" u="sng" dirty="0"/>
              <a:t>In-store Transactions</a:t>
            </a:r>
            <a:r>
              <a:rPr lang="en-US" dirty="0"/>
              <a:t>: Stores structured data on in-store sales, such as product details, prices, and transaction dates, allowing for efficient analysis using SQL queries.</a:t>
            </a:r>
          </a:p>
          <a:p>
            <a:endParaRPr lang="en-US" dirty="0"/>
          </a:p>
          <a:p>
            <a:r>
              <a:rPr lang="en-US" dirty="0"/>
              <a:t>2. </a:t>
            </a:r>
            <a:r>
              <a:rPr lang="en-US" b="1" u="sng" dirty="0"/>
              <a:t>NoSQL Database </a:t>
            </a:r>
            <a:r>
              <a:rPr lang="en-US" dirty="0"/>
              <a:t>for </a:t>
            </a:r>
            <a:r>
              <a:rPr lang="en-US" b="1" u="sng" dirty="0"/>
              <a:t>Online Sales</a:t>
            </a:r>
            <a:r>
              <a:rPr lang="en-US" dirty="0"/>
              <a:t>: Holds unstructured data on online sales, including customer behavior and order history, providing flexibility for large-scale, dynamic data storage.</a:t>
            </a:r>
          </a:p>
          <a:p>
            <a:endParaRPr lang="en-US" dirty="0"/>
          </a:p>
          <a:p>
            <a:r>
              <a:rPr lang="en-US" dirty="0"/>
              <a:t>3. </a:t>
            </a:r>
            <a:r>
              <a:rPr lang="en-US" b="1" u="sng" dirty="0"/>
              <a:t>Excel Spreadsheets </a:t>
            </a:r>
            <a:r>
              <a:rPr lang="en-US" dirty="0"/>
              <a:t>for </a:t>
            </a:r>
            <a:r>
              <a:rPr lang="en-US" b="1" u="sng" dirty="0"/>
              <a:t>Promotional Data</a:t>
            </a:r>
            <a:r>
              <a:rPr lang="en-US" dirty="0"/>
              <a:t>: Tracks marketing campaigns, discounts, and promotions, offering a simple way to manage and evaluate the effectiveness of sales initiatives.</a:t>
            </a:r>
            <a:endParaRPr lang="en-IN" dirty="0"/>
          </a:p>
        </p:txBody>
      </p:sp>
    </p:spTree>
    <p:extLst>
      <p:ext uri="{BB962C8B-B14F-4D97-AF65-F5344CB8AC3E}">
        <p14:creationId xmlns:p14="http://schemas.microsoft.com/office/powerpoint/2010/main" val="105818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06DB3-04E3-CD18-DF49-8D2DC413E629}"/>
              </a:ext>
            </a:extLst>
          </p:cNvPr>
          <p:cNvSpPr>
            <a:spLocks noGrp="1"/>
          </p:cNvSpPr>
          <p:nvPr>
            <p:ph type="title"/>
          </p:nvPr>
        </p:nvSpPr>
        <p:spPr/>
        <p:txBody>
          <a:bodyPr/>
          <a:lstStyle/>
          <a:p>
            <a:r>
              <a:rPr lang="en-IN" dirty="0"/>
              <a:t>Sales Insights and Analytics</a:t>
            </a:r>
          </a:p>
        </p:txBody>
      </p:sp>
      <p:pic>
        <p:nvPicPr>
          <p:cNvPr id="4" name="Picture 3">
            <a:extLst>
              <a:ext uri="{FF2B5EF4-FFF2-40B4-BE49-F238E27FC236}">
                <a16:creationId xmlns:a16="http://schemas.microsoft.com/office/drawing/2014/main" id="{73C7497A-96E8-C7AF-807A-EB77EA8C65D8}"/>
              </a:ext>
            </a:extLst>
          </p:cNvPr>
          <p:cNvPicPr>
            <a:picLocks noChangeAspect="1"/>
          </p:cNvPicPr>
          <p:nvPr/>
        </p:nvPicPr>
        <p:blipFill>
          <a:blip r:embed="rId2"/>
          <a:stretch>
            <a:fillRect/>
          </a:stretch>
        </p:blipFill>
        <p:spPr>
          <a:xfrm>
            <a:off x="2327500" y="2008476"/>
            <a:ext cx="7536999" cy="4239924"/>
          </a:xfrm>
          <a:prstGeom prst="rect">
            <a:avLst/>
          </a:prstGeom>
        </p:spPr>
      </p:pic>
    </p:spTree>
    <p:extLst>
      <p:ext uri="{BB962C8B-B14F-4D97-AF65-F5344CB8AC3E}">
        <p14:creationId xmlns:p14="http://schemas.microsoft.com/office/powerpoint/2010/main" val="1859793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A138C-32B0-E6E8-CE5C-D6988B9147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1C4D6D-8216-A429-B642-C869689D7C3F}"/>
              </a:ext>
            </a:extLst>
          </p:cNvPr>
          <p:cNvSpPr>
            <a:spLocks noGrp="1"/>
          </p:cNvSpPr>
          <p:nvPr>
            <p:ph type="title"/>
          </p:nvPr>
        </p:nvSpPr>
        <p:spPr/>
        <p:txBody>
          <a:bodyPr>
            <a:normAutofit/>
          </a:bodyPr>
          <a:lstStyle/>
          <a:p>
            <a:r>
              <a:rPr lang="en-IN" sz="3600" u="sng" dirty="0"/>
              <a:t>Challenges in Data Integration</a:t>
            </a:r>
          </a:p>
        </p:txBody>
      </p:sp>
      <p:sp>
        <p:nvSpPr>
          <p:cNvPr id="3" name="TextBox 2">
            <a:extLst>
              <a:ext uri="{FF2B5EF4-FFF2-40B4-BE49-F238E27FC236}">
                <a16:creationId xmlns:a16="http://schemas.microsoft.com/office/drawing/2014/main" id="{25535BEF-D2E1-5408-E75C-F5FF977AF1DC}"/>
              </a:ext>
            </a:extLst>
          </p:cNvPr>
          <p:cNvSpPr txBox="1"/>
          <p:nvPr/>
        </p:nvSpPr>
        <p:spPr>
          <a:xfrm>
            <a:off x="1164111" y="2136710"/>
            <a:ext cx="9853127" cy="3970318"/>
          </a:xfrm>
          <a:prstGeom prst="rect">
            <a:avLst/>
          </a:prstGeom>
          <a:noFill/>
        </p:spPr>
        <p:txBody>
          <a:bodyPr wrap="square" rtlCol="0">
            <a:spAutoFit/>
          </a:bodyPr>
          <a:lstStyle/>
          <a:p>
            <a:pPr marL="342900" indent="-342900">
              <a:buAutoNum type="arabicPeriod"/>
            </a:pPr>
            <a:r>
              <a:rPr lang="en-US" dirty="0"/>
              <a:t>Difficult to Connect MongoDB to Power BI: One major challenge encountered was the difficulty in directly connecting MongoDB to Power BI, as there is no native integration between the two. </a:t>
            </a:r>
          </a:p>
          <a:p>
            <a:endParaRPr lang="en-US" dirty="0"/>
          </a:p>
          <a:p>
            <a:r>
              <a:rPr lang="en-US" dirty="0"/>
              <a:t>2. Complexity of SQL Database Structure: The SQL database posed additional challenges due to the presence of multiple tables. This made it difficult to retrieve and consolidate the data efficiently, particularly since the promotional data was missing or incomplete. This lack of data consistency created issues when trying to analyze sales performance and promotional effectiveness.</a:t>
            </a:r>
          </a:p>
          <a:p>
            <a:endParaRPr lang="en-US" dirty="0"/>
          </a:p>
          <a:p>
            <a:r>
              <a:rPr lang="en-US" dirty="0"/>
              <a:t>3. Missing Promotional Data: Another challenge was the absence of crucial information in the promotional data, such as the promotion's start and end dates or its expiration. Without this data, it became challenging to assess the effectiveness of campaigns over time and track the performance of specific promotions.</a:t>
            </a:r>
            <a:endParaRPr lang="en-IN" dirty="0"/>
          </a:p>
        </p:txBody>
      </p:sp>
    </p:spTree>
    <p:extLst>
      <p:ext uri="{BB962C8B-B14F-4D97-AF65-F5344CB8AC3E}">
        <p14:creationId xmlns:p14="http://schemas.microsoft.com/office/powerpoint/2010/main" val="4084169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2CCD3-822D-4238-CFC1-C50106F82E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C32850-3A86-C048-FC49-837AE7C0C72D}"/>
              </a:ext>
            </a:extLst>
          </p:cNvPr>
          <p:cNvSpPr>
            <a:spLocks noGrp="1"/>
          </p:cNvSpPr>
          <p:nvPr>
            <p:ph type="title"/>
          </p:nvPr>
        </p:nvSpPr>
        <p:spPr/>
        <p:txBody>
          <a:bodyPr>
            <a:normAutofit/>
          </a:bodyPr>
          <a:lstStyle/>
          <a:p>
            <a:r>
              <a:rPr lang="en-US" sz="3200" u="sng" dirty="0"/>
              <a:t>Solutions to Overcome Data Integration Challenges</a:t>
            </a:r>
            <a:endParaRPr lang="en-IN" sz="3200" u="sng" dirty="0"/>
          </a:p>
        </p:txBody>
      </p:sp>
      <p:sp>
        <p:nvSpPr>
          <p:cNvPr id="3" name="TextBox 2">
            <a:extLst>
              <a:ext uri="{FF2B5EF4-FFF2-40B4-BE49-F238E27FC236}">
                <a16:creationId xmlns:a16="http://schemas.microsoft.com/office/drawing/2014/main" id="{0C474ED3-19D5-F4B8-5564-C907B78ACCCF}"/>
              </a:ext>
            </a:extLst>
          </p:cNvPr>
          <p:cNvSpPr txBox="1"/>
          <p:nvPr/>
        </p:nvSpPr>
        <p:spPr>
          <a:xfrm>
            <a:off x="1164111" y="2136710"/>
            <a:ext cx="9853127" cy="3693319"/>
          </a:xfrm>
          <a:prstGeom prst="rect">
            <a:avLst/>
          </a:prstGeom>
          <a:noFill/>
        </p:spPr>
        <p:txBody>
          <a:bodyPr wrap="square" rtlCol="0">
            <a:spAutoFit/>
          </a:bodyPr>
          <a:lstStyle/>
          <a:p>
            <a:endParaRPr lang="en-US" dirty="0"/>
          </a:p>
          <a:p>
            <a:endParaRPr lang="en-US" dirty="0"/>
          </a:p>
          <a:p>
            <a:r>
              <a:rPr lang="en-US" dirty="0"/>
              <a:t>1. Connecting MongoDB to Power BI via ODBC Data Source: To overcome the challenge of connecting MongoDB to Power BI, I used the ODBC Data Source (64-bit) method. This allowed me to establish a connection between Power BI and MongoDB, enabling me to import and analyze data from the NoSQL database seamlessly.</a:t>
            </a:r>
          </a:p>
          <a:p>
            <a:endParaRPr lang="en-US" dirty="0"/>
          </a:p>
          <a:p>
            <a:r>
              <a:rPr lang="en-US" dirty="0"/>
              <a:t>2. Using Transaction Date to Identify Promo Codes in SQL: To handle the complexity of the SQL database, I leveraged the transaction date to identify which promo codes were used in specific transactions. This allowed me to match sales data with promotional activities, despite missing or incomplete promotional data in the database.</a:t>
            </a:r>
          </a:p>
          <a:p>
            <a:endParaRPr lang="en-US" dirty="0"/>
          </a:p>
          <a:p>
            <a:endParaRPr lang="en-IN" dirty="0"/>
          </a:p>
        </p:txBody>
      </p:sp>
    </p:spTree>
    <p:extLst>
      <p:ext uri="{BB962C8B-B14F-4D97-AF65-F5344CB8AC3E}">
        <p14:creationId xmlns:p14="http://schemas.microsoft.com/office/powerpoint/2010/main" val="762541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44</TotalTime>
  <Words>518</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Bookman Old Style</vt:lpstr>
      <vt:lpstr>Rockwell</vt:lpstr>
      <vt:lpstr>Damask</vt:lpstr>
      <vt:lpstr>Sales Data Integration and Analysis </vt:lpstr>
      <vt:lpstr>PROJECT Overview</vt:lpstr>
      <vt:lpstr>DATA SOURCES Overview</vt:lpstr>
      <vt:lpstr>Sales Insights and Analytics</vt:lpstr>
      <vt:lpstr>Challenges in Data Integration</vt:lpstr>
      <vt:lpstr>Solutions to Overcome Data Integration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Aditi Jain</dc:creator>
  <cp:lastModifiedBy>Aditi Jain</cp:lastModifiedBy>
  <cp:revision>2</cp:revision>
  <dcterms:created xsi:type="dcterms:W3CDTF">2025-03-10T08:25:17Z</dcterms:created>
  <dcterms:modified xsi:type="dcterms:W3CDTF">2025-03-18T10:44:11Z</dcterms:modified>
</cp:coreProperties>
</file>