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05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8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72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8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9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6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0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7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839345"/>
            <a:ext cx="7766936" cy="1646302"/>
          </a:xfrm>
        </p:spPr>
        <p:txBody>
          <a:bodyPr/>
          <a:lstStyle/>
          <a:p>
            <a:pPr algn="ctr"/>
            <a:r>
              <a:rPr lang="uk-UA" dirty="0" smtClean="0"/>
              <a:t>Лабораторна 3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767914"/>
            <a:ext cx="7645171" cy="2652583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Аналіз вимог до ПЗ</a:t>
            </a:r>
          </a:p>
          <a:p>
            <a:endParaRPr lang="uk-UA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uk-UA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uk-UA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Виконав</a:t>
            </a:r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Демчук Любомир</a:t>
            </a:r>
          </a:p>
          <a:p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ПІ-14-1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6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29"/>
          </a:xfrm>
        </p:spPr>
        <p:txBody>
          <a:bodyPr/>
          <a:lstStyle/>
          <a:p>
            <a:pPr algn="ctr"/>
            <a:r>
              <a:rPr lang="uk-UA" dirty="0"/>
              <a:t>Нефункціональні вимоги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4652" y="1499286"/>
            <a:ext cx="6582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600" b="1" dirty="0" smtClean="0"/>
              <a:t>Структура </a:t>
            </a:r>
            <a:r>
              <a:rPr lang="uk-UA" sz="1600" b="1" dirty="0"/>
              <a:t>даних системи</a:t>
            </a:r>
          </a:p>
          <a:p>
            <a:r>
              <a:rPr lang="uk-UA" sz="1600" dirty="0"/>
              <a:t>	База Даних системи складається з багатьох таблиць, основними з яких є таблиці користувачів, операторів та адміністраторів системи, у яких будуть міститись усі відомості про користувачів системи, відповідно до їх категорії. Також будуть таблиці, які безпосередньо пов’язані з торговими операціями та роботою персоналу системи(звіти, графіки тощо.) а також самі події, пов’язані з функціонуванням системи в </a:t>
            </a:r>
            <a:r>
              <a:rPr lang="uk-UA" sz="1600" dirty="0" smtClean="0"/>
              <a:t>цілому.</a:t>
            </a:r>
          </a:p>
          <a:p>
            <a:endParaRPr lang="uk-UA" sz="1600" dirty="0" smtClean="0"/>
          </a:p>
          <a:p>
            <a:r>
              <a:rPr lang="uk-UA" sz="1600" b="1" dirty="0" smtClean="0"/>
              <a:t>2. 	Вимоги безпеки</a:t>
            </a:r>
          </a:p>
          <a:p>
            <a:r>
              <a:rPr lang="uk-UA" sz="1600" dirty="0"/>
              <a:t>	Оскільки дана система буде працювати з великими обсягами даних, відповідно, вона повинна забезпечувати всі необхідні рівні безпеки даних, що зберігаються в ній.</a:t>
            </a:r>
          </a:p>
          <a:p>
            <a:r>
              <a:rPr lang="uk-UA" sz="1600" dirty="0"/>
              <a:t>	Всі дані, з якими працюють користувачі, повинні бути захищені від несанкціонованого доступу. Будь-який прямий доступ до Бази Даних системи повинен бути відхиленим.</a:t>
            </a:r>
          </a:p>
          <a:p>
            <a:r>
              <a:rPr lang="uk-UA" sz="1600" dirty="0"/>
              <a:t>	Сервер, на якому будуть розміщені дані системи, повинен мати свою власну безпеку. </a:t>
            </a:r>
          </a:p>
          <a:p>
            <a:r>
              <a:rPr lang="uk-UA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07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scenarios - </a:t>
            </a:r>
            <a:r>
              <a:rPr lang="uk-UA" dirty="0"/>
              <a:t>список уточнюючих </a:t>
            </a:r>
            <a:r>
              <a:rPr lang="uk-UA" dirty="0" smtClean="0"/>
              <a:t>запитань</a:t>
            </a:r>
            <a:endParaRPr lang="uk-UA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168629" y="2164721"/>
            <a:ext cx="7408333" cy="3450696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Якщо відбулось розірвання з</a:t>
            </a:r>
            <a:r>
              <a:rPr lang="ru-RU" dirty="0"/>
              <a:t>’</a:t>
            </a:r>
            <a:r>
              <a:rPr lang="uk-UA" dirty="0"/>
              <a:t>єднання під час </a:t>
            </a:r>
            <a:r>
              <a:rPr lang="uk-UA" dirty="0" smtClean="0"/>
              <a:t>здійснення замовлення, як зберегти дані, щоб можна було його в подальшому продовжити?</a:t>
            </a:r>
          </a:p>
          <a:p>
            <a:r>
              <a:rPr lang="uk-UA" dirty="0" smtClean="0"/>
              <a:t>Чи варто робити </a:t>
            </a:r>
            <a:r>
              <a:rPr lang="uk-UA" dirty="0" smtClean="0"/>
              <a:t>мо</a:t>
            </a:r>
            <a:r>
              <a:rPr lang="uk-UA" dirty="0" smtClean="0"/>
              <a:t>жливість спілкування клієнтів між собою у системі?</a:t>
            </a:r>
          </a:p>
          <a:p>
            <a:r>
              <a:rPr lang="uk-UA" dirty="0" smtClean="0"/>
              <a:t>Якщо у клієнта виникли питання, скільки часу потрібно на з’єднання з оператором, яким способом сповістити клієнта про тимчасову зайнятість операторів?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1192" y="2224216"/>
            <a:ext cx="6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Виконуючи дану лабораторну роботу, було досліджено предметну область та  проаналізовано вимоги (для подальшого написання тестів).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87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677333" y="304800"/>
            <a:ext cx="8639662" cy="1367481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/>
              <a:t>Опис головного сценарію за наступним планом:</a:t>
            </a:r>
            <a:endParaRPr lang="en-US" sz="3200" dirty="0"/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022966"/>
              </p:ext>
            </p:extLst>
          </p:nvPr>
        </p:nvGraphicFramePr>
        <p:xfrm>
          <a:off x="408039" y="1665433"/>
          <a:ext cx="8640960" cy="446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21194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Usecase section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u="none" strike="noStrike" spc="0" dirty="0">
                          <a:effectLst/>
                        </a:rPr>
                        <a:t>Comment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199178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Use Case Name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Назва use case (починається з дієслова)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203434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Scope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System or Business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/>
                </a:tc>
              </a:tr>
              <a:tr h="199178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User-goal or Sub-function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199178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Primary Actor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 smtClean="0">
                          <a:effectLst/>
                        </a:rPr>
                        <a:t>Головний </a:t>
                      </a:r>
                      <a:r>
                        <a:rPr lang="uk-UA" sz="800" u="none" strike="noStrike" spc="0" dirty="0">
                          <a:effectLst/>
                        </a:rPr>
                        <a:t>актор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Stakeholders and interests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Перелік осіб, які зацікавлені в виконанні даного usecase та мета, яку вони при цьому переслідують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Preconditions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Список передумов, які повинні виконуватись для початку виконання use case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7292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Success guarantee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Список умов, при виконанні яких можна говорити про успішне закінчення виконання use case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Main Success Scenario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Головний успішний сценарій use case</a:t>
                      </a:r>
                      <a:r>
                        <a:rPr lang="ru-RU" sz="800" u="none" strike="noStrike" spc="0" dirty="0">
                          <a:effectLst/>
                        </a:rPr>
                        <a:t>. </a:t>
                      </a:r>
                      <a:r>
                        <a:rPr lang="uk-UA" sz="800" u="none" strike="noStrike" spc="0" dirty="0">
                          <a:effectLst/>
                        </a:rPr>
                        <a:t>Найчастіше є безумовним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Extensions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Альтернативні сценарії успішного чи неуспішного за­кінчення use сазе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Special Requirements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Спеціальні (нефункціональні) вимоги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Technology and Data Variations List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Поради для реалізації певних кроків use сазе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Frequency of Occurrence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Частота виконання use сазе при користуванні системою (у відсотках)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83036">
                <a:tc>
                  <a:txBody>
                    <a:bodyPr/>
                    <a:lstStyle/>
                    <a:p>
                      <a:pPr marL="88900" marR="0" indent="0" algn="l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800" u="none" strike="noStrike" spc="0" dirty="0">
                          <a:effectLst/>
                        </a:rPr>
                        <a:t>Додаткові вимоги чи відкриті питання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Основний </a:t>
            </a:r>
            <a:r>
              <a:rPr lang="en-US" dirty="0" smtClean="0"/>
              <a:t>Use Case(1)</a:t>
            </a:r>
            <a:endParaRPr lang="uk-UA" dirty="0"/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1271501" y="2420094"/>
            <a:ext cx="7408333" cy="3450696"/>
          </a:xfrm>
        </p:spPr>
        <p:txBody>
          <a:bodyPr/>
          <a:lstStyle/>
          <a:p>
            <a:r>
              <a:rPr lang="uk-UA" b="1" dirty="0"/>
              <a:t>Use Case Nam</a:t>
            </a:r>
            <a:r>
              <a:rPr lang="uk-UA" dirty="0"/>
              <a:t>e</a:t>
            </a:r>
            <a:r>
              <a:rPr lang="ru-RU" dirty="0"/>
              <a:t>: </a:t>
            </a:r>
            <a:r>
              <a:rPr lang="uk-UA" dirty="0" smtClean="0"/>
              <a:t>Здійснення замовлення клієнтом</a:t>
            </a:r>
          </a:p>
          <a:p>
            <a:r>
              <a:rPr lang="uk-UA" b="1" i="1" dirty="0" smtClean="0"/>
              <a:t>Scope</a:t>
            </a:r>
            <a:r>
              <a:rPr lang="ru-RU" b="1" i="1" dirty="0"/>
              <a:t>: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uk-UA" b="1" dirty="0" smtClean="0"/>
              <a:t>RM-система підприємства</a:t>
            </a:r>
            <a:r>
              <a:rPr lang="ru-RU" dirty="0" smtClean="0"/>
              <a:t>(</a:t>
            </a:r>
            <a:r>
              <a:rPr lang="en-US" dirty="0"/>
              <a:t>System</a:t>
            </a:r>
            <a:r>
              <a:rPr lang="ru-RU" dirty="0"/>
              <a:t>)</a:t>
            </a:r>
            <a:endParaRPr lang="en-US" dirty="0"/>
          </a:p>
          <a:p>
            <a:r>
              <a:rPr lang="uk-UA" b="1" i="1" dirty="0"/>
              <a:t>Level:</a:t>
            </a:r>
            <a:r>
              <a:rPr lang="en-US" dirty="0"/>
              <a:t> User-goal</a:t>
            </a:r>
          </a:p>
          <a:p>
            <a:r>
              <a:rPr lang="en-US" b="1" i="1" dirty="0"/>
              <a:t>Primary Actor:</a:t>
            </a:r>
            <a:r>
              <a:rPr lang="en-US" dirty="0"/>
              <a:t> </a:t>
            </a:r>
            <a:r>
              <a:rPr lang="uk-UA" dirty="0" smtClean="0"/>
              <a:t>користувач системи(клієнт)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823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2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271501" y="2280051"/>
            <a:ext cx="7408333" cy="3450696"/>
          </a:xfrm>
        </p:spPr>
        <p:txBody>
          <a:bodyPr>
            <a:normAutofit/>
          </a:bodyPr>
          <a:lstStyle/>
          <a:p>
            <a:r>
              <a:rPr lang="en-US" b="1" i="1" dirty="0"/>
              <a:t>Stakeholders and interests:</a:t>
            </a:r>
          </a:p>
          <a:p>
            <a:pPr lvl="0"/>
            <a:r>
              <a:rPr lang="en-US" dirty="0"/>
              <a:t> </a:t>
            </a:r>
            <a:r>
              <a:rPr lang="uk-UA" dirty="0" smtClean="0"/>
              <a:t>Користувач</a:t>
            </a:r>
            <a:r>
              <a:rPr lang="ru-RU" dirty="0" smtClean="0"/>
              <a:t> (</a:t>
            </a:r>
            <a:r>
              <a:rPr lang="ru-RU" dirty="0" smtClean="0"/>
              <a:t>клієнт</a:t>
            </a:r>
            <a:r>
              <a:rPr lang="ru-RU" dirty="0" smtClean="0"/>
              <a:t>): </a:t>
            </a:r>
            <a:r>
              <a:rPr lang="ru-RU" dirty="0"/>
              <a:t>зацікавлений у </a:t>
            </a:r>
            <a:r>
              <a:rPr lang="ru-RU" dirty="0" smtClean="0"/>
              <a:t>тому,щоб швидко вибрати бажаний продукт чи послугу.</a:t>
            </a:r>
          </a:p>
          <a:p>
            <a:pPr lvl="0"/>
            <a:r>
              <a:rPr lang="ru-RU" dirty="0" smtClean="0"/>
              <a:t>Оператор: зацікавлений в тому,щоб швидко та </a:t>
            </a:r>
            <a:r>
              <a:rPr lang="uk-UA" dirty="0" smtClean="0"/>
              <a:t>якісно опрацьовувати замовлення, які надходять від клієнтів</a:t>
            </a:r>
            <a:endParaRPr lang="uk-UA" dirty="0" smtClean="0"/>
          </a:p>
          <a:p>
            <a:pPr lvl="0"/>
            <a:r>
              <a:rPr lang="ru-RU" dirty="0" smtClean="0"/>
              <a:t>Адміністратор: </a:t>
            </a:r>
            <a:r>
              <a:rPr lang="ru-RU" dirty="0"/>
              <a:t>зацікавлений у тому, щоб система </a:t>
            </a:r>
            <a:r>
              <a:rPr lang="ru-RU" dirty="0" smtClean="0"/>
              <a:t> </a:t>
            </a:r>
            <a:r>
              <a:rPr lang="ru-RU" dirty="0"/>
              <a:t>працювала без </a:t>
            </a:r>
            <a:r>
              <a:rPr lang="ru-RU" dirty="0" smtClean="0"/>
              <a:t>перебоїв.</a:t>
            </a:r>
            <a:endParaRPr lang="en-US" dirty="0"/>
          </a:p>
          <a:p>
            <a:r>
              <a:rPr lang="uk-UA" b="1" i="1" dirty="0"/>
              <a:t>Preconditions</a:t>
            </a:r>
            <a:r>
              <a:rPr lang="ru-RU" b="1" i="1" dirty="0"/>
              <a:t>:</a:t>
            </a:r>
            <a:r>
              <a:rPr lang="ru-RU" dirty="0"/>
              <a:t> </a:t>
            </a:r>
            <a:r>
              <a:rPr lang="uk-UA" dirty="0" smtClean="0"/>
              <a:t>Користувач авторизувався у системі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/>
              <a:t>3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271501" y="1930400"/>
            <a:ext cx="7408333" cy="359892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Main Success Scenario:</a:t>
            </a:r>
          </a:p>
          <a:p>
            <a:r>
              <a:rPr lang="en-US" b="1" i="1" dirty="0"/>
              <a:t>	</a:t>
            </a:r>
            <a:r>
              <a:rPr lang="en-US" i="1" dirty="0"/>
              <a:t>1. </a:t>
            </a:r>
            <a:r>
              <a:rPr lang="uk-UA" i="1" dirty="0" smtClean="0"/>
              <a:t>Користувач(клієнт) </a:t>
            </a:r>
            <a:r>
              <a:rPr lang="uk-UA" i="1" dirty="0" smtClean="0"/>
              <a:t>авторизується в системі, відбувається перехід в робочий кабінет;</a:t>
            </a:r>
          </a:p>
          <a:p>
            <a:pPr lvl="0"/>
            <a:r>
              <a:rPr lang="uk-UA" i="1" dirty="0" smtClean="0"/>
              <a:t>2. Користувач </a:t>
            </a:r>
            <a:r>
              <a:rPr lang="uk-UA" dirty="0"/>
              <a:t>в</a:t>
            </a:r>
            <a:r>
              <a:rPr lang="uk-UA" dirty="0" smtClean="0"/>
              <a:t>ибирає </a:t>
            </a:r>
            <a:r>
              <a:rPr lang="uk-UA" dirty="0"/>
              <a:t>із списку наявних товарів та послуг те, що відповідає його поточним потребам;</a:t>
            </a:r>
          </a:p>
          <a:p>
            <a:pPr lvl="0"/>
            <a:r>
              <a:rPr lang="uk-UA" dirty="0" smtClean="0"/>
              <a:t>3.</a:t>
            </a:r>
            <a:r>
              <a:rPr lang="uk-UA" i="1" dirty="0"/>
              <a:t> </a:t>
            </a:r>
            <a:r>
              <a:rPr lang="uk-UA" i="1" dirty="0" smtClean="0"/>
              <a:t>Користувач </a:t>
            </a:r>
            <a:r>
              <a:rPr lang="uk-UA" dirty="0" smtClean="0"/>
              <a:t>заповнює </a:t>
            </a:r>
            <a:r>
              <a:rPr lang="uk-UA" dirty="0"/>
              <a:t>форму замовлення</a:t>
            </a:r>
            <a:r>
              <a:rPr lang="uk-UA" dirty="0" smtClean="0"/>
              <a:t>;</a:t>
            </a:r>
          </a:p>
          <a:p>
            <a:r>
              <a:rPr lang="uk-UA" i="1" dirty="0" smtClean="0"/>
              <a:t>4. Користувач </a:t>
            </a:r>
            <a:r>
              <a:rPr lang="uk-UA" dirty="0" smtClean="0"/>
              <a:t>відправляє </a:t>
            </a:r>
            <a:r>
              <a:rPr lang="uk-UA" dirty="0"/>
              <a:t>форму, після чого вона опрацьовується системою</a:t>
            </a:r>
            <a:r>
              <a:rPr lang="uk-UA" dirty="0" smtClean="0"/>
              <a:t>;</a:t>
            </a:r>
          </a:p>
          <a:p>
            <a:pPr lvl="0"/>
            <a:r>
              <a:rPr lang="uk-UA" dirty="0" smtClean="0"/>
              <a:t>5. </a:t>
            </a:r>
            <a:r>
              <a:rPr lang="uk-UA" dirty="0"/>
              <a:t>Система надсилає опрацьований результат клієнту в робочий </a:t>
            </a:r>
            <a:r>
              <a:rPr lang="uk-UA" dirty="0" smtClean="0"/>
              <a:t>кабінет;</a:t>
            </a:r>
          </a:p>
          <a:p>
            <a:pPr lvl="0"/>
            <a:r>
              <a:rPr lang="uk-UA" dirty="0" smtClean="0"/>
              <a:t>6. Користувач виходить із системи.</a:t>
            </a:r>
            <a:endParaRPr lang="uk-UA" dirty="0"/>
          </a:p>
          <a:p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3796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/>
              <a:t>4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271501" y="1868158"/>
            <a:ext cx="7408333" cy="3964231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Extensions:</a:t>
            </a:r>
          </a:p>
          <a:p>
            <a:r>
              <a:rPr lang="uk-UA" b="1" i="1" dirty="0"/>
              <a:t>І. </a:t>
            </a:r>
            <a:r>
              <a:rPr lang="uk-UA" b="1" i="1" dirty="0" smtClean="0"/>
              <a:t>Користувач вирішив надіслати результати замовлення також і на електрону пошту:</a:t>
            </a:r>
            <a:endParaRPr lang="uk-UA" b="1" i="1" dirty="0"/>
          </a:p>
          <a:p>
            <a:pPr marL="0" indent="0">
              <a:buNone/>
            </a:pPr>
            <a:r>
              <a:rPr lang="uk-UA" i="1" dirty="0"/>
              <a:t>	</a:t>
            </a:r>
            <a:r>
              <a:rPr lang="uk-UA" i="1" dirty="0" smtClean="0"/>
              <a:t>Система запитує, чи бажає користувач це зробити:</a:t>
            </a:r>
          </a:p>
          <a:p>
            <a:pPr marL="0" indent="0">
              <a:buNone/>
            </a:pPr>
            <a:r>
              <a:rPr lang="uk-UA" i="1" dirty="0"/>
              <a:t>		а) </a:t>
            </a:r>
            <a:r>
              <a:rPr lang="uk-UA" i="1" dirty="0" smtClean="0"/>
              <a:t>Користувач підтверджує своє </a:t>
            </a:r>
            <a:r>
              <a:rPr lang="uk-UA" i="1" noProof="1" smtClean="0"/>
              <a:t>рішення</a:t>
            </a:r>
            <a:r>
              <a:rPr lang="uk-UA" i="1" dirty="0" smtClean="0"/>
              <a:t>, система відправляє 	результати на електронну пошту клієнта;</a:t>
            </a:r>
            <a:endParaRPr lang="uk-UA" i="1" dirty="0"/>
          </a:p>
          <a:p>
            <a:pPr marL="0" indent="0">
              <a:buNone/>
            </a:pPr>
            <a:r>
              <a:rPr lang="uk-UA" i="1" dirty="0"/>
              <a:t>	 </a:t>
            </a:r>
            <a:r>
              <a:rPr lang="uk-UA" i="1" dirty="0" smtClean="0"/>
              <a:t>	 </a:t>
            </a:r>
            <a:r>
              <a:rPr lang="uk-UA" i="1" dirty="0"/>
              <a:t>б) </a:t>
            </a:r>
            <a:r>
              <a:rPr lang="uk-UA" i="1" dirty="0" smtClean="0"/>
              <a:t>Користувач відмовляється, система продовжує працювати у 	звичному режимі.</a:t>
            </a:r>
          </a:p>
          <a:p>
            <a:r>
              <a:rPr lang="uk-UA" b="1" i="1" dirty="0" smtClean="0"/>
              <a:t>ІІ</a:t>
            </a:r>
            <a:r>
              <a:rPr lang="uk-UA" b="1" i="1" dirty="0"/>
              <a:t>. </a:t>
            </a:r>
            <a:r>
              <a:rPr lang="uk-UA" b="1" i="1" dirty="0" smtClean="0"/>
              <a:t>Користувач вирішив продовжити здійснювати замовлення</a:t>
            </a:r>
            <a:r>
              <a:rPr lang="en-US" b="1" i="1" dirty="0" smtClean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uk-UA" i="1" dirty="0" smtClean="0"/>
              <a:t>	</a:t>
            </a:r>
            <a:r>
              <a:rPr lang="en-US" i="1" dirty="0" smtClean="0"/>
              <a:t>1)</a:t>
            </a:r>
            <a:r>
              <a:rPr lang="uk-UA" i="1" dirty="0"/>
              <a:t> </a:t>
            </a:r>
            <a:r>
              <a:rPr lang="uk-UA" i="1" dirty="0" smtClean="0"/>
              <a:t>система перенаправляє користувача на сторінку здійснення замовлення;</a:t>
            </a:r>
          </a:p>
          <a:p>
            <a:pPr marL="0" indent="0">
              <a:buNone/>
            </a:pPr>
            <a:r>
              <a:rPr lang="uk-UA" i="1" dirty="0" smtClean="0"/>
              <a:t>	2) користувач робить замовлення;</a:t>
            </a:r>
          </a:p>
          <a:p>
            <a:pPr marL="0" lvl="0" indent="0">
              <a:buNone/>
            </a:pPr>
            <a:r>
              <a:rPr lang="uk-UA" i="1" dirty="0" smtClean="0"/>
              <a:t>	3) </a:t>
            </a:r>
            <a:r>
              <a:rPr lang="uk-UA" dirty="0" smtClean="0"/>
              <a:t>система </a:t>
            </a:r>
            <a:r>
              <a:rPr lang="uk-UA" dirty="0"/>
              <a:t>надсилає опрацьований результат клієнту в робочий </a:t>
            </a:r>
            <a:r>
              <a:rPr lang="uk-UA" dirty="0" smtClean="0"/>
              <a:t>кабінет;</a:t>
            </a:r>
          </a:p>
          <a:p>
            <a:pPr marL="0" lvl="0" indent="0">
              <a:buNone/>
            </a:pPr>
            <a:r>
              <a:rPr lang="uk-UA" i="1" dirty="0" smtClean="0"/>
              <a:t>	4</a:t>
            </a:r>
            <a:r>
              <a:rPr lang="uk-UA" i="1" dirty="0" smtClean="0"/>
              <a:t>) користувач виходить з системи.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22752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/>
              <a:t>5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271501" y="1834292"/>
            <a:ext cx="7408333" cy="4137323"/>
          </a:xfrm>
        </p:spPr>
        <p:txBody>
          <a:bodyPr>
            <a:normAutofit/>
          </a:bodyPr>
          <a:lstStyle/>
          <a:p>
            <a:r>
              <a:rPr lang="en-US" b="1" i="1" dirty="0"/>
              <a:t>Special Requirements:</a:t>
            </a:r>
          </a:p>
          <a:p>
            <a:pPr lvl="0"/>
            <a:r>
              <a:rPr lang="uk-UA" dirty="0" smtClean="0"/>
              <a:t>Інтерфейс користувача системи має бути реалізований на декількох мовах;</a:t>
            </a:r>
          </a:p>
          <a:p>
            <a:pPr lvl="0"/>
            <a:r>
              <a:rPr lang="uk-UA" dirty="0" smtClean="0"/>
              <a:t>Система повинна видавати користувачу час, за який його замовлення може бути якнайшвидше опрацьоване;</a:t>
            </a:r>
          </a:p>
          <a:p>
            <a:pPr lvl="0"/>
            <a:r>
              <a:rPr lang="uk-UA" dirty="0" smtClean="0"/>
              <a:t>Система автоматично має перевіряти наявність Інтернет підключення, щоб наперед повідомити користувача в разі відсутності такого підключення.</a:t>
            </a:r>
          </a:p>
          <a:p>
            <a:pPr lvl="0"/>
            <a:r>
              <a:rPr lang="uk-UA" dirty="0" smtClean="0"/>
              <a:t>У разі виникнення питань користувач повинен мати можливість звернутись за допомогою до оператора системи.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13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6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271501" y="1865273"/>
            <a:ext cx="7408333" cy="2896197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Technology and Data Variations List:</a:t>
            </a:r>
          </a:p>
          <a:p>
            <a:pPr lvl="0"/>
            <a:r>
              <a:rPr lang="en-US" dirty="0" smtClean="0"/>
              <a:t> 1) </a:t>
            </a:r>
            <a:r>
              <a:rPr lang="uk-UA" dirty="0" smtClean="0"/>
              <a:t>Система повинна розміщуватись на:</a:t>
            </a:r>
          </a:p>
          <a:p>
            <a:pPr marL="914400" lvl="2" indent="0">
              <a:buNone/>
            </a:pPr>
            <a:r>
              <a:rPr lang="uk-UA" dirty="0" smtClean="0"/>
              <a:t>а)</a:t>
            </a:r>
            <a:r>
              <a:rPr lang="uk-UA" dirty="0"/>
              <a:t> Персональні комп’ютери – операційна система </a:t>
            </a:r>
            <a:r>
              <a:rPr lang="en-US" dirty="0"/>
              <a:t>Windows 7</a:t>
            </a:r>
            <a:r>
              <a:rPr lang="uk-UA" dirty="0"/>
              <a:t> та новіше</a:t>
            </a:r>
            <a:r>
              <a:rPr lang="en-US" dirty="0"/>
              <a:t>;</a:t>
            </a:r>
            <a:endParaRPr lang="uk-UA" dirty="0"/>
          </a:p>
          <a:p>
            <a:pPr marL="914400" lvl="2" indent="0">
              <a:buNone/>
            </a:pPr>
            <a:r>
              <a:rPr lang="uk-UA" dirty="0"/>
              <a:t>б</a:t>
            </a:r>
            <a:r>
              <a:rPr lang="uk-UA" dirty="0" smtClean="0"/>
              <a:t>)</a:t>
            </a:r>
            <a:r>
              <a:rPr lang="uk-UA" dirty="0"/>
              <a:t> Мобільні пристрої на базі О</a:t>
            </a:r>
            <a:r>
              <a:rPr lang="en-US" dirty="0"/>
              <a:t>S Android 5.0 </a:t>
            </a:r>
            <a:r>
              <a:rPr lang="uk-UA" dirty="0"/>
              <a:t>і </a:t>
            </a:r>
            <a:r>
              <a:rPr lang="uk-UA" dirty="0" smtClean="0"/>
              <a:t>вище.</a:t>
            </a:r>
            <a:r>
              <a:rPr lang="uk-UA" dirty="0" smtClean="0"/>
              <a:t> </a:t>
            </a:r>
          </a:p>
          <a:p>
            <a:pPr lvl="0"/>
            <a:r>
              <a:rPr lang="uk-UA" dirty="0" smtClean="0"/>
              <a:t>2) Користувач повинен мати можливість налаштувати свій робочий кабінет відповідно до своїх потреб;</a:t>
            </a:r>
          </a:p>
          <a:p>
            <a:pPr lvl="0"/>
            <a:r>
              <a:rPr lang="uk-UA" dirty="0" smtClean="0"/>
              <a:t>3) Користувач повинен мати можливість переглядати всі свої покупки і їх детальну  статистику.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7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1271501" y="1865273"/>
            <a:ext cx="7408333" cy="293738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Frequency of Occurrence:</a:t>
            </a:r>
            <a:r>
              <a:rPr lang="en-US" dirty="0"/>
              <a:t> </a:t>
            </a:r>
            <a:r>
              <a:rPr lang="uk-UA" dirty="0" smtClean="0"/>
              <a:t>85</a:t>
            </a:r>
            <a:r>
              <a:rPr lang="uk-UA" dirty="0" smtClean="0"/>
              <a:t> %.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/>
              <a:t>Miscellaneous (Open Issues):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 smtClean="0"/>
              <a:t>	провести аналіз різних варіантів налаштування робочого кабінету</a:t>
            </a:r>
            <a:r>
              <a:rPr lang="ru-RU" sz="1600" dirty="0" smtClean="0"/>
              <a:t> </a:t>
            </a:r>
            <a:r>
              <a:rPr lang="ru-RU" sz="1600" dirty="0" smtClean="0"/>
              <a:t>користувача;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 smtClean="0"/>
              <a:t>	вивчити можливість </a:t>
            </a:r>
            <a:r>
              <a:rPr lang="ru-RU" sz="1600" dirty="0" smtClean="0"/>
              <a:t>продовження покупки товарів чи послуг</a:t>
            </a:r>
            <a:r>
              <a:rPr lang="ru-RU" sz="1600" dirty="0" smtClean="0"/>
              <a:t> після розірвання з’</a:t>
            </a:r>
            <a:r>
              <a:rPr lang="uk-UA" sz="1600" dirty="0" smtClean="0"/>
              <a:t>єднання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 smtClean="0"/>
              <a:t>	чи можна змінити замовлення після його відправлення на опрацювання?</a:t>
            </a:r>
            <a:endParaRPr lang="en-US" sz="1600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509</Words>
  <Application>Microsoft Office PowerPoint</Application>
  <PresentationFormat>Широкий екран</PresentationFormat>
  <Paragraphs>102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Лабораторна 3</vt:lpstr>
      <vt:lpstr>Опис головного сценарію за наступним планом:</vt:lpstr>
      <vt:lpstr>Основний Use Case(1)</vt:lpstr>
      <vt:lpstr>Основний Use Case(2)</vt:lpstr>
      <vt:lpstr>Основний Use Case(3)</vt:lpstr>
      <vt:lpstr>Основний Use Case(4)</vt:lpstr>
      <vt:lpstr>Основний Use Case(5)</vt:lpstr>
      <vt:lpstr>Основний Use Case(6)</vt:lpstr>
      <vt:lpstr>Основний Use Case(7)</vt:lpstr>
      <vt:lpstr>Нефункціональні вимоги</vt:lpstr>
      <vt:lpstr>Alternative scenarios - список уточнюючих запитань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Lion</dc:creator>
  <cp:lastModifiedBy>Lion</cp:lastModifiedBy>
  <cp:revision>36</cp:revision>
  <dcterms:created xsi:type="dcterms:W3CDTF">2017-04-06T20:07:40Z</dcterms:created>
  <dcterms:modified xsi:type="dcterms:W3CDTF">2017-04-06T21:44:54Z</dcterms:modified>
</cp:coreProperties>
</file>