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9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8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30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5219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4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6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71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2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9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8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0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36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Розробка вимог якості до пз на базі стандарту </a:t>
            </a:r>
            <a:r>
              <a:rPr lang="en-US" dirty="0" smtClean="0"/>
              <a:t>ISO 9126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 smtClean="0"/>
              <a:t>Гаврилко Юрій, ПІ-14-1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4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Матриця кореляції </a:t>
            </a:r>
            <a:r>
              <a:rPr lang="uk-UA" dirty="0" smtClean="0"/>
              <a:t>№2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260753"/>
              </p:ext>
            </p:extLst>
          </p:nvPr>
        </p:nvGraphicFramePr>
        <p:xfrm>
          <a:off x="2895600" y="2582545"/>
          <a:ext cx="649224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40">
                  <a:extLst>
                    <a:ext uri="{9D8B030D-6E8A-4147-A177-3AD203B41FA5}">
                      <a16:colId xmlns:a16="http://schemas.microsoft.com/office/drawing/2014/main" val="2288442804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3451274385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571941842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3325885514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1275119679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00023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62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0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57726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96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4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4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74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Найбільш суттєві атрибути </a:t>
            </a:r>
            <a:r>
              <a:rPr lang="uk-UA" dirty="0" smtClean="0"/>
              <a:t>внутрішньої </a:t>
            </a:r>
            <a:r>
              <a:rPr lang="uk-UA" dirty="0"/>
              <a:t>якості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Атрибут повинен мати від 3 і більше знаків +:</a:t>
            </a:r>
          </a:p>
          <a:p>
            <a:r>
              <a:rPr lang="uk-UA" dirty="0" smtClean="0"/>
              <a:t>С1 </a:t>
            </a:r>
            <a:r>
              <a:rPr lang="uk-UA" sz="2400" dirty="0"/>
              <a:t>Наявність механізму повернення до попереднього </a:t>
            </a:r>
            <a:r>
              <a:rPr lang="uk-UA" sz="2400" dirty="0" smtClean="0"/>
              <a:t>стану</a:t>
            </a:r>
            <a:endParaRPr lang="uk-UA" dirty="0" smtClean="0"/>
          </a:p>
          <a:p>
            <a:r>
              <a:rPr lang="uk-UA" dirty="0" smtClean="0"/>
              <a:t>С2 </a:t>
            </a:r>
            <a:r>
              <a:rPr lang="uk-UA" sz="2400" dirty="0"/>
              <a:t>Ефективність запису даних при резервному </a:t>
            </a:r>
            <a:r>
              <a:rPr lang="uk-UA" sz="2400" dirty="0" smtClean="0"/>
              <a:t>копіюванні</a:t>
            </a:r>
            <a:endParaRPr lang="uk-UA" dirty="0" smtClean="0"/>
          </a:p>
          <a:p>
            <a:r>
              <a:rPr lang="uk-UA" dirty="0" smtClean="0"/>
              <a:t>С3 </a:t>
            </a:r>
            <a:r>
              <a:rPr lang="uk-UA" sz="2400" dirty="0"/>
              <a:t>Загально частота </a:t>
            </a:r>
            <a:r>
              <a:rPr lang="uk-UA" sz="2400" dirty="0" smtClean="0"/>
              <a:t>процесорів</a:t>
            </a:r>
            <a:endParaRPr lang="uk-UA" dirty="0" smtClean="0"/>
          </a:p>
          <a:p>
            <a:r>
              <a:rPr lang="uk-UA" dirty="0" smtClean="0"/>
              <a:t>С4 </a:t>
            </a:r>
            <a:r>
              <a:rPr lang="uk-UA" sz="2400" dirty="0"/>
              <a:t>Використання оперативної пам'яті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966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Виконуючи дану лабораторну роботу, ми ознайомилися з поняттям якість ПЗ, стандартом </a:t>
            </a:r>
            <a:r>
              <a:rPr lang="en-US" dirty="0" smtClean="0"/>
              <a:t>ISO 9126 </a:t>
            </a:r>
            <a:r>
              <a:rPr lang="uk-UA" dirty="0" smtClean="0"/>
              <a:t>та характеристиками якості. Навчилися відображати вимоги якості кінцевого споживача на характеристики якості ПЗ, які можна контролювати на етапах ЖЦ Пз при проектування, а також при сертифікації і виборі конкретного варіанта ПЗ на ринку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7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Вимоги користувача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b="1" dirty="0" smtClean="0"/>
              <a:t>Приведемо приклад проектування вимог користувача на вимоги якості для «Системи з управління будівництвом». Нехай кінцевий </a:t>
            </a:r>
            <a:r>
              <a:rPr lang="uk-UA" b="1" dirty="0"/>
              <a:t>к</a:t>
            </a:r>
            <a:r>
              <a:rPr lang="uk-UA" b="1" dirty="0" smtClean="0"/>
              <a:t>ористувач висунув наступні вимоги:</a:t>
            </a:r>
          </a:p>
          <a:p>
            <a:pPr lvl="0"/>
            <a:r>
              <a:rPr lang="uk-UA" dirty="0"/>
              <a:t>забезпечувати контроль якості будівництва й відслідковувати проблемні місця;</a:t>
            </a:r>
            <a:endParaRPr lang="en-US" dirty="0"/>
          </a:p>
          <a:p>
            <a:pPr lvl="0"/>
            <a:r>
              <a:rPr lang="uk-UA" dirty="0"/>
              <a:t>допускається непрацездатність протягом не більше 3 годин у рік;</a:t>
            </a:r>
            <a:endParaRPr lang="en-US" dirty="0"/>
          </a:p>
          <a:p>
            <a:pPr lvl="0"/>
            <a:r>
              <a:rPr lang="uk-UA" dirty="0"/>
              <a:t>інженер не професіонал з комп’ютерних технологій повинен протягом одного дня вміти розібратися в 80% функцій системи;</a:t>
            </a:r>
            <a:endParaRPr lang="en-US" dirty="0"/>
          </a:p>
          <a:p>
            <a:pPr lvl="0"/>
            <a:r>
              <a:rPr lang="uk-UA" dirty="0"/>
              <a:t>час реакції на зміну параметрів процесу виробництва не повинне перевищувати 0.1 с;</a:t>
            </a:r>
            <a:endParaRPr lang="en-US" dirty="0"/>
          </a:p>
          <a:p>
            <a:pPr lvl="0"/>
            <a:r>
              <a:rPr lang="uk-UA" dirty="0"/>
              <a:t>додавання підтримки нового етапу процесу виробництва не повинне коштувати більше $20000;</a:t>
            </a:r>
            <a:endParaRPr lang="en-US" dirty="0"/>
          </a:p>
          <a:p>
            <a:r>
              <a:rPr lang="uk-UA" dirty="0"/>
              <a:t>ПЗ повинне працювати на операційних системах Linux, Windows XP і MacOSX;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5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Вимоги користувачів у структурованому вигляді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972846"/>
              </p:ext>
            </p:extLst>
          </p:nvPr>
        </p:nvGraphicFramePr>
        <p:xfrm>
          <a:off x="205740" y="2880361"/>
          <a:ext cx="117271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795">
                  <a:extLst>
                    <a:ext uri="{9D8B030D-6E8A-4147-A177-3AD203B41FA5}">
                      <a16:colId xmlns:a16="http://schemas.microsoft.com/office/drawing/2014/main" val="1883308459"/>
                    </a:ext>
                  </a:extLst>
                </a:gridCol>
                <a:gridCol w="2931795">
                  <a:extLst>
                    <a:ext uri="{9D8B030D-6E8A-4147-A177-3AD203B41FA5}">
                      <a16:colId xmlns:a16="http://schemas.microsoft.com/office/drawing/2014/main" val="1569223239"/>
                    </a:ext>
                  </a:extLst>
                </a:gridCol>
                <a:gridCol w="2931795">
                  <a:extLst>
                    <a:ext uri="{9D8B030D-6E8A-4147-A177-3AD203B41FA5}">
                      <a16:colId xmlns:a16="http://schemas.microsoft.com/office/drawing/2014/main" val="1850660580"/>
                    </a:ext>
                  </a:extLst>
                </a:gridCol>
                <a:gridCol w="2931795">
                  <a:extLst>
                    <a:ext uri="{9D8B030D-6E8A-4147-A177-3AD203B41FA5}">
                      <a16:colId xmlns:a16="http://schemas.microsoft.com/office/drawing/2014/main" val="418899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Умовне позначення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Функція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Характеристика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Метрика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6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Обробка</a:t>
                      </a:r>
                      <a:r>
                        <a:rPr lang="uk-UA" baseline="0" dirty="0" smtClean="0"/>
                        <a:t> даних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Ефективність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секунда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Впровадження</a:t>
                      </a:r>
                      <a:r>
                        <a:rPr lang="uk-UA" baseline="0" dirty="0" smtClean="0"/>
                        <a:t> етапу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Ціна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72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Безперебійність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Безпека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год.</a:t>
                      </a:r>
                      <a:r>
                        <a:rPr lang="en-US" dirty="0" smtClean="0"/>
                        <a:t>/</a:t>
                      </a:r>
                      <a:r>
                        <a:rPr lang="uk-UA" dirty="0" smtClean="0"/>
                        <a:t>рік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07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uk-UA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Ергономічність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Задоволеність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uk-UA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Робоче середовище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Операційна</a:t>
                      </a:r>
                      <a:r>
                        <a:rPr lang="uk-UA" baseline="0" dirty="0" smtClean="0"/>
                        <a:t> система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назва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77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16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in use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87672"/>
              </p:ext>
            </p:extLst>
          </p:nvPr>
        </p:nvGraphicFramePr>
        <p:xfrm>
          <a:off x="685800" y="1645920"/>
          <a:ext cx="108204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20">
                  <a:extLst>
                    <a:ext uri="{9D8B030D-6E8A-4147-A177-3AD203B41FA5}">
                      <a16:colId xmlns:a16="http://schemas.microsoft.com/office/drawing/2014/main" val="573382479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082949965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079381688"/>
                    </a:ext>
                  </a:extLst>
                </a:gridCol>
                <a:gridCol w="2491740">
                  <a:extLst>
                    <a:ext uri="{9D8B030D-6E8A-4147-A177-3AD203B41FA5}">
                      <a16:colId xmlns:a16="http://schemas.microsoft.com/office/drawing/2014/main" val="221566120"/>
                    </a:ext>
                  </a:extLst>
                </a:gridCol>
                <a:gridCol w="2842260">
                  <a:extLst>
                    <a:ext uri="{9D8B030D-6E8A-4147-A177-3AD203B41FA5}">
                      <a16:colId xmlns:a16="http://schemas.microsoft.com/office/drawing/2014/main" val="132828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Умовне</a:t>
                      </a:r>
                      <a:r>
                        <a:rPr lang="uk-UA" baseline="0" dirty="0" smtClean="0"/>
                        <a:t> позначення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Вимоги користувача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Характеристика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Атрибут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Метрика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9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А1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Ефективність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Час</a:t>
                      </a:r>
                      <a:r>
                        <a:rPr lang="uk-UA" baseline="0" dirty="0" smtClean="0"/>
                        <a:t> реакції на зміну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Максимальний час</a:t>
                      </a:r>
                      <a:r>
                        <a:rPr lang="uk-UA" baseline="0" dirty="0" smtClean="0"/>
                        <a:t> реакції на зміни, секунда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А2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Ціна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Вартість</a:t>
                      </a:r>
                      <a:r>
                        <a:rPr lang="uk-UA" baseline="0" dirty="0" smtClean="0"/>
                        <a:t> впровадження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Максимальна</a:t>
                      </a:r>
                      <a:r>
                        <a:rPr lang="uk-UA" baseline="0" dirty="0" smtClean="0"/>
                        <a:t> ціна на впровадження нового етапу будівництва, </a:t>
                      </a:r>
                      <a:r>
                        <a:rPr lang="en-US" baseline="0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98684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r>
                        <a:rPr lang="uk-UA" dirty="0" smtClean="0"/>
                        <a:t>А3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Безпека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Час відведений на збої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Максимальний час.</a:t>
                      </a:r>
                      <a:r>
                        <a:rPr lang="uk-UA" baseline="0" dirty="0" smtClean="0"/>
                        <a:t> Який передбачений на збої в системі, год.</a:t>
                      </a:r>
                      <a:r>
                        <a:rPr lang="en-US" baseline="0" dirty="0" smtClean="0"/>
                        <a:t>/</a:t>
                      </a:r>
                      <a:r>
                        <a:rPr lang="uk-UA" baseline="0" dirty="0" smtClean="0"/>
                        <a:t>рік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6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А4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Задоволеність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Час на вивчення функціоналу користувачем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Мінімальна</a:t>
                      </a:r>
                      <a:r>
                        <a:rPr lang="uk-UA" baseline="0" dirty="0" smtClean="0"/>
                        <a:t> кількість функціоналу,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9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А5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Операційна система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Робоче середовище системи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Назва операційної системи,</a:t>
                      </a:r>
                      <a:r>
                        <a:rPr lang="uk-UA" baseline="0" dirty="0" smtClean="0"/>
                        <a:t> назва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58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52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920" y="0"/>
            <a:ext cx="8610600" cy="1293028"/>
          </a:xfrm>
        </p:spPr>
        <p:txBody>
          <a:bodyPr/>
          <a:lstStyle/>
          <a:p>
            <a:r>
              <a:rPr lang="uk-UA" dirty="0" smtClean="0"/>
              <a:t>Загальна модель якості</a:t>
            </a:r>
            <a:endParaRPr lang="en-US" dirty="0"/>
          </a:p>
        </p:txBody>
      </p:sp>
      <p:pic>
        <p:nvPicPr>
          <p:cNvPr id="1026" name="Picture 2" descr="Результат пошуку зображень за запитом &quot;iso 9126 українська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1028701"/>
            <a:ext cx="7559038" cy="566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71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uk-UA" dirty="0" smtClean="0"/>
              <a:t>Характеристики, підхарактеристики та атрибути зовнішньої якості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50797"/>
              </p:ext>
            </p:extLst>
          </p:nvPr>
        </p:nvGraphicFramePr>
        <p:xfrm>
          <a:off x="0" y="2057401"/>
          <a:ext cx="121920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253987498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3623491826"/>
                    </a:ext>
                  </a:extLst>
                </a:gridCol>
                <a:gridCol w="5900456">
                  <a:extLst>
                    <a:ext uri="{9D8B030D-6E8A-4147-A177-3AD203B41FA5}">
                      <a16:colId xmlns:a16="http://schemas.microsoft.com/office/drawing/2014/main" val="2201171727"/>
                    </a:ext>
                  </a:extLst>
                </a:gridCol>
                <a:gridCol w="1399504">
                  <a:extLst>
                    <a:ext uri="{9D8B030D-6E8A-4147-A177-3AD203B41FA5}">
                      <a16:colId xmlns:a16="http://schemas.microsoft.com/office/drawing/2014/main" val="2310333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Характеристика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Підхарактеристика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Атрибут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Умовне позначення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10201"/>
                  </a:ext>
                </a:extLst>
              </a:tr>
              <a:tr h="457200">
                <a:tc rowSpan="5">
                  <a:txBody>
                    <a:bodyPr/>
                    <a:lstStyle/>
                    <a:p>
                      <a:r>
                        <a:rPr lang="uk-UA" sz="1600" dirty="0" smtClean="0"/>
                        <a:t>Функціональність</a:t>
                      </a:r>
                      <a:endParaRPr 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uk-UA" sz="1600" dirty="0" smtClean="0"/>
                        <a:t>Захищеність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Наявність механізму розприділення доступу </a:t>
                      </a:r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B1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5978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uk-UA" sz="1600" dirty="0" smtClean="0"/>
                        <a:t>Наявність апаратного захисту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697006"/>
                  </a:ext>
                </a:extLst>
              </a:tr>
              <a:tr h="416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B2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5462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uk-UA" sz="1600" dirty="0" smtClean="0"/>
                        <a:t>Відповідність</a:t>
                      </a:r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uk-UA" sz="1600" dirty="0" smtClean="0"/>
                        <a:t>Наявність функціоналу для роботи з відслідковуванням будівництва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413407"/>
                  </a:ext>
                </a:extLst>
              </a:tr>
              <a:tr h="497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47543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r>
                        <a:rPr lang="uk-UA" sz="1600" dirty="0" smtClean="0"/>
                        <a:t>Надійність</a:t>
                      </a:r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uk-UA" sz="1600" dirty="0" smtClean="0"/>
                        <a:t>Відновлюваність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Наявність</a:t>
                      </a:r>
                      <a:r>
                        <a:rPr lang="uk-UA" sz="1600" baseline="0" dirty="0" smtClean="0"/>
                        <a:t> механізму резервного копіювання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238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Наявність механізму повернення до попередніх змін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548690"/>
                  </a:ext>
                </a:extLst>
              </a:tr>
              <a:tr h="289560">
                <a:tc rowSpan="2">
                  <a:txBody>
                    <a:bodyPr/>
                    <a:lstStyle/>
                    <a:p>
                      <a:r>
                        <a:rPr lang="uk-UA" sz="1600" dirty="0" smtClean="0"/>
                        <a:t>Ефективність</a:t>
                      </a:r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uk-UA" sz="1600" dirty="0" smtClean="0"/>
                        <a:t>Використання ресурсів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Багатопроцесорна</a:t>
                      </a:r>
                      <a:r>
                        <a:rPr lang="uk-UA" sz="1600" baseline="0" dirty="0" smtClean="0"/>
                        <a:t> обробка даних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44468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Використання кешу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4684"/>
                  </a:ext>
                </a:extLst>
              </a:tr>
              <a:tr h="457200">
                <a:tc rowSpan="3">
                  <a:txBody>
                    <a:bodyPr/>
                    <a:lstStyle/>
                    <a:p>
                      <a:r>
                        <a:rPr lang="uk-UA" sz="1600" dirty="0" smtClean="0"/>
                        <a:t>Практичність</a:t>
                      </a:r>
                      <a:endParaRPr 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uk-UA" sz="1600" dirty="0" smtClean="0"/>
                        <a:t>Здатність до навчання</a:t>
                      </a:r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uk-UA" sz="1600" dirty="0" smtClean="0"/>
                        <a:t>Інтерфейс</a:t>
                      </a:r>
                      <a:r>
                        <a:rPr lang="uk-UA" sz="1600" baseline="0" dirty="0" smtClean="0"/>
                        <a:t> спроектовано з допомогою сучасних звичних для користувача фреймворків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17163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B9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55546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Наявність підказок</a:t>
                      </a:r>
                      <a:r>
                        <a:rPr lang="uk-UA" sz="1600" baseline="0" dirty="0" smtClean="0"/>
                        <a:t> при використанні елементів управління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818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16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Матриця кореляції №1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322303"/>
              </p:ext>
            </p:extLst>
          </p:nvPr>
        </p:nvGraphicFramePr>
        <p:xfrm>
          <a:off x="685800" y="2193925"/>
          <a:ext cx="108204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40">
                  <a:extLst>
                    <a:ext uri="{9D8B030D-6E8A-4147-A177-3AD203B41FA5}">
                      <a16:colId xmlns:a16="http://schemas.microsoft.com/office/drawing/2014/main" val="2288442804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3451274385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571941842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3325885514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1275119679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000237470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72181843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4178386639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759720176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704205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62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0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57726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96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4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4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26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Найбільш суттєві атрибути зовнішньої якості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Атрибут повинен мати від 3 і більше знаків +:</a:t>
            </a:r>
          </a:p>
          <a:p>
            <a:r>
              <a:rPr lang="en-US" dirty="0" smtClean="0"/>
              <a:t>B3 </a:t>
            </a:r>
            <a:r>
              <a:rPr lang="uk-UA" sz="2400" dirty="0" smtClean="0"/>
              <a:t>Наявність функціоналу для роботи з відслідковуванням будівництва</a:t>
            </a:r>
            <a:endParaRPr lang="en-US" dirty="0" smtClean="0"/>
          </a:p>
          <a:p>
            <a:r>
              <a:rPr lang="en-US" dirty="0" smtClean="0"/>
              <a:t>B4 </a:t>
            </a:r>
            <a:r>
              <a:rPr lang="uk-UA" sz="2400" dirty="0" smtClean="0"/>
              <a:t>Наявність механізму резервного копіювання</a:t>
            </a:r>
            <a:endParaRPr lang="en-US" dirty="0" smtClean="0"/>
          </a:p>
          <a:p>
            <a:r>
              <a:rPr lang="en-US" dirty="0" smtClean="0"/>
              <a:t>B5 </a:t>
            </a:r>
            <a:r>
              <a:rPr lang="uk-UA" sz="2400" dirty="0" smtClean="0"/>
              <a:t>Наявність механізму повернення до попередніх змін</a:t>
            </a:r>
            <a:endParaRPr lang="en-US" dirty="0" smtClean="0"/>
          </a:p>
          <a:p>
            <a:r>
              <a:rPr lang="en-US" dirty="0" smtClean="0"/>
              <a:t>B6 </a:t>
            </a:r>
            <a:r>
              <a:rPr lang="uk-UA" sz="2400" dirty="0" smtClean="0"/>
              <a:t>Багатопроцесорна обробка даних</a:t>
            </a:r>
            <a:endParaRPr lang="en-US" dirty="0" smtClean="0"/>
          </a:p>
          <a:p>
            <a:r>
              <a:rPr lang="en-US" dirty="0" smtClean="0"/>
              <a:t>B8 </a:t>
            </a:r>
            <a:r>
              <a:rPr lang="uk-UA" sz="2400" dirty="0" smtClean="0"/>
              <a:t>Інтерфейс спроектовано з допомогою сучасних звичних для користувача фреймворків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3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64373"/>
            <a:ext cx="11003280" cy="1293028"/>
          </a:xfrm>
        </p:spPr>
        <p:txBody>
          <a:bodyPr>
            <a:normAutofit/>
          </a:bodyPr>
          <a:lstStyle/>
          <a:p>
            <a:r>
              <a:rPr lang="uk-UA" dirty="0"/>
              <a:t>Характеристики, підхарактеристики та атрибути </a:t>
            </a:r>
            <a:r>
              <a:rPr lang="uk-UA" dirty="0" smtClean="0"/>
              <a:t>внутрішньої </a:t>
            </a:r>
            <a:r>
              <a:rPr lang="uk-UA" dirty="0"/>
              <a:t>якості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370491"/>
              </p:ext>
            </p:extLst>
          </p:nvPr>
        </p:nvGraphicFramePr>
        <p:xfrm>
          <a:off x="0" y="2057401"/>
          <a:ext cx="12192000" cy="2804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253987498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3623491826"/>
                    </a:ext>
                  </a:extLst>
                </a:gridCol>
                <a:gridCol w="5900456">
                  <a:extLst>
                    <a:ext uri="{9D8B030D-6E8A-4147-A177-3AD203B41FA5}">
                      <a16:colId xmlns:a16="http://schemas.microsoft.com/office/drawing/2014/main" val="2201171727"/>
                    </a:ext>
                  </a:extLst>
                </a:gridCol>
                <a:gridCol w="1399504">
                  <a:extLst>
                    <a:ext uri="{9D8B030D-6E8A-4147-A177-3AD203B41FA5}">
                      <a16:colId xmlns:a16="http://schemas.microsoft.com/office/drawing/2014/main" val="2310333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Характеристика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Підхарактеристика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Атрибут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Умовне позначення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10201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r>
                        <a:rPr lang="uk-UA" sz="1600" dirty="0" smtClean="0"/>
                        <a:t>Надійність</a:t>
                      </a:r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uk-UA" sz="1600" dirty="0" smtClean="0"/>
                        <a:t>Відновлюваність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Наявність</a:t>
                      </a:r>
                      <a:r>
                        <a:rPr lang="uk-UA" sz="1600" baseline="0" dirty="0" smtClean="0"/>
                        <a:t> механізму повернення до попереднього стану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С1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238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Ефективність</a:t>
                      </a:r>
                      <a:r>
                        <a:rPr lang="uk-UA" sz="1600" baseline="0" dirty="0" smtClean="0"/>
                        <a:t> запису даних при резервному копіюванні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С2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548690"/>
                  </a:ext>
                </a:extLst>
              </a:tr>
              <a:tr h="396239">
                <a:tc rowSpan="3">
                  <a:txBody>
                    <a:bodyPr/>
                    <a:lstStyle/>
                    <a:p>
                      <a:r>
                        <a:rPr lang="uk-UA" sz="1600" dirty="0" smtClean="0"/>
                        <a:t>Ефективність</a:t>
                      </a:r>
                      <a:endParaRPr 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uk-UA" sz="1600" dirty="0" smtClean="0"/>
                        <a:t>Використання ресурсів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Загально</a:t>
                      </a:r>
                      <a:r>
                        <a:rPr lang="uk-UA" sz="1600" baseline="0" dirty="0" smtClean="0"/>
                        <a:t> частота процесорів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С3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44468"/>
                  </a:ext>
                </a:extLst>
              </a:tr>
              <a:tr h="396239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Використання оперативної пам'яті</a:t>
                      </a:r>
                      <a:r>
                        <a:rPr lang="uk-UA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С4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33400"/>
                  </a:ext>
                </a:extLst>
              </a:tr>
              <a:tr h="396239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Пропускна</a:t>
                      </a:r>
                      <a:r>
                        <a:rPr lang="uk-UA" sz="1600" baseline="0" dirty="0" smtClean="0"/>
                        <a:t> здатність мережі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С5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98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3421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188</TotalTime>
  <Words>603</Words>
  <Application>Microsoft Office PowerPoint</Application>
  <PresentationFormat>Widescreen</PresentationFormat>
  <Paragraphs>229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Розробка вимог якості до пз на базі стандарту ISO 9126</vt:lpstr>
      <vt:lpstr>Вимоги користувача</vt:lpstr>
      <vt:lpstr>Вимоги користувачів у структурованому вигляді</vt:lpstr>
      <vt:lpstr>Quality in use</vt:lpstr>
      <vt:lpstr>Загальна модель якості</vt:lpstr>
      <vt:lpstr>Характеристики, підхарактеристики та атрибути зовнішньої якості</vt:lpstr>
      <vt:lpstr>Матриця кореляції №1</vt:lpstr>
      <vt:lpstr>Найбільш суттєві атрибути зовнішньої якості</vt:lpstr>
      <vt:lpstr>Характеристики, підхарактеристики та атрибути внутрішньої якості</vt:lpstr>
      <vt:lpstr>Матриця кореляції №2</vt:lpstr>
      <vt:lpstr>Найбільш суттєві атрибути внутрішньої якості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простого предмету</dc:title>
  <dc:creator>Windows User</dc:creator>
  <cp:lastModifiedBy>Windows User</cp:lastModifiedBy>
  <cp:revision>17</cp:revision>
  <dcterms:created xsi:type="dcterms:W3CDTF">2017-04-17T16:37:13Z</dcterms:created>
  <dcterms:modified xsi:type="dcterms:W3CDTF">2017-04-18T19:00:55Z</dcterms:modified>
</cp:coreProperties>
</file>