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Intro" charset="1" panose="02000000000000000000"/>
      <p:regular r:id="rId15"/>
    </p:embeddedFont>
    <p:embeddedFont>
      <p:font typeface="Glacial Indifference" charset="1" panose="00000000000000000000"/>
      <p:regular r:id="rId16"/>
    </p:embeddedFont>
    <p:embeddedFont>
      <p:font typeface="Open Sans Bold" charset="1" panose="020B0806030504020204"/>
      <p:regular r:id="rId17"/>
    </p:embeddedFont>
    <p:embeddedFont>
      <p:font typeface="Chau Philomene" charset="1" panose="02000806040000020003"/>
      <p:regular r:id="rId18"/>
    </p:embeddedFont>
    <p:embeddedFont>
      <p:font typeface="Roboto" charset="1" panose="02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pn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37748" y="3682388"/>
            <a:ext cx="13612505" cy="2606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37"/>
              </a:lnSpc>
            </a:pPr>
            <a:r>
              <a:rPr lang="en-US" sz="7717">
                <a:solidFill>
                  <a:srgbClr val="000000"/>
                </a:solidFill>
                <a:latin typeface="Intro"/>
                <a:ea typeface="Intro"/>
                <a:cs typeface="Intro"/>
                <a:sym typeface="Intro"/>
              </a:rPr>
              <a:t>Identificando motoristas com sono usando Deep Learning​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15137296" y="0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7"/>
                </a:lnTo>
                <a:lnTo>
                  <a:pt x="0" y="28241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7432179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6"/>
                </a:lnTo>
                <a:lnTo>
                  <a:pt x="0" y="28241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609985">
            <a:off x="-1610459" y="-2176762"/>
            <a:ext cx="5278317" cy="5406098"/>
          </a:xfrm>
          <a:custGeom>
            <a:avLst/>
            <a:gdLst/>
            <a:ahLst/>
            <a:cxnLst/>
            <a:rect r="r" b="b" t="t" l="l"/>
            <a:pathLst>
              <a:path h="5406098" w="5278317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609985">
            <a:off x="14823341" y="6865638"/>
            <a:ext cx="5278317" cy="5406098"/>
          </a:xfrm>
          <a:custGeom>
            <a:avLst/>
            <a:gdLst/>
            <a:ahLst/>
            <a:cxnLst/>
            <a:rect r="r" b="b" t="t" l="l"/>
            <a:pathLst>
              <a:path h="5406098" w="5278317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70800" y="9078837"/>
            <a:ext cx="2946400" cy="358925"/>
          </a:xfrm>
          <a:custGeom>
            <a:avLst/>
            <a:gdLst/>
            <a:ahLst/>
            <a:cxnLst/>
            <a:rect r="r" b="b" t="t" l="l"/>
            <a:pathLst>
              <a:path h="358925" w="2946400">
                <a:moveTo>
                  <a:pt x="0" y="0"/>
                </a:moveTo>
                <a:lnTo>
                  <a:pt x="2946400" y="0"/>
                </a:lnTo>
                <a:lnTo>
                  <a:pt x="2946400" y="358926"/>
                </a:lnTo>
                <a:lnTo>
                  <a:pt x="0" y="3589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670800" y="1412088"/>
            <a:ext cx="2946400" cy="358925"/>
          </a:xfrm>
          <a:custGeom>
            <a:avLst/>
            <a:gdLst/>
            <a:ahLst/>
            <a:cxnLst/>
            <a:rect r="r" b="b" t="t" l="l"/>
            <a:pathLst>
              <a:path h="358925" w="2946400">
                <a:moveTo>
                  <a:pt x="0" y="0"/>
                </a:moveTo>
                <a:lnTo>
                  <a:pt x="2946400" y="0"/>
                </a:lnTo>
                <a:lnTo>
                  <a:pt x="2946400" y="358925"/>
                </a:lnTo>
                <a:lnTo>
                  <a:pt x="0" y="3589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83928" y="7365504"/>
            <a:ext cx="10720144" cy="57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Richard R. do Nascimento Junior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441260" y="175412"/>
            <a:ext cx="5542492" cy="4968088"/>
          </a:xfrm>
          <a:custGeom>
            <a:avLst/>
            <a:gdLst/>
            <a:ahLst/>
            <a:cxnLst/>
            <a:rect r="r" b="b" t="t" l="l"/>
            <a:pathLst>
              <a:path h="4968088" w="5542492">
                <a:moveTo>
                  <a:pt x="0" y="0"/>
                </a:moveTo>
                <a:lnTo>
                  <a:pt x="5542492" y="0"/>
                </a:lnTo>
                <a:lnTo>
                  <a:pt x="5542492" y="4968088"/>
                </a:lnTo>
                <a:lnTo>
                  <a:pt x="0" y="49680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5602571" y="7572256"/>
            <a:ext cx="2511313" cy="2251049"/>
          </a:xfrm>
          <a:custGeom>
            <a:avLst/>
            <a:gdLst/>
            <a:ahLst/>
            <a:cxnLst/>
            <a:rect r="r" b="b" t="t" l="l"/>
            <a:pathLst>
              <a:path h="2251049" w="2511313">
                <a:moveTo>
                  <a:pt x="0" y="0"/>
                </a:moveTo>
                <a:lnTo>
                  <a:pt x="2511313" y="0"/>
                </a:lnTo>
                <a:lnTo>
                  <a:pt x="2511313" y="2251050"/>
                </a:lnTo>
                <a:lnTo>
                  <a:pt x="0" y="2251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16458" y="658650"/>
            <a:ext cx="11501199" cy="136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Visão Geral do Projeto: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0892" y="2602306"/>
            <a:ext cx="10776265" cy="6755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4752" indent="-377376" lvl="1">
              <a:lnSpc>
                <a:spcPts val="4894"/>
              </a:lnSpc>
              <a:buFont typeface="Arial"/>
              <a:buChar char="•"/>
            </a:pPr>
            <a:r>
              <a:rPr lang="en-US" sz="3495">
                <a:solidFill>
                  <a:srgbClr val="000000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2 BASES DE DADOS SOBRE MOTORISTAS COM SINAIS DE SONOLÊNCIA  </a:t>
            </a:r>
          </a:p>
          <a:p>
            <a:pPr algn="just" marL="754752" indent="-377376" lvl="1">
              <a:lnSpc>
                <a:spcPts val="4894"/>
              </a:lnSpc>
              <a:buFont typeface="Arial"/>
              <a:buChar char="•"/>
            </a:pPr>
            <a:r>
              <a:rPr lang="en-US" sz="3495">
                <a:solidFill>
                  <a:srgbClr val="000000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6 EXPERIMENTOS:</a:t>
            </a:r>
          </a:p>
          <a:p>
            <a:pPr algn="just" marL="754752" indent="-377376" lvl="1">
              <a:lnSpc>
                <a:spcPts val="4894"/>
              </a:lnSpc>
              <a:buAutoNum type="arabicPeriod" startAt="1"/>
            </a:pPr>
            <a:r>
              <a:rPr lang="en-US" sz="349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primeira base é treinada e testada com ela</a:t>
            </a:r>
          </a:p>
          <a:p>
            <a:pPr algn="just" marL="754752" indent="-377376" lvl="1">
              <a:lnSpc>
                <a:spcPts val="4894"/>
              </a:lnSpc>
              <a:buAutoNum type="arabicPeriod" startAt="1"/>
            </a:pPr>
            <a:r>
              <a:rPr lang="en-US" sz="349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segunda base é treinada e testada com ela</a:t>
            </a:r>
          </a:p>
          <a:p>
            <a:pPr algn="just" marL="754752" indent="-377376" lvl="1">
              <a:lnSpc>
                <a:spcPts val="4894"/>
              </a:lnSpc>
              <a:buAutoNum type="arabicPeriod" startAt="1"/>
            </a:pPr>
            <a:r>
              <a:rPr lang="en-US" sz="349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teste da segunda base no modelo treinado com a primeira base</a:t>
            </a:r>
          </a:p>
          <a:p>
            <a:pPr algn="just" marL="754752" indent="-377376" lvl="1">
              <a:lnSpc>
                <a:spcPts val="4894"/>
              </a:lnSpc>
              <a:buAutoNum type="arabicPeriod" startAt="1"/>
            </a:pPr>
            <a:r>
              <a:rPr lang="en-US" sz="349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teste da primeira base no modelo treinado com a segunda base</a:t>
            </a:r>
          </a:p>
          <a:p>
            <a:pPr algn="just" marL="754752" indent="-377376" lvl="1">
              <a:lnSpc>
                <a:spcPts val="4894"/>
              </a:lnSpc>
              <a:buAutoNum type="arabicPeriod" startAt="1"/>
            </a:pPr>
            <a:r>
              <a:rPr lang="en-US" sz="349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união das bases e treinamento e teste com ela</a:t>
            </a:r>
          </a:p>
          <a:p>
            <a:pPr algn="just" marL="754752" indent="-377376" lvl="1">
              <a:lnSpc>
                <a:spcPts val="4894"/>
              </a:lnSpc>
              <a:buAutoNum type="arabicPeriod" startAt="1"/>
            </a:pPr>
            <a:r>
              <a:rPr lang="en-US" sz="349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utilização de um algoritmo de domain adaptation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864708">
            <a:off x="14620141" y="-1079911"/>
            <a:ext cx="5278317" cy="5406098"/>
          </a:xfrm>
          <a:custGeom>
            <a:avLst/>
            <a:gdLst/>
            <a:ahLst/>
            <a:cxnLst/>
            <a:rect r="r" b="b" t="t" l="l"/>
            <a:pathLst>
              <a:path h="5406098" w="5278317">
                <a:moveTo>
                  <a:pt x="0" y="0"/>
                </a:moveTo>
                <a:lnTo>
                  <a:pt x="5278318" y="0"/>
                </a:lnTo>
                <a:lnTo>
                  <a:pt x="5278318" y="5406097"/>
                </a:lnTo>
                <a:lnTo>
                  <a:pt x="0" y="54060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5959176" y="7958176"/>
            <a:ext cx="2456094" cy="2201553"/>
          </a:xfrm>
          <a:custGeom>
            <a:avLst/>
            <a:gdLst/>
            <a:ahLst/>
            <a:cxnLst/>
            <a:rect r="r" b="b" t="t" l="l"/>
            <a:pathLst>
              <a:path h="2201553" w="2456094">
                <a:moveTo>
                  <a:pt x="0" y="0"/>
                </a:moveTo>
                <a:lnTo>
                  <a:pt x="2456094" y="0"/>
                </a:lnTo>
                <a:lnTo>
                  <a:pt x="2456094" y="2201554"/>
                </a:lnTo>
                <a:lnTo>
                  <a:pt x="0" y="22015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40455" y="6431569"/>
            <a:ext cx="6998117" cy="3499059"/>
          </a:xfrm>
          <a:custGeom>
            <a:avLst/>
            <a:gdLst/>
            <a:ahLst/>
            <a:cxnLst/>
            <a:rect r="r" b="b" t="t" l="l"/>
            <a:pathLst>
              <a:path h="3499059" w="6998117">
                <a:moveTo>
                  <a:pt x="0" y="0"/>
                </a:moveTo>
                <a:lnTo>
                  <a:pt x="6998117" y="0"/>
                </a:lnTo>
                <a:lnTo>
                  <a:pt x="6998117" y="3499059"/>
                </a:lnTo>
                <a:lnTo>
                  <a:pt x="0" y="34990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79184" y="6431569"/>
            <a:ext cx="7071777" cy="3535889"/>
          </a:xfrm>
          <a:custGeom>
            <a:avLst/>
            <a:gdLst/>
            <a:ahLst/>
            <a:cxnLst/>
            <a:rect r="r" b="b" t="t" l="l"/>
            <a:pathLst>
              <a:path h="3535889" w="7071777">
                <a:moveTo>
                  <a:pt x="0" y="0"/>
                </a:moveTo>
                <a:lnTo>
                  <a:pt x="7071777" y="0"/>
                </a:lnTo>
                <a:lnTo>
                  <a:pt x="7071777" y="3535889"/>
                </a:lnTo>
                <a:lnTo>
                  <a:pt x="0" y="35358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08234" y="2353724"/>
            <a:ext cx="9042167" cy="3284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Base maior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Tratamento da base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Treinamento (5 épocas) 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Resultados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Conclusão 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8234" y="504109"/>
            <a:ext cx="11209496" cy="136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Primeiro experimento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32379" y="5682340"/>
            <a:ext cx="5713491" cy="4285118"/>
          </a:xfrm>
          <a:custGeom>
            <a:avLst/>
            <a:gdLst/>
            <a:ahLst/>
            <a:cxnLst/>
            <a:rect r="r" b="b" t="t" l="l"/>
            <a:pathLst>
              <a:path h="4285118" w="5713491">
                <a:moveTo>
                  <a:pt x="0" y="0"/>
                </a:moveTo>
                <a:lnTo>
                  <a:pt x="5713491" y="0"/>
                </a:lnTo>
                <a:lnTo>
                  <a:pt x="5713491" y="4285118"/>
                </a:lnTo>
                <a:lnTo>
                  <a:pt x="0" y="42851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609985">
            <a:off x="14514517" y="-1674349"/>
            <a:ext cx="5278317" cy="5406098"/>
          </a:xfrm>
          <a:custGeom>
            <a:avLst/>
            <a:gdLst/>
            <a:ahLst/>
            <a:cxnLst/>
            <a:rect r="r" b="b" t="t" l="l"/>
            <a:pathLst>
              <a:path h="5406098" w="5278317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300560" y="7299560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6"/>
                </a:lnTo>
                <a:lnTo>
                  <a:pt x="0" y="28241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233471" y="5682340"/>
            <a:ext cx="5815508" cy="4285118"/>
          </a:xfrm>
          <a:custGeom>
            <a:avLst/>
            <a:gdLst/>
            <a:ahLst/>
            <a:cxnLst/>
            <a:rect r="r" b="b" t="t" l="l"/>
            <a:pathLst>
              <a:path h="4285118" w="5815508">
                <a:moveTo>
                  <a:pt x="0" y="0"/>
                </a:moveTo>
                <a:lnTo>
                  <a:pt x="5815508" y="0"/>
                </a:lnTo>
                <a:lnTo>
                  <a:pt x="5815508" y="4285118"/>
                </a:lnTo>
                <a:lnTo>
                  <a:pt x="0" y="428511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785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3423" y="2097018"/>
            <a:ext cx="9455488" cy="3284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Base menor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Tratamento da base - data augmentation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Treinamento (30 épocas)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Resultados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Conclusão 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1453" y="504109"/>
            <a:ext cx="11143059" cy="136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Segundo experimento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6469107" y="4264328"/>
            <a:ext cx="2641849" cy="321825"/>
          </a:xfrm>
          <a:custGeom>
            <a:avLst/>
            <a:gdLst/>
            <a:ahLst/>
            <a:cxnLst/>
            <a:rect r="r" b="b" t="t" l="l"/>
            <a:pathLst>
              <a:path h="321825" w="2641849">
                <a:moveTo>
                  <a:pt x="0" y="0"/>
                </a:moveTo>
                <a:lnTo>
                  <a:pt x="2641849" y="0"/>
                </a:lnTo>
                <a:lnTo>
                  <a:pt x="2641849" y="321825"/>
                </a:lnTo>
                <a:lnTo>
                  <a:pt x="0" y="3218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5527654" y="-147571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7"/>
                </a:lnTo>
                <a:lnTo>
                  <a:pt x="0" y="28241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839375" y="6626082"/>
            <a:ext cx="5093870" cy="4565960"/>
          </a:xfrm>
          <a:custGeom>
            <a:avLst/>
            <a:gdLst/>
            <a:ahLst/>
            <a:cxnLst/>
            <a:rect r="r" b="b" t="t" l="l"/>
            <a:pathLst>
              <a:path h="4565960" w="5093870">
                <a:moveTo>
                  <a:pt x="0" y="0"/>
                </a:moveTo>
                <a:lnTo>
                  <a:pt x="5093870" y="0"/>
                </a:lnTo>
                <a:lnTo>
                  <a:pt x="5093870" y="4565960"/>
                </a:lnTo>
                <a:lnTo>
                  <a:pt x="0" y="4565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0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68490" y="1867183"/>
            <a:ext cx="5171976" cy="3878982"/>
          </a:xfrm>
          <a:custGeom>
            <a:avLst/>
            <a:gdLst/>
            <a:ahLst/>
            <a:cxnLst/>
            <a:rect r="r" b="b" t="t" l="l"/>
            <a:pathLst>
              <a:path h="3878982" w="5171976">
                <a:moveTo>
                  <a:pt x="0" y="0"/>
                </a:moveTo>
                <a:lnTo>
                  <a:pt x="5171976" y="0"/>
                </a:lnTo>
                <a:lnTo>
                  <a:pt x="5171976" y="3878982"/>
                </a:lnTo>
                <a:lnTo>
                  <a:pt x="0" y="38789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68490" y="6214758"/>
            <a:ext cx="5171976" cy="3878982"/>
          </a:xfrm>
          <a:custGeom>
            <a:avLst/>
            <a:gdLst/>
            <a:ahLst/>
            <a:cxnLst/>
            <a:rect r="r" b="b" t="t" l="l"/>
            <a:pathLst>
              <a:path h="3878982" w="5171976">
                <a:moveTo>
                  <a:pt x="0" y="0"/>
                </a:moveTo>
                <a:lnTo>
                  <a:pt x="5171976" y="0"/>
                </a:lnTo>
                <a:lnTo>
                  <a:pt x="5171976" y="3878983"/>
                </a:lnTo>
                <a:lnTo>
                  <a:pt x="0" y="38789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25570" y="504109"/>
            <a:ext cx="10974824" cy="136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Terceiro experimento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62310" y="2306538"/>
            <a:ext cx="9455488" cy="5266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Começo dos testes dos modelos 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Tratamento da parte de teste da segunda base da mesma forma que a parte de treinamento da primeira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Treinamento (5 épocas)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Resultados (evaluete: acurácia = 43,83% perda = 8.87) 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Conclusão 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867452">
            <a:off x="15140841" y="6555251"/>
            <a:ext cx="5278317" cy="5406098"/>
          </a:xfrm>
          <a:custGeom>
            <a:avLst/>
            <a:gdLst/>
            <a:ahLst/>
            <a:cxnLst/>
            <a:rect r="r" b="b" t="t" l="l"/>
            <a:pathLst>
              <a:path h="5406098" w="5278317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069608">
            <a:off x="15451634" y="-2100487"/>
            <a:ext cx="5278317" cy="5406098"/>
          </a:xfrm>
          <a:custGeom>
            <a:avLst/>
            <a:gdLst/>
            <a:ahLst/>
            <a:cxnLst/>
            <a:rect r="r" b="b" t="t" l="l"/>
            <a:pathLst>
              <a:path h="5406098" w="5278317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115300" y="0"/>
            <a:ext cx="3657600" cy="445562"/>
          </a:xfrm>
          <a:custGeom>
            <a:avLst/>
            <a:gdLst/>
            <a:ahLst/>
            <a:cxnLst/>
            <a:rect r="r" b="b" t="t" l="l"/>
            <a:pathLst>
              <a:path h="445562" w="3657600">
                <a:moveTo>
                  <a:pt x="0" y="0"/>
                </a:moveTo>
                <a:lnTo>
                  <a:pt x="3657600" y="0"/>
                </a:lnTo>
                <a:lnTo>
                  <a:pt x="3657600" y="445562"/>
                </a:lnTo>
                <a:lnTo>
                  <a:pt x="0" y="4455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7183" y="5980427"/>
            <a:ext cx="5423562" cy="4067672"/>
          </a:xfrm>
          <a:custGeom>
            <a:avLst/>
            <a:gdLst/>
            <a:ahLst/>
            <a:cxnLst/>
            <a:rect r="r" b="b" t="t" l="l"/>
            <a:pathLst>
              <a:path h="4067672" w="5423562">
                <a:moveTo>
                  <a:pt x="0" y="0"/>
                </a:moveTo>
                <a:lnTo>
                  <a:pt x="5423563" y="0"/>
                </a:lnTo>
                <a:lnTo>
                  <a:pt x="5423563" y="4067671"/>
                </a:lnTo>
                <a:lnTo>
                  <a:pt x="0" y="406767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115300" y="5951164"/>
            <a:ext cx="5426075" cy="4069556"/>
          </a:xfrm>
          <a:custGeom>
            <a:avLst/>
            <a:gdLst/>
            <a:ahLst/>
            <a:cxnLst/>
            <a:rect r="r" b="b" t="t" l="l"/>
            <a:pathLst>
              <a:path h="4069556" w="5426075">
                <a:moveTo>
                  <a:pt x="0" y="0"/>
                </a:moveTo>
                <a:lnTo>
                  <a:pt x="5426075" y="0"/>
                </a:lnTo>
                <a:lnTo>
                  <a:pt x="5426075" y="4069556"/>
                </a:lnTo>
                <a:lnTo>
                  <a:pt x="0" y="406955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01379" y="504109"/>
            <a:ext cx="10423208" cy="136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Quarto experimento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8612" y="1796326"/>
            <a:ext cx="11912449" cy="3945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28"/>
              </a:lnSpc>
            </a:pP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Tratamento da parte de teste da primeira base da mesma forma que a parte de treinamento da segunda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Treinamento (20 épocas)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Resultados (evaluete: acurácia = 43,17% perda = 1.18)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Conclusão 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5823896" y="7822896"/>
            <a:ext cx="2598768" cy="2329441"/>
          </a:xfrm>
          <a:custGeom>
            <a:avLst/>
            <a:gdLst/>
            <a:ahLst/>
            <a:cxnLst/>
            <a:rect r="r" b="b" t="t" l="l"/>
            <a:pathLst>
              <a:path h="2329441" w="2598768">
                <a:moveTo>
                  <a:pt x="0" y="0"/>
                </a:moveTo>
                <a:lnTo>
                  <a:pt x="2598767" y="0"/>
                </a:lnTo>
                <a:lnTo>
                  <a:pt x="2598767" y="2329441"/>
                </a:lnTo>
                <a:lnTo>
                  <a:pt x="0" y="23294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832107" y="4993914"/>
            <a:ext cx="2455893" cy="299172"/>
          </a:xfrm>
          <a:custGeom>
            <a:avLst/>
            <a:gdLst/>
            <a:ahLst/>
            <a:cxnLst/>
            <a:rect r="r" b="b" t="t" l="l"/>
            <a:pathLst>
              <a:path h="299172" w="2455893">
                <a:moveTo>
                  <a:pt x="0" y="0"/>
                </a:moveTo>
                <a:lnTo>
                  <a:pt x="2455893" y="0"/>
                </a:lnTo>
                <a:lnTo>
                  <a:pt x="2455893" y="299172"/>
                </a:lnTo>
                <a:lnTo>
                  <a:pt x="0" y="2991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5137296" y="0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7"/>
                </a:lnTo>
                <a:lnTo>
                  <a:pt x="0" y="28241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48911" y="2130583"/>
            <a:ext cx="5265574" cy="3949181"/>
          </a:xfrm>
          <a:custGeom>
            <a:avLst/>
            <a:gdLst/>
            <a:ahLst/>
            <a:cxnLst/>
            <a:rect r="r" b="b" t="t" l="l"/>
            <a:pathLst>
              <a:path h="3949181" w="5265574">
                <a:moveTo>
                  <a:pt x="0" y="0"/>
                </a:moveTo>
                <a:lnTo>
                  <a:pt x="5265574" y="0"/>
                </a:lnTo>
                <a:lnTo>
                  <a:pt x="5265574" y="3949180"/>
                </a:lnTo>
                <a:lnTo>
                  <a:pt x="0" y="394918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848911" y="6337819"/>
            <a:ext cx="5265574" cy="3949181"/>
          </a:xfrm>
          <a:custGeom>
            <a:avLst/>
            <a:gdLst/>
            <a:ahLst/>
            <a:cxnLst/>
            <a:rect r="r" b="b" t="t" l="l"/>
            <a:pathLst>
              <a:path h="3949181" w="5265574">
                <a:moveTo>
                  <a:pt x="0" y="0"/>
                </a:moveTo>
                <a:lnTo>
                  <a:pt x="5265574" y="0"/>
                </a:lnTo>
                <a:lnTo>
                  <a:pt x="5265574" y="3949181"/>
                </a:lnTo>
                <a:lnTo>
                  <a:pt x="0" y="394918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50016" y="504109"/>
            <a:ext cx="10325934" cy="136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Quinto experimento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31197" y="3282342"/>
            <a:ext cx="9455488" cy="3945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Tratamento de cada base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União das duas bases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Tratamento da base completa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Treinamento (7 épocas)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Resultados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Conclusão 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90324" y="66675"/>
            <a:ext cx="2522052" cy="2260676"/>
          </a:xfrm>
          <a:custGeom>
            <a:avLst/>
            <a:gdLst/>
            <a:ahLst/>
            <a:cxnLst/>
            <a:rect r="r" b="b" t="t" l="l"/>
            <a:pathLst>
              <a:path h="2260676" w="2522052">
                <a:moveTo>
                  <a:pt x="0" y="0"/>
                </a:moveTo>
                <a:lnTo>
                  <a:pt x="2522052" y="0"/>
                </a:lnTo>
                <a:lnTo>
                  <a:pt x="2522052" y="2260676"/>
                </a:lnTo>
                <a:lnTo>
                  <a:pt x="0" y="22606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142088" y="66675"/>
            <a:ext cx="2455893" cy="299172"/>
          </a:xfrm>
          <a:custGeom>
            <a:avLst/>
            <a:gdLst/>
            <a:ahLst/>
            <a:cxnLst/>
            <a:rect r="r" b="b" t="t" l="l"/>
            <a:pathLst>
              <a:path h="299172" w="2455893">
                <a:moveTo>
                  <a:pt x="0" y="0"/>
                </a:moveTo>
                <a:lnTo>
                  <a:pt x="2455893" y="0"/>
                </a:lnTo>
                <a:lnTo>
                  <a:pt x="2455893" y="299172"/>
                </a:lnTo>
                <a:lnTo>
                  <a:pt x="0" y="2991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993379" y="9922684"/>
            <a:ext cx="2455893" cy="299172"/>
          </a:xfrm>
          <a:custGeom>
            <a:avLst/>
            <a:gdLst/>
            <a:ahLst/>
            <a:cxnLst/>
            <a:rect r="r" b="b" t="t" l="l"/>
            <a:pathLst>
              <a:path h="299172" w="2455893">
                <a:moveTo>
                  <a:pt x="0" y="0"/>
                </a:moveTo>
                <a:lnTo>
                  <a:pt x="2455892" y="0"/>
                </a:lnTo>
                <a:lnTo>
                  <a:pt x="2455892" y="299172"/>
                </a:lnTo>
                <a:lnTo>
                  <a:pt x="0" y="2991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609985">
            <a:off x="16033200" y="7571585"/>
            <a:ext cx="3397233" cy="3479476"/>
          </a:xfrm>
          <a:custGeom>
            <a:avLst/>
            <a:gdLst/>
            <a:ahLst/>
            <a:cxnLst/>
            <a:rect r="r" b="b" t="t" l="l"/>
            <a:pathLst>
              <a:path h="3479476" w="3397233">
                <a:moveTo>
                  <a:pt x="0" y="0"/>
                </a:moveTo>
                <a:lnTo>
                  <a:pt x="3397233" y="0"/>
                </a:lnTo>
                <a:lnTo>
                  <a:pt x="3397233" y="3479475"/>
                </a:lnTo>
                <a:lnTo>
                  <a:pt x="0" y="34794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70382" y="5627331"/>
            <a:ext cx="5926585" cy="4444938"/>
          </a:xfrm>
          <a:custGeom>
            <a:avLst/>
            <a:gdLst/>
            <a:ahLst/>
            <a:cxnLst/>
            <a:rect r="r" b="b" t="t" l="l"/>
            <a:pathLst>
              <a:path h="4444938" w="5926585">
                <a:moveTo>
                  <a:pt x="0" y="0"/>
                </a:moveTo>
                <a:lnTo>
                  <a:pt x="5926585" y="0"/>
                </a:lnTo>
                <a:lnTo>
                  <a:pt x="5926585" y="4444939"/>
                </a:lnTo>
                <a:lnTo>
                  <a:pt x="0" y="444493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851326" y="5627331"/>
            <a:ext cx="5926585" cy="4444938"/>
          </a:xfrm>
          <a:custGeom>
            <a:avLst/>
            <a:gdLst/>
            <a:ahLst/>
            <a:cxnLst/>
            <a:rect r="r" b="b" t="t" l="l"/>
            <a:pathLst>
              <a:path h="4444938" w="5926585">
                <a:moveTo>
                  <a:pt x="0" y="0"/>
                </a:moveTo>
                <a:lnTo>
                  <a:pt x="5926584" y="0"/>
                </a:lnTo>
                <a:lnTo>
                  <a:pt x="5926584" y="4444939"/>
                </a:lnTo>
                <a:lnTo>
                  <a:pt x="0" y="444493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649769" y="1805021"/>
            <a:ext cx="4967812" cy="3725859"/>
          </a:xfrm>
          <a:custGeom>
            <a:avLst/>
            <a:gdLst/>
            <a:ahLst/>
            <a:cxnLst/>
            <a:rect r="r" b="b" t="t" l="l"/>
            <a:pathLst>
              <a:path h="3725859" w="4967812">
                <a:moveTo>
                  <a:pt x="0" y="0"/>
                </a:moveTo>
                <a:lnTo>
                  <a:pt x="4967811" y="0"/>
                </a:lnTo>
                <a:lnTo>
                  <a:pt x="4967811" y="3725859"/>
                </a:lnTo>
                <a:lnTo>
                  <a:pt x="0" y="372585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51323" y="436605"/>
            <a:ext cx="9619059" cy="136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Sexto experimento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8234" y="2023395"/>
            <a:ext cx="9662148" cy="3945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Base completa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Tratamento da base semelhante ao último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Algoritmo de Domain Adaptation(DANN)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Treinamento (7 épocas) 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Resultados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Conclusão 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23223" y="4550782"/>
            <a:ext cx="13641555" cy="1252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1"/>
              </a:lnSpc>
            </a:pPr>
            <a:r>
              <a:rPr lang="en-US" sz="8712">
                <a:solidFill>
                  <a:srgbClr val="292929"/>
                </a:solidFill>
                <a:latin typeface="Intro"/>
                <a:ea typeface="Intro"/>
                <a:cs typeface="Intro"/>
                <a:sym typeface="Intro"/>
              </a:rPr>
              <a:t>Resultado Final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15137296" y="0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7"/>
                </a:lnTo>
                <a:lnTo>
                  <a:pt x="0" y="28241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7432179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6"/>
                </a:lnTo>
                <a:lnTo>
                  <a:pt x="0" y="28241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609985">
            <a:off x="-1610459" y="-2176762"/>
            <a:ext cx="5278317" cy="5406098"/>
          </a:xfrm>
          <a:custGeom>
            <a:avLst/>
            <a:gdLst/>
            <a:ahLst/>
            <a:cxnLst/>
            <a:rect r="r" b="b" t="t" l="l"/>
            <a:pathLst>
              <a:path h="5406098" w="5278317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609985">
            <a:off x="14823341" y="6865638"/>
            <a:ext cx="5278317" cy="5406098"/>
          </a:xfrm>
          <a:custGeom>
            <a:avLst/>
            <a:gdLst/>
            <a:ahLst/>
            <a:cxnLst/>
            <a:rect r="r" b="b" t="t" l="l"/>
            <a:pathLst>
              <a:path h="5406098" w="5278317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DAGPWkCszJs</dc:identifier>
  <dcterms:modified xsi:type="dcterms:W3CDTF">2011-08-01T06:04:30Z</dcterms:modified>
  <cp:revision>1</cp:revision>
  <dc:title>Apresentação básica moderna e ilustrada vermelho e amarelo</dc:title>
</cp:coreProperties>
</file>