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ntro" charset="1" panose="02000000000000000000"/>
      <p:regular r:id="rId16"/>
    </p:embeddedFont>
    <p:embeddedFont>
      <p:font typeface="Glacial Indifference" charset="1" panose="00000000000000000000"/>
      <p:regular r:id="rId17"/>
    </p:embeddedFont>
    <p:embeddedFont>
      <p:font typeface="Open Sans Bold" charset="1" panose="020B0806030504020204"/>
      <p:regular r:id="rId18"/>
    </p:embeddedFont>
    <p:embeddedFont>
      <p:font typeface="Chau Philomene" charset="1" panose="02000806040000020003"/>
      <p:regular r:id="rId19"/>
    </p:embeddedFont>
    <p:embeddedFont>
      <p:font typeface="Roboto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7748" y="3682388"/>
            <a:ext cx="13612505" cy="260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7"/>
              </a:lnSpc>
            </a:pPr>
            <a:r>
              <a:rPr lang="en-US" sz="7717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Identificando motoristas com sono usando Deep Learning​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70800" y="1412088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3928" y="7365504"/>
            <a:ext cx="10720144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Richard R. do Nascimento Junior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23223" y="3941182"/>
            <a:ext cx="13641555" cy="247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1"/>
              </a:lnSpc>
            </a:pPr>
            <a:r>
              <a:rPr lang="en-US" sz="8712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Resultado Final/</a:t>
            </a:r>
          </a:p>
          <a:p>
            <a:pPr algn="ctr" marL="0" indent="0" lvl="0">
              <a:lnSpc>
                <a:spcPts val="9671"/>
              </a:lnSpc>
            </a:pPr>
            <a:r>
              <a:rPr lang="en-US" sz="8712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7300" y="2135429"/>
            <a:ext cx="14127000" cy="529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5339" indent="-407670" lvl="1">
              <a:lnSpc>
                <a:spcPts val="5287"/>
              </a:lnSpc>
              <a:buFont typeface="Arial"/>
              <a:buChar char="•"/>
            </a:pPr>
            <a:r>
              <a:rPr lang="en-US" sz="37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Brasil, cerca de 42% dos acidentes nas rodovias federais </a:t>
            </a:r>
            <a:r>
              <a:rPr lang="en-US" sz="37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estão relacionados a sonolência, sendo a terceira maior causa de acidentes de trânsito no país, segundo levantamento realizado em 2019 pela Associação Brasileira de Medicina de Tráfego (ABRAMET)</a:t>
            </a:r>
          </a:p>
          <a:p>
            <a:pPr algn="just" marL="815339" indent="-407670" lvl="1">
              <a:lnSpc>
                <a:spcPts val="5287"/>
              </a:lnSpc>
              <a:buFont typeface="Arial"/>
              <a:buChar char="•"/>
            </a:pPr>
            <a:r>
              <a:rPr lang="en-US" sz="37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estudo divulgado pela National Sleep Foudantion's em 2023 mostra que o impacto de dirigir com sono é semelhante ao impacto de dirigir bêbado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650" y="268292"/>
            <a:ext cx="14734300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perigo de dirigir com sono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41260" y="175412"/>
            <a:ext cx="5542492" cy="4968088"/>
          </a:xfrm>
          <a:custGeom>
            <a:avLst/>
            <a:gdLst/>
            <a:ahLst/>
            <a:cxnLst/>
            <a:rect r="r" b="b" t="t" l="l"/>
            <a:pathLst>
              <a:path h="4968088" w="5542492">
                <a:moveTo>
                  <a:pt x="0" y="0"/>
                </a:moveTo>
                <a:lnTo>
                  <a:pt x="5542492" y="0"/>
                </a:lnTo>
                <a:lnTo>
                  <a:pt x="5542492" y="4968088"/>
                </a:lnTo>
                <a:lnTo>
                  <a:pt x="0" y="4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602571" y="7572256"/>
            <a:ext cx="2511313" cy="2251049"/>
          </a:xfrm>
          <a:custGeom>
            <a:avLst/>
            <a:gdLst/>
            <a:ahLst/>
            <a:cxnLst/>
            <a:rect r="r" b="b" t="t" l="l"/>
            <a:pathLst>
              <a:path h="2251049" w="2511313">
                <a:moveTo>
                  <a:pt x="0" y="0"/>
                </a:moveTo>
                <a:lnTo>
                  <a:pt x="2511313" y="0"/>
                </a:lnTo>
                <a:lnTo>
                  <a:pt x="25113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6458" y="658650"/>
            <a:ext cx="1150119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Visão Geral do Projeto: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892" y="2602306"/>
            <a:ext cx="10776265" cy="675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752" indent="-377376" lvl="1">
              <a:lnSpc>
                <a:spcPts val="4894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2 BASES DE DADOS SOBRE MOTORISTAS COM SINAIS DE SONOLÊNCIA  </a:t>
            </a:r>
          </a:p>
          <a:p>
            <a:pPr algn="just" marL="754752" indent="-377376" lvl="1">
              <a:lnSpc>
                <a:spcPts val="4894"/>
              </a:lnSpc>
              <a:buFont typeface="Arial"/>
              <a:buChar char="•"/>
            </a:pPr>
            <a:r>
              <a:rPr lang="en-US" sz="3495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6 EXPERIMENTOS: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primeira base é treinada e testada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segunda base é treinada e testada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 da segunda base no modelo treinado com a primeira base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teste da primeira base no modelo treinado com a segunda base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união das bases e treinamento e teste com ela</a:t>
            </a:r>
          </a:p>
          <a:p>
            <a:pPr algn="just" marL="754752" indent="-377376" lvl="1">
              <a:lnSpc>
                <a:spcPts val="4894"/>
              </a:lnSpc>
              <a:buAutoNum type="arabicPeriod" startAt="1"/>
            </a:pPr>
            <a:r>
              <a:rPr lang="en-US" sz="349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utilização de um algoritmo de domain adaptation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864708">
            <a:off x="14620141" y="-1079911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7"/>
                </a:lnTo>
                <a:lnTo>
                  <a:pt x="0" y="5406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959176" y="7958176"/>
            <a:ext cx="2456094" cy="2201553"/>
          </a:xfrm>
          <a:custGeom>
            <a:avLst/>
            <a:gdLst/>
            <a:ahLst/>
            <a:cxnLst/>
            <a:rect r="r" b="b" t="t" l="l"/>
            <a:pathLst>
              <a:path h="2201553" w="2456094">
                <a:moveTo>
                  <a:pt x="0" y="0"/>
                </a:moveTo>
                <a:lnTo>
                  <a:pt x="2456094" y="0"/>
                </a:lnTo>
                <a:lnTo>
                  <a:pt x="2456094" y="2201554"/>
                </a:lnTo>
                <a:lnTo>
                  <a:pt x="0" y="2201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0455" y="6431569"/>
            <a:ext cx="6998117" cy="3499059"/>
          </a:xfrm>
          <a:custGeom>
            <a:avLst/>
            <a:gdLst/>
            <a:ahLst/>
            <a:cxnLst/>
            <a:rect r="r" b="b" t="t" l="l"/>
            <a:pathLst>
              <a:path h="3499059" w="6998117">
                <a:moveTo>
                  <a:pt x="0" y="0"/>
                </a:moveTo>
                <a:lnTo>
                  <a:pt x="6998117" y="0"/>
                </a:lnTo>
                <a:lnTo>
                  <a:pt x="6998117" y="3499059"/>
                </a:lnTo>
                <a:lnTo>
                  <a:pt x="0" y="34990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9184" y="6431569"/>
            <a:ext cx="7071777" cy="3535889"/>
          </a:xfrm>
          <a:custGeom>
            <a:avLst/>
            <a:gdLst/>
            <a:ahLst/>
            <a:cxnLst/>
            <a:rect r="r" b="b" t="t" l="l"/>
            <a:pathLst>
              <a:path h="3535889" w="7071777">
                <a:moveTo>
                  <a:pt x="0" y="0"/>
                </a:moveTo>
                <a:lnTo>
                  <a:pt x="7071777" y="0"/>
                </a:lnTo>
                <a:lnTo>
                  <a:pt x="7071777" y="3535889"/>
                </a:lnTo>
                <a:lnTo>
                  <a:pt x="0" y="35358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8234" y="2353724"/>
            <a:ext cx="9042167" cy="328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maior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(5 épocas)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8234" y="504109"/>
            <a:ext cx="11209496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Primeiro experimento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2379" y="5682340"/>
            <a:ext cx="5713491" cy="4285118"/>
          </a:xfrm>
          <a:custGeom>
            <a:avLst/>
            <a:gdLst/>
            <a:ahLst/>
            <a:cxnLst/>
            <a:rect r="r" b="b" t="t" l="l"/>
            <a:pathLst>
              <a:path h="4285118" w="5713491">
                <a:moveTo>
                  <a:pt x="0" y="0"/>
                </a:moveTo>
                <a:lnTo>
                  <a:pt x="5713491" y="0"/>
                </a:lnTo>
                <a:lnTo>
                  <a:pt x="5713491" y="4285118"/>
                </a:lnTo>
                <a:lnTo>
                  <a:pt x="0" y="428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09985">
            <a:off x="14514517" y="-1674349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300560" y="729956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33471" y="5682340"/>
            <a:ext cx="5815508" cy="4285118"/>
          </a:xfrm>
          <a:custGeom>
            <a:avLst/>
            <a:gdLst/>
            <a:ahLst/>
            <a:cxnLst/>
            <a:rect r="r" b="b" t="t" l="l"/>
            <a:pathLst>
              <a:path h="4285118" w="5815508">
                <a:moveTo>
                  <a:pt x="0" y="0"/>
                </a:moveTo>
                <a:lnTo>
                  <a:pt x="5815508" y="0"/>
                </a:lnTo>
                <a:lnTo>
                  <a:pt x="5815508" y="4285118"/>
                </a:lnTo>
                <a:lnTo>
                  <a:pt x="0" y="42851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8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423" y="2097018"/>
            <a:ext cx="9455488" cy="328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menor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- data augmentation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(30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453" y="504109"/>
            <a:ext cx="1114305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Segundo experimento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469107" y="4264328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49" y="0"/>
                </a:lnTo>
                <a:lnTo>
                  <a:pt x="2641849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527654" y="-147571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839375" y="6626082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68490" y="1867183"/>
            <a:ext cx="5171976" cy="3878982"/>
          </a:xfrm>
          <a:custGeom>
            <a:avLst/>
            <a:gdLst/>
            <a:ahLst/>
            <a:cxnLst/>
            <a:rect r="r" b="b" t="t" l="l"/>
            <a:pathLst>
              <a:path h="3878982" w="5171976">
                <a:moveTo>
                  <a:pt x="0" y="0"/>
                </a:moveTo>
                <a:lnTo>
                  <a:pt x="5171976" y="0"/>
                </a:lnTo>
                <a:lnTo>
                  <a:pt x="5171976" y="3878982"/>
                </a:lnTo>
                <a:lnTo>
                  <a:pt x="0" y="3878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68490" y="6214758"/>
            <a:ext cx="5171976" cy="3878982"/>
          </a:xfrm>
          <a:custGeom>
            <a:avLst/>
            <a:gdLst/>
            <a:ahLst/>
            <a:cxnLst/>
            <a:rect r="r" b="b" t="t" l="l"/>
            <a:pathLst>
              <a:path h="3878982" w="5171976">
                <a:moveTo>
                  <a:pt x="0" y="0"/>
                </a:moveTo>
                <a:lnTo>
                  <a:pt x="5171976" y="0"/>
                </a:lnTo>
                <a:lnTo>
                  <a:pt x="5171976" y="3878983"/>
                </a:lnTo>
                <a:lnTo>
                  <a:pt x="0" y="38789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5570" y="504109"/>
            <a:ext cx="1097482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Terceiro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2310" y="2306538"/>
            <a:ext cx="9455488" cy="526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Começo dos testes dos modelos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parte de teste da segunda base da mesma forma que a parte de treinamento da primeira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(5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(evaluete: acurácia = 43,83% perda = 8.87)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67452">
            <a:off x="15140841" y="6555251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69608">
            <a:off x="15451634" y="-2100487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15300" y="0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7183" y="5980427"/>
            <a:ext cx="5423562" cy="4067672"/>
          </a:xfrm>
          <a:custGeom>
            <a:avLst/>
            <a:gdLst/>
            <a:ahLst/>
            <a:cxnLst/>
            <a:rect r="r" b="b" t="t" l="l"/>
            <a:pathLst>
              <a:path h="4067672" w="5423562">
                <a:moveTo>
                  <a:pt x="0" y="0"/>
                </a:moveTo>
                <a:lnTo>
                  <a:pt x="5423563" y="0"/>
                </a:lnTo>
                <a:lnTo>
                  <a:pt x="5423563" y="4067671"/>
                </a:lnTo>
                <a:lnTo>
                  <a:pt x="0" y="40676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15300" y="5951164"/>
            <a:ext cx="5426075" cy="4069556"/>
          </a:xfrm>
          <a:custGeom>
            <a:avLst/>
            <a:gdLst/>
            <a:ahLst/>
            <a:cxnLst/>
            <a:rect r="r" b="b" t="t" l="l"/>
            <a:pathLst>
              <a:path h="4069556" w="5426075">
                <a:moveTo>
                  <a:pt x="0" y="0"/>
                </a:moveTo>
                <a:lnTo>
                  <a:pt x="5426075" y="0"/>
                </a:lnTo>
                <a:lnTo>
                  <a:pt x="5426075" y="4069556"/>
                </a:lnTo>
                <a:lnTo>
                  <a:pt x="0" y="40695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1379" y="504109"/>
            <a:ext cx="10423208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Quarto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8612" y="1796326"/>
            <a:ext cx="11912449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8"/>
              </a:lnSpc>
            </a:pP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parte de teste da primeira base da mesma forma que a parte de treinamento da segunda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(20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(evaluete: acurácia = 43,17% perda = 1.18)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823896" y="7822896"/>
            <a:ext cx="2598768" cy="2329441"/>
          </a:xfrm>
          <a:custGeom>
            <a:avLst/>
            <a:gdLst/>
            <a:ahLst/>
            <a:cxnLst/>
            <a:rect r="r" b="b" t="t" l="l"/>
            <a:pathLst>
              <a:path h="2329441" w="2598768">
                <a:moveTo>
                  <a:pt x="0" y="0"/>
                </a:moveTo>
                <a:lnTo>
                  <a:pt x="2598767" y="0"/>
                </a:lnTo>
                <a:lnTo>
                  <a:pt x="2598767" y="2329441"/>
                </a:lnTo>
                <a:lnTo>
                  <a:pt x="0" y="2329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2107" y="4993914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48911" y="2130583"/>
            <a:ext cx="5265574" cy="3949181"/>
          </a:xfrm>
          <a:custGeom>
            <a:avLst/>
            <a:gdLst/>
            <a:ahLst/>
            <a:cxnLst/>
            <a:rect r="r" b="b" t="t" l="l"/>
            <a:pathLst>
              <a:path h="3949181" w="5265574">
                <a:moveTo>
                  <a:pt x="0" y="0"/>
                </a:moveTo>
                <a:lnTo>
                  <a:pt x="5265574" y="0"/>
                </a:lnTo>
                <a:lnTo>
                  <a:pt x="5265574" y="3949180"/>
                </a:lnTo>
                <a:lnTo>
                  <a:pt x="0" y="39491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48911" y="6337819"/>
            <a:ext cx="5265574" cy="3949181"/>
          </a:xfrm>
          <a:custGeom>
            <a:avLst/>
            <a:gdLst/>
            <a:ahLst/>
            <a:cxnLst/>
            <a:rect r="r" b="b" t="t" l="l"/>
            <a:pathLst>
              <a:path h="3949181" w="5265574">
                <a:moveTo>
                  <a:pt x="0" y="0"/>
                </a:moveTo>
                <a:lnTo>
                  <a:pt x="5265574" y="0"/>
                </a:lnTo>
                <a:lnTo>
                  <a:pt x="5265574" y="3949181"/>
                </a:lnTo>
                <a:lnTo>
                  <a:pt x="0" y="3949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0016" y="504109"/>
            <a:ext cx="1032593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Quinto experimento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197" y="3282342"/>
            <a:ext cx="9455488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de cada base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União das duas bases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completa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(7 épocas)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90324" y="66675"/>
            <a:ext cx="2522052" cy="2260676"/>
          </a:xfrm>
          <a:custGeom>
            <a:avLst/>
            <a:gdLst/>
            <a:ahLst/>
            <a:cxnLst/>
            <a:rect r="r" b="b" t="t" l="l"/>
            <a:pathLst>
              <a:path h="2260676" w="2522052">
                <a:moveTo>
                  <a:pt x="0" y="0"/>
                </a:moveTo>
                <a:lnTo>
                  <a:pt x="2522052" y="0"/>
                </a:lnTo>
                <a:lnTo>
                  <a:pt x="2522052" y="2260676"/>
                </a:lnTo>
                <a:lnTo>
                  <a:pt x="0" y="2260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42088" y="66675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93379" y="9922684"/>
            <a:ext cx="2455893" cy="299172"/>
          </a:xfrm>
          <a:custGeom>
            <a:avLst/>
            <a:gdLst/>
            <a:ahLst/>
            <a:cxnLst/>
            <a:rect r="r" b="b" t="t" l="l"/>
            <a:pathLst>
              <a:path h="299172" w="2455893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16033200" y="7571585"/>
            <a:ext cx="3397233" cy="3479476"/>
          </a:xfrm>
          <a:custGeom>
            <a:avLst/>
            <a:gdLst/>
            <a:ahLst/>
            <a:cxnLst/>
            <a:rect r="r" b="b" t="t" l="l"/>
            <a:pathLst>
              <a:path h="3479476" w="3397233">
                <a:moveTo>
                  <a:pt x="0" y="0"/>
                </a:moveTo>
                <a:lnTo>
                  <a:pt x="3397233" y="0"/>
                </a:lnTo>
                <a:lnTo>
                  <a:pt x="3397233" y="3479475"/>
                </a:lnTo>
                <a:lnTo>
                  <a:pt x="0" y="34794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70382" y="5627331"/>
            <a:ext cx="5926585" cy="4444938"/>
          </a:xfrm>
          <a:custGeom>
            <a:avLst/>
            <a:gdLst/>
            <a:ahLst/>
            <a:cxnLst/>
            <a:rect r="r" b="b" t="t" l="l"/>
            <a:pathLst>
              <a:path h="4444938" w="5926585">
                <a:moveTo>
                  <a:pt x="0" y="0"/>
                </a:moveTo>
                <a:lnTo>
                  <a:pt x="5926585" y="0"/>
                </a:lnTo>
                <a:lnTo>
                  <a:pt x="5926585" y="4444939"/>
                </a:lnTo>
                <a:lnTo>
                  <a:pt x="0" y="444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51326" y="5627331"/>
            <a:ext cx="5926585" cy="4444938"/>
          </a:xfrm>
          <a:custGeom>
            <a:avLst/>
            <a:gdLst/>
            <a:ahLst/>
            <a:cxnLst/>
            <a:rect r="r" b="b" t="t" l="l"/>
            <a:pathLst>
              <a:path h="4444938" w="5926585">
                <a:moveTo>
                  <a:pt x="0" y="0"/>
                </a:moveTo>
                <a:lnTo>
                  <a:pt x="5926584" y="0"/>
                </a:lnTo>
                <a:lnTo>
                  <a:pt x="5926584" y="4444939"/>
                </a:lnTo>
                <a:lnTo>
                  <a:pt x="0" y="4444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49769" y="1805021"/>
            <a:ext cx="4967812" cy="3725859"/>
          </a:xfrm>
          <a:custGeom>
            <a:avLst/>
            <a:gdLst/>
            <a:ahLst/>
            <a:cxnLst/>
            <a:rect r="r" b="b" t="t" l="l"/>
            <a:pathLst>
              <a:path h="3725859" w="4967812">
                <a:moveTo>
                  <a:pt x="0" y="0"/>
                </a:moveTo>
                <a:lnTo>
                  <a:pt x="4967811" y="0"/>
                </a:lnTo>
                <a:lnTo>
                  <a:pt x="4967811" y="3725859"/>
                </a:lnTo>
                <a:lnTo>
                  <a:pt x="0" y="37258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1323" y="436605"/>
            <a:ext cx="9619059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Sexto experimento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234" y="2023395"/>
            <a:ext cx="9662148" cy="394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completa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Tratamento da base semelhante ao último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Algoritmo de Domain Adaptation(DANN)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Treinamento (7 épocas) 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algn="just" marL="806341" indent="-403171" lvl="1">
              <a:lnSpc>
                <a:spcPts val="5228"/>
              </a:lnSpc>
              <a:buFont typeface="Arial"/>
              <a:buChar char="•"/>
            </a:pPr>
            <a:r>
              <a:rPr lang="en-US" sz="3734">
                <a:solidFill>
                  <a:srgbClr val="29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Conclusão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DAGPWkCszJs</dc:identifier>
  <dcterms:modified xsi:type="dcterms:W3CDTF">2011-08-01T06:04:30Z</dcterms:modified>
  <cp:revision>1</cp:revision>
  <dc:title>Apresentação básica moderna e ilustrada vermelho e amarelo</dc:title>
</cp:coreProperties>
</file>