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6" r:id="rId3"/>
    <p:sldMasterId id="214748365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731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4A4DC-E0FF-4F43-B625-CCE9387597D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E06CEE-0448-4C5C-A5A9-9E044548FED8}">
      <dgm:prSet/>
      <dgm:spPr/>
      <dgm:t>
        <a:bodyPr/>
        <a:lstStyle/>
        <a:p>
          <a:r>
            <a:rPr lang="en-US" b="1"/>
            <a:t>Future Research Directions: </a:t>
          </a:r>
          <a:r>
            <a:rPr lang="en-US" b="0"/>
            <a:t>Exploring effectiveness of advanced predictive models enhances forecasting reliability significantly.</a:t>
          </a:r>
          <a:endParaRPr lang="en-US"/>
        </a:p>
      </dgm:t>
    </dgm:pt>
    <dgm:pt modelId="{14938DC7-6EAD-4899-B30E-3DF8F6EED031}" type="parTrans" cxnId="{866B5A7F-F814-488A-AAF5-C77FF17B84EC}">
      <dgm:prSet/>
      <dgm:spPr/>
      <dgm:t>
        <a:bodyPr/>
        <a:lstStyle/>
        <a:p>
          <a:endParaRPr lang="en-US"/>
        </a:p>
      </dgm:t>
    </dgm:pt>
    <dgm:pt modelId="{17172658-8179-492C-910F-13B92E611E31}" type="sibTrans" cxnId="{866B5A7F-F814-488A-AAF5-C77FF17B84EC}">
      <dgm:prSet/>
      <dgm:spPr/>
      <dgm:t>
        <a:bodyPr/>
        <a:lstStyle/>
        <a:p>
          <a:endParaRPr lang="en-US"/>
        </a:p>
      </dgm:t>
    </dgm:pt>
    <dgm:pt modelId="{B5B2074B-EFBE-4C07-8911-6404025927B3}">
      <dgm:prSet/>
      <dgm:spPr/>
      <dgm:t>
        <a:bodyPr/>
        <a:lstStyle/>
        <a:p>
          <a:r>
            <a:rPr lang="en-US" b="1"/>
            <a:t>Integrating LSTM Models: </a:t>
          </a:r>
          <a:r>
            <a:rPr lang="en-US" b="0"/>
            <a:t>Utilizing LSTMs may capture complex nonlinear patterns absent in traditional models.</a:t>
          </a:r>
          <a:endParaRPr lang="en-US"/>
        </a:p>
      </dgm:t>
    </dgm:pt>
    <dgm:pt modelId="{41FC8FC3-6B9B-4538-AF3B-9C40FFC2DE36}" type="parTrans" cxnId="{F412885E-0AB5-4550-9278-9A31C063AAFB}">
      <dgm:prSet/>
      <dgm:spPr/>
      <dgm:t>
        <a:bodyPr/>
        <a:lstStyle/>
        <a:p>
          <a:endParaRPr lang="en-US"/>
        </a:p>
      </dgm:t>
    </dgm:pt>
    <dgm:pt modelId="{E8E98CED-0E20-46B0-B5F6-8E898637BF56}" type="sibTrans" cxnId="{F412885E-0AB5-4550-9278-9A31C063AAFB}">
      <dgm:prSet/>
      <dgm:spPr/>
      <dgm:t>
        <a:bodyPr/>
        <a:lstStyle/>
        <a:p>
          <a:endParaRPr lang="en-US"/>
        </a:p>
      </dgm:t>
    </dgm:pt>
    <dgm:pt modelId="{C978A94A-97F8-43BC-880F-D8790CCCD1D8}">
      <dgm:prSet/>
      <dgm:spPr/>
      <dgm:t>
        <a:bodyPr/>
        <a:lstStyle/>
        <a:p>
          <a:r>
            <a:rPr lang="en-US" b="1"/>
            <a:t>Data Quality Enhancement: </a:t>
          </a:r>
          <a:r>
            <a:rPr lang="en-US" b="0"/>
            <a:t>Improving data integrity is essential for maximizing model accuracy and relevance.</a:t>
          </a:r>
          <a:endParaRPr lang="en-US"/>
        </a:p>
      </dgm:t>
    </dgm:pt>
    <dgm:pt modelId="{6185A12E-8599-434E-9B81-E83BCFAA0126}" type="parTrans" cxnId="{C2BA457C-746A-4E4F-8684-84350907BC21}">
      <dgm:prSet/>
      <dgm:spPr/>
      <dgm:t>
        <a:bodyPr/>
        <a:lstStyle/>
        <a:p>
          <a:endParaRPr lang="en-US"/>
        </a:p>
      </dgm:t>
    </dgm:pt>
    <dgm:pt modelId="{57419893-24B0-4E8C-94EB-B861B67C734F}" type="sibTrans" cxnId="{C2BA457C-746A-4E4F-8684-84350907BC21}">
      <dgm:prSet/>
      <dgm:spPr/>
      <dgm:t>
        <a:bodyPr/>
        <a:lstStyle/>
        <a:p>
          <a:endParaRPr lang="en-US"/>
        </a:p>
      </dgm:t>
    </dgm:pt>
    <dgm:pt modelId="{B62DBD69-E79F-4A6F-8261-0850DB043F8D}" type="pres">
      <dgm:prSet presAssocID="{5E54A4DC-E0FF-4F43-B625-CCE9387597D4}" presName="outerComposite" presStyleCnt="0">
        <dgm:presLayoutVars>
          <dgm:chMax val="5"/>
          <dgm:dir/>
          <dgm:resizeHandles val="exact"/>
        </dgm:presLayoutVars>
      </dgm:prSet>
      <dgm:spPr/>
    </dgm:pt>
    <dgm:pt modelId="{678549B6-096F-4B1F-A10D-AA4012341615}" type="pres">
      <dgm:prSet presAssocID="{5E54A4DC-E0FF-4F43-B625-CCE9387597D4}" presName="dummyMaxCanvas" presStyleCnt="0">
        <dgm:presLayoutVars/>
      </dgm:prSet>
      <dgm:spPr/>
    </dgm:pt>
    <dgm:pt modelId="{4292EF69-CE90-4735-8DDF-804C5C6B4CB5}" type="pres">
      <dgm:prSet presAssocID="{5E54A4DC-E0FF-4F43-B625-CCE9387597D4}" presName="ThreeNodes_1" presStyleLbl="node1" presStyleIdx="0" presStyleCnt="3">
        <dgm:presLayoutVars>
          <dgm:bulletEnabled val="1"/>
        </dgm:presLayoutVars>
      </dgm:prSet>
      <dgm:spPr/>
    </dgm:pt>
    <dgm:pt modelId="{DF5B8D8F-164C-44B6-B033-B7CC61B585B8}" type="pres">
      <dgm:prSet presAssocID="{5E54A4DC-E0FF-4F43-B625-CCE9387597D4}" presName="ThreeNodes_2" presStyleLbl="node1" presStyleIdx="1" presStyleCnt="3">
        <dgm:presLayoutVars>
          <dgm:bulletEnabled val="1"/>
        </dgm:presLayoutVars>
      </dgm:prSet>
      <dgm:spPr/>
    </dgm:pt>
    <dgm:pt modelId="{D10F4F5D-78A4-41AD-BEE7-1FED6CF7CDAF}" type="pres">
      <dgm:prSet presAssocID="{5E54A4DC-E0FF-4F43-B625-CCE9387597D4}" presName="ThreeNodes_3" presStyleLbl="node1" presStyleIdx="2" presStyleCnt="3">
        <dgm:presLayoutVars>
          <dgm:bulletEnabled val="1"/>
        </dgm:presLayoutVars>
      </dgm:prSet>
      <dgm:spPr/>
    </dgm:pt>
    <dgm:pt modelId="{660EAF20-57AE-433F-9C3D-182C2FAA5D30}" type="pres">
      <dgm:prSet presAssocID="{5E54A4DC-E0FF-4F43-B625-CCE9387597D4}" presName="ThreeConn_1-2" presStyleLbl="fgAccFollowNode1" presStyleIdx="0" presStyleCnt="2">
        <dgm:presLayoutVars>
          <dgm:bulletEnabled val="1"/>
        </dgm:presLayoutVars>
      </dgm:prSet>
      <dgm:spPr/>
    </dgm:pt>
    <dgm:pt modelId="{9F194427-A01C-478B-9546-166292725D1C}" type="pres">
      <dgm:prSet presAssocID="{5E54A4DC-E0FF-4F43-B625-CCE9387597D4}" presName="ThreeConn_2-3" presStyleLbl="fgAccFollowNode1" presStyleIdx="1" presStyleCnt="2">
        <dgm:presLayoutVars>
          <dgm:bulletEnabled val="1"/>
        </dgm:presLayoutVars>
      </dgm:prSet>
      <dgm:spPr/>
    </dgm:pt>
    <dgm:pt modelId="{016BB04F-022C-4FAB-98BC-E4BD08B83FF3}" type="pres">
      <dgm:prSet presAssocID="{5E54A4DC-E0FF-4F43-B625-CCE9387597D4}" presName="ThreeNodes_1_text" presStyleLbl="node1" presStyleIdx="2" presStyleCnt="3">
        <dgm:presLayoutVars>
          <dgm:bulletEnabled val="1"/>
        </dgm:presLayoutVars>
      </dgm:prSet>
      <dgm:spPr/>
    </dgm:pt>
    <dgm:pt modelId="{85540739-13FB-48DB-8758-EDF277B8CBB1}" type="pres">
      <dgm:prSet presAssocID="{5E54A4DC-E0FF-4F43-B625-CCE9387597D4}" presName="ThreeNodes_2_text" presStyleLbl="node1" presStyleIdx="2" presStyleCnt="3">
        <dgm:presLayoutVars>
          <dgm:bulletEnabled val="1"/>
        </dgm:presLayoutVars>
      </dgm:prSet>
      <dgm:spPr/>
    </dgm:pt>
    <dgm:pt modelId="{474912E5-85E6-4E95-A219-C616ED8EEA78}" type="pres">
      <dgm:prSet presAssocID="{5E54A4DC-E0FF-4F43-B625-CCE9387597D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4174522-61C2-445A-8465-84353EA1ED96}" type="presOf" srcId="{C978A94A-97F8-43BC-880F-D8790CCCD1D8}" destId="{474912E5-85E6-4E95-A219-C616ED8EEA78}" srcOrd="1" destOrd="0" presId="urn:microsoft.com/office/officeart/2005/8/layout/vProcess5"/>
    <dgm:cxn modelId="{F412885E-0AB5-4550-9278-9A31C063AAFB}" srcId="{5E54A4DC-E0FF-4F43-B625-CCE9387597D4}" destId="{B5B2074B-EFBE-4C07-8911-6404025927B3}" srcOrd="1" destOrd="0" parTransId="{41FC8FC3-6B9B-4538-AF3B-9C40FFC2DE36}" sibTransId="{E8E98CED-0E20-46B0-B5F6-8E898637BF56}"/>
    <dgm:cxn modelId="{880FA762-1D4F-4DDF-9895-B4246BCABAD7}" type="presOf" srcId="{5E54A4DC-E0FF-4F43-B625-CCE9387597D4}" destId="{B62DBD69-E79F-4A6F-8261-0850DB043F8D}" srcOrd="0" destOrd="0" presId="urn:microsoft.com/office/officeart/2005/8/layout/vProcess5"/>
    <dgm:cxn modelId="{C2BA457C-746A-4E4F-8684-84350907BC21}" srcId="{5E54A4DC-E0FF-4F43-B625-CCE9387597D4}" destId="{C978A94A-97F8-43BC-880F-D8790CCCD1D8}" srcOrd="2" destOrd="0" parTransId="{6185A12E-8599-434E-9B81-E83BCFAA0126}" sibTransId="{57419893-24B0-4E8C-94EB-B861B67C734F}"/>
    <dgm:cxn modelId="{866B5A7F-F814-488A-AAF5-C77FF17B84EC}" srcId="{5E54A4DC-E0FF-4F43-B625-CCE9387597D4}" destId="{A2E06CEE-0448-4C5C-A5A9-9E044548FED8}" srcOrd="0" destOrd="0" parTransId="{14938DC7-6EAD-4899-B30E-3DF8F6EED031}" sibTransId="{17172658-8179-492C-910F-13B92E611E31}"/>
    <dgm:cxn modelId="{C89EEA7F-367B-4B3F-B0BE-0432D3E9535D}" type="presOf" srcId="{B5B2074B-EFBE-4C07-8911-6404025927B3}" destId="{DF5B8D8F-164C-44B6-B033-B7CC61B585B8}" srcOrd="0" destOrd="0" presId="urn:microsoft.com/office/officeart/2005/8/layout/vProcess5"/>
    <dgm:cxn modelId="{B15AF480-DDB0-425E-BC4F-7D8A03E0611B}" type="presOf" srcId="{E8E98CED-0E20-46B0-B5F6-8E898637BF56}" destId="{9F194427-A01C-478B-9546-166292725D1C}" srcOrd="0" destOrd="0" presId="urn:microsoft.com/office/officeart/2005/8/layout/vProcess5"/>
    <dgm:cxn modelId="{44E2A68A-65BC-4D02-8009-2D4FF01CD86E}" type="presOf" srcId="{B5B2074B-EFBE-4C07-8911-6404025927B3}" destId="{85540739-13FB-48DB-8758-EDF277B8CBB1}" srcOrd="1" destOrd="0" presId="urn:microsoft.com/office/officeart/2005/8/layout/vProcess5"/>
    <dgm:cxn modelId="{35DEBA8B-0702-4B58-BFB3-D645B426ACD2}" type="presOf" srcId="{A2E06CEE-0448-4C5C-A5A9-9E044548FED8}" destId="{016BB04F-022C-4FAB-98BC-E4BD08B83FF3}" srcOrd="1" destOrd="0" presId="urn:microsoft.com/office/officeart/2005/8/layout/vProcess5"/>
    <dgm:cxn modelId="{15C73298-E779-475B-8431-4087FEEA4984}" type="presOf" srcId="{17172658-8179-492C-910F-13B92E611E31}" destId="{660EAF20-57AE-433F-9C3D-182C2FAA5D30}" srcOrd="0" destOrd="0" presId="urn:microsoft.com/office/officeart/2005/8/layout/vProcess5"/>
    <dgm:cxn modelId="{B06B8CDD-A9B6-4320-9EF9-9CD7D8602078}" type="presOf" srcId="{C978A94A-97F8-43BC-880F-D8790CCCD1D8}" destId="{D10F4F5D-78A4-41AD-BEE7-1FED6CF7CDAF}" srcOrd="0" destOrd="0" presId="urn:microsoft.com/office/officeart/2005/8/layout/vProcess5"/>
    <dgm:cxn modelId="{F9D374FA-9544-4D95-9176-206B5E57A7C4}" type="presOf" srcId="{A2E06CEE-0448-4C5C-A5A9-9E044548FED8}" destId="{4292EF69-CE90-4735-8DDF-804C5C6B4CB5}" srcOrd="0" destOrd="0" presId="urn:microsoft.com/office/officeart/2005/8/layout/vProcess5"/>
    <dgm:cxn modelId="{F215AA83-85DF-4B59-AB19-B1E3E0998437}" type="presParOf" srcId="{B62DBD69-E79F-4A6F-8261-0850DB043F8D}" destId="{678549B6-096F-4B1F-A10D-AA4012341615}" srcOrd="0" destOrd="0" presId="urn:microsoft.com/office/officeart/2005/8/layout/vProcess5"/>
    <dgm:cxn modelId="{B3CE5F3F-5F7E-4418-8A2A-031D06DBB2F2}" type="presParOf" srcId="{B62DBD69-E79F-4A6F-8261-0850DB043F8D}" destId="{4292EF69-CE90-4735-8DDF-804C5C6B4CB5}" srcOrd="1" destOrd="0" presId="urn:microsoft.com/office/officeart/2005/8/layout/vProcess5"/>
    <dgm:cxn modelId="{4ACDE972-3FD7-4325-9B37-50F43A2760AD}" type="presParOf" srcId="{B62DBD69-E79F-4A6F-8261-0850DB043F8D}" destId="{DF5B8D8F-164C-44B6-B033-B7CC61B585B8}" srcOrd="2" destOrd="0" presId="urn:microsoft.com/office/officeart/2005/8/layout/vProcess5"/>
    <dgm:cxn modelId="{E8F75CF0-96E2-4D87-8FC7-37803F1E1854}" type="presParOf" srcId="{B62DBD69-E79F-4A6F-8261-0850DB043F8D}" destId="{D10F4F5D-78A4-41AD-BEE7-1FED6CF7CDAF}" srcOrd="3" destOrd="0" presId="urn:microsoft.com/office/officeart/2005/8/layout/vProcess5"/>
    <dgm:cxn modelId="{5104A1B3-4402-49F9-ABC6-7E9C97F2FC57}" type="presParOf" srcId="{B62DBD69-E79F-4A6F-8261-0850DB043F8D}" destId="{660EAF20-57AE-433F-9C3D-182C2FAA5D30}" srcOrd="4" destOrd="0" presId="urn:microsoft.com/office/officeart/2005/8/layout/vProcess5"/>
    <dgm:cxn modelId="{5F505172-6726-47D6-9B89-EAFDB2FC3774}" type="presParOf" srcId="{B62DBD69-E79F-4A6F-8261-0850DB043F8D}" destId="{9F194427-A01C-478B-9546-166292725D1C}" srcOrd="5" destOrd="0" presId="urn:microsoft.com/office/officeart/2005/8/layout/vProcess5"/>
    <dgm:cxn modelId="{93938E8E-40C4-4D62-84A7-B0CEDF48385A}" type="presParOf" srcId="{B62DBD69-E79F-4A6F-8261-0850DB043F8D}" destId="{016BB04F-022C-4FAB-98BC-E4BD08B83FF3}" srcOrd="6" destOrd="0" presId="urn:microsoft.com/office/officeart/2005/8/layout/vProcess5"/>
    <dgm:cxn modelId="{368FF12D-F060-410B-BB78-F5A4EB83D42C}" type="presParOf" srcId="{B62DBD69-E79F-4A6F-8261-0850DB043F8D}" destId="{85540739-13FB-48DB-8758-EDF277B8CBB1}" srcOrd="7" destOrd="0" presId="urn:microsoft.com/office/officeart/2005/8/layout/vProcess5"/>
    <dgm:cxn modelId="{C65B79E4-4D08-46A0-BEDA-EA26F4A08155}" type="presParOf" srcId="{B62DBD69-E79F-4A6F-8261-0850DB043F8D}" destId="{474912E5-85E6-4E95-A219-C616ED8EEA7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EF69-CE90-4735-8DDF-804C5C6B4CB5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Future Research Directions: </a:t>
          </a:r>
          <a:r>
            <a:rPr lang="en-US" sz="1800" b="0" kern="1200"/>
            <a:t>Exploring effectiveness of advanced predictive models enhances forecasting reliability significantly.</a:t>
          </a:r>
          <a:endParaRPr lang="en-US" sz="1800" kern="1200"/>
        </a:p>
      </dsp:txBody>
      <dsp:txXfrm>
        <a:off x="26976" y="26976"/>
        <a:ext cx="5137693" cy="867081"/>
      </dsp:txXfrm>
    </dsp:sp>
    <dsp:sp modelId="{DF5B8D8F-164C-44B6-B033-B7CC61B585B8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Integrating LSTM Models: </a:t>
          </a:r>
          <a:r>
            <a:rPr lang="en-US" sz="1800" b="0" kern="1200"/>
            <a:t>Utilizing LSTMs may capture complex nonlinear patterns absent in traditional models.</a:t>
          </a:r>
          <a:endParaRPr lang="en-US" sz="1800" kern="1200"/>
        </a:p>
      </dsp:txBody>
      <dsp:txXfrm>
        <a:off x="567995" y="1101514"/>
        <a:ext cx="4937916" cy="867081"/>
      </dsp:txXfrm>
    </dsp:sp>
    <dsp:sp modelId="{D10F4F5D-78A4-41AD-BEE7-1FED6CF7CDAF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Quality Enhancement: </a:t>
          </a:r>
          <a:r>
            <a:rPr lang="en-US" sz="1800" b="0" kern="1200"/>
            <a:t>Improving data integrity is essential for maximizing model accuracy and relevance.</a:t>
          </a:r>
          <a:endParaRPr lang="en-US" sz="1800" kern="1200"/>
        </a:p>
      </dsp:txBody>
      <dsp:txXfrm>
        <a:off x="1109015" y="2176053"/>
        <a:ext cx="4937916" cy="867081"/>
      </dsp:txXfrm>
    </dsp:sp>
    <dsp:sp modelId="{660EAF20-57AE-433F-9C3D-182C2FAA5D30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9F194427-A01C-478B-9546-166292725D1C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63B84B-3CB0-4058-9482-428C6BC2FBA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98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7107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870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527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2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01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015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14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29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8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14DDAD7-61FB-4A53-98AF-48B8FE19A3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51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423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62774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5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1286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E27E0F34-CC37-4218-9052-32DEB1D049C4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8708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57250"/>
            <a:ext cx="6858000" cy="1714500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876399"/>
            <a:ext cx="6858000" cy="512414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800" cap="all" spc="225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12226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321"/>
            <a:ext cx="7886700" cy="994172"/>
          </a:xfrm>
        </p:spPr>
        <p:txBody>
          <a:bodyPr anchor="ctr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2056" y="1579944"/>
            <a:ext cx="1550284" cy="2725340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9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612985" y="1579944"/>
            <a:ext cx="5902365" cy="301253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CC6810BF-8579-404A-82E2-6480973D7C23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012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8F617F9-C774-4CD2-B843-5990E2C88B2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2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CAD0653-7F25-49BC-9F08-1F2465635E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0186888-16CF-4D73-9B2E-1B082C3B274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0C8AC8C-2F5C-4560-A029-8A69556DC8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AA9E49D-C979-4AB5-BD41-F5113538B5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2EEC527-C2F1-40CE-A51F-509BCC3540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4C0FA18-8F4C-43CC-BD67-5D9482DE2D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43CA6079-0B4B-48D9-BA01-ABB3793AF06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B50AA8-DFB2-4EA0-B872-2012126C53A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B50AA8-DFB2-4EA0-B872-2012126C53A7}" type="slidenum">
              <a:rPr lang="en-US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74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B5FC3F-8DE7-4333-B65D-28D59BD7AC3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A28008F-5C0D-4AAB-A36F-5593415B92B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3FA6112-6A22-41B6-9266-ECA04B4A4ED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F7A41FC-6421-40AD-8497-E69E196ED6B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7E1B64-B8A2-4503-9A35-EB4932739F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2EB91D0-B8CF-43EF-9288-5D1055E6EBB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5B26A5-34F5-41C0-ADFB-B7BA412FB77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CB3404-D8B2-4D06-BC22-278A6F25053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andres-ayrt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ctrTitle"/>
          </p:nvPr>
        </p:nvSpPr>
        <p:spPr>
          <a:xfrm>
            <a:off x="806270" y="1600200"/>
            <a:ext cx="5825202" cy="1234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0" algn="r" defTabSz="457200">
              <a:lnSpc>
                <a:spcPct val="90000"/>
              </a:lnSpc>
            </a:pPr>
            <a:r>
              <a:rPr lang="en-US" sz="3800" b="0" strike="noStrike" spc="-1" dirty="0"/>
              <a:t>Predicting Network Traffic Patterns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Key Parameters in ARIMA: </a:t>
            </a:r>
            <a:r>
              <a:rPr lang="en-US" sz="1500" b="0" strike="noStrike" spc="-1">
                <a:latin typeface="Calibri"/>
              </a:rPr>
              <a:t>Critical parameters such as p, d, and q dictate model complexity and performance.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Expected Outcomes of Fitting: </a:t>
            </a:r>
            <a:r>
              <a:rPr lang="en-US" sz="1500" b="0" strike="noStrike" spc="-1">
                <a:latin typeface="Calibri"/>
              </a:rPr>
              <a:t>Accurate forecasts from ARIMA support strategic planning and decision-making processes.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Foundational Texts Reference: </a:t>
            </a:r>
            <a:r>
              <a:rPr lang="en-US" sz="1500" b="0" strike="noStrike" spc="-1">
                <a:latin typeface="Calibri"/>
              </a:rPr>
              <a:t>Credible literature provides essential theoretical background for effective time series modeling.</a:t>
            </a: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Model Training</a:t>
            </a:r>
          </a:p>
        </p:txBody>
      </p:sp>
      <p:pic>
        <p:nvPicPr>
          <p:cNvPr id="88" name="Picture 87" descr="An abstract design with lines and financial symbols">
            <a:extLst>
              <a:ext uri="{FF2B5EF4-FFF2-40B4-BE49-F238E27FC236}">
                <a16:creationId xmlns:a16="http://schemas.microsoft.com/office/drawing/2014/main" id="{A545001F-50DE-6D69-D1B5-FD5C63F9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98" r="24287" b="-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27827" y="555171"/>
            <a:ext cx="3829221" cy="3685775"/>
          </a:xfrm>
          <a:prstGeom prst="rect">
            <a:avLst/>
          </a:prstGeom>
        </p:spPr>
        <p:txBody>
          <a:bodyPr lIns="91440" tIns="45720" rIns="91440" bIns="45720" anchor="ctr">
            <a:normAutofit fontScale="92500"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accent2"/>
                </a:solidFill>
                <a:latin typeface="Calibri"/>
              </a:rPr>
              <a:t>Predicting Future Traffic: </a:t>
            </a:r>
            <a:r>
              <a:rPr lang="en-US" sz="2100" b="0" strike="noStrike" spc="-1" dirty="0">
                <a:solidFill>
                  <a:schemeClr val="accent2"/>
                </a:solidFill>
                <a:latin typeface="Calibri"/>
              </a:rPr>
              <a:t>Model outputs help anticipate network load, enabling proactive resource allocation.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accent2"/>
                </a:solidFill>
                <a:latin typeface="Calibri"/>
              </a:rPr>
              <a:t>Inverting Differencing: </a:t>
            </a:r>
            <a:r>
              <a:rPr lang="en-US" sz="2100" b="0" strike="noStrike" spc="-1" dirty="0">
                <a:solidFill>
                  <a:schemeClr val="accent2"/>
                </a:solidFill>
                <a:latin typeface="Calibri"/>
              </a:rPr>
              <a:t>Essential for accurately reconstructing original time series data from differenced values.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accent2"/>
                </a:solidFill>
                <a:latin typeface="Calibri"/>
              </a:rPr>
              <a:t>Interpreting Forecast Values: </a:t>
            </a:r>
            <a:r>
              <a:rPr lang="en-US" sz="2100" b="0" strike="noStrike" spc="-1" dirty="0">
                <a:solidFill>
                  <a:schemeClr val="accent2"/>
                </a:solidFill>
                <a:latin typeface="Calibri"/>
              </a:rPr>
              <a:t>Understanding reconstructed forecasts is critical for effective network management strategies.</a:t>
            </a: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4172" y="0"/>
            <a:ext cx="2882531" cy="1698171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buNone/>
            </a:pPr>
            <a:r>
              <a:rPr lang="en-US" b="0" strike="noStrike" spc="-1" dirty="0">
                <a:solidFill>
                  <a:schemeClr val="accent2"/>
                </a:solidFill>
                <a:latin typeface="Calibri"/>
              </a:rPr>
              <a:t>Model</a:t>
            </a:r>
            <a:r>
              <a:rPr lang="en-US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 </a:t>
            </a:r>
            <a:r>
              <a:rPr lang="en-US" b="0" strike="noStrike" spc="-1" dirty="0">
                <a:solidFill>
                  <a:schemeClr val="accent2"/>
                </a:solidFill>
                <a:latin typeface="Calibri"/>
              </a:rPr>
              <a:t>Prediction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Graphical Representation: </a:t>
            </a:r>
            <a:r>
              <a:rPr lang="en-US" sz="1300" b="0" strike="noStrike" spc="-1">
                <a:latin typeface="Calibri"/>
              </a:rPr>
              <a:t>Visualizing actual vs. predicted traffic reveals model performance and patterns over time.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Key Insights: </a:t>
            </a:r>
            <a:r>
              <a:rPr lang="en-US" sz="1300" b="0" strike="noStrike" spc="-1">
                <a:latin typeface="Calibri"/>
              </a:rPr>
              <a:t>Identifying discrepancies informs adjustments to enhance model accuracy and relevance.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Implications for Network Strategy: </a:t>
            </a:r>
            <a:r>
              <a:rPr lang="en-US" sz="1300" b="0" strike="noStrike" spc="-1">
                <a:latin typeface="Calibri"/>
              </a:rPr>
              <a:t>Insights from model performance guide strategic decisions for future network infrastructure improvements.</a:t>
            </a: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Results</a:t>
            </a:r>
          </a:p>
        </p:txBody>
      </p:sp>
      <p:pic>
        <p:nvPicPr>
          <p:cNvPr id="92" name="Picture 91" descr="Stock exchange numbers">
            <a:extLst>
              <a:ext uri="{FF2B5EF4-FFF2-40B4-BE49-F238E27FC236}">
                <a16:creationId xmlns:a16="http://schemas.microsoft.com/office/drawing/2014/main" id="{378FEC7B-1DA4-A510-3549-227AEB7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5" r="23005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2"/>
          <p:cNvSpPr>
            <a:spLocks/>
          </p:cNvSpPr>
          <p:nvPr/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5263" indent="-185263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spc="-1" dirty="0">
                <a:solidFill>
                  <a:schemeClr val="accent2"/>
                </a:solidFill>
              </a:rPr>
              <a:t>Understanding RMSE: </a:t>
            </a:r>
            <a:r>
              <a:rPr lang="en-US" sz="1400" spc="-1" dirty="0">
                <a:solidFill>
                  <a:schemeClr val="accent2"/>
                </a:solidFill>
              </a:rPr>
              <a:t>RMSE quantifies prediction error, providing clear insight into model accuracy.</a:t>
            </a:r>
          </a:p>
          <a:p>
            <a:pPr marL="185263" indent="-185263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spc="-1" dirty="0">
                <a:solidFill>
                  <a:schemeClr val="accent2"/>
                </a:solidFill>
              </a:rPr>
              <a:t>Importance of MAE: </a:t>
            </a:r>
            <a:r>
              <a:rPr lang="en-US" sz="1400" spc="-1" dirty="0">
                <a:solidFill>
                  <a:schemeClr val="accent2"/>
                </a:solidFill>
              </a:rPr>
              <a:t>MAE measures average errors, facilitating straightforward comparison across models.</a:t>
            </a:r>
          </a:p>
          <a:p>
            <a:pPr marL="185263" indent="-185263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spc="-1" dirty="0">
                <a:solidFill>
                  <a:schemeClr val="accent2"/>
                </a:solidFill>
              </a:rPr>
              <a:t>Model Reliability Indicators: </a:t>
            </a:r>
            <a:r>
              <a:rPr lang="en-US" sz="1400" spc="-1" dirty="0">
                <a:solidFill>
                  <a:schemeClr val="accent2"/>
                </a:solidFill>
              </a:rPr>
              <a:t>Evaluating metrics highlights consistency and trustworthiness in predictive performance.</a:t>
            </a:r>
            <a:endParaRPr lang="en-US" sz="1400" b="0" strike="noStrike" spc="-1" dirty="0">
              <a:solidFill>
                <a:schemeClr val="accent2"/>
              </a:solidFill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0" defTabSz="457200"/>
            <a:r>
              <a:rPr lang="en-US" sz="3600" b="0" strike="noStrike" spc="-1"/>
              <a:t>Evaluation</a:t>
            </a:r>
          </a:p>
        </p:txBody>
      </p:sp>
      <p:pic>
        <p:nvPicPr>
          <p:cNvPr id="113" name="Picture 112" descr="Black pen against a sheet with shaded numbers">
            <a:extLst>
              <a:ext uri="{FF2B5EF4-FFF2-40B4-BE49-F238E27FC236}">
                <a16:creationId xmlns:a16="http://schemas.microsoft.com/office/drawing/2014/main" id="{24433569-1E0F-8A1D-504A-592D37D9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90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3" name="TextBox 4"/>
          <p:cNvSpPr/>
          <p:nvPr/>
        </p:nvSpPr>
        <p:spPr>
          <a:xfrm>
            <a:off x="5679579" y="1338959"/>
            <a:ext cx="767431" cy="140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246888">
              <a:spcAft>
                <a:spcPts val="600"/>
              </a:spcAft>
            </a:pPr>
            <a:r>
              <a:rPr lang="en-US" sz="324" u="sng" kern="1200" spc="-1" dirty="0">
                <a:solidFill>
                  <a:schemeClr val="dk1"/>
                </a:solidFill>
                <a:latin typeface="Calibri"/>
                <a:ea typeface="+mn-ea"/>
                <a:cs typeface="+mn-cs"/>
                <a:hlinkClick r:id="rId3"/>
              </a:rPr>
              <a:t>Photo by Andres  Ayrton on </a:t>
            </a:r>
            <a:r>
              <a:rPr lang="en-US" sz="324" u="sng" kern="1200" spc="-1" dirty="0" err="1">
                <a:solidFill>
                  <a:schemeClr val="dk1"/>
                </a:solidFill>
                <a:latin typeface="Calibri"/>
                <a:ea typeface="+mn-ea"/>
                <a:cs typeface="+mn-cs"/>
                <a:hlinkClick r:id="rId3"/>
              </a:rPr>
              <a:t>Pexels</a:t>
            </a:r>
            <a:endParaRPr lang="en-US" sz="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Data Variability Challenges: </a:t>
            </a:r>
            <a:r>
              <a:rPr lang="en-US" sz="1500" b="0" strike="noStrike" spc="-1">
                <a:latin typeface="Calibri"/>
              </a:rPr>
              <a:t>Fluctuations in data patterns complicate model predictions and accuracy assessments.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Inherent Noise Issues: </a:t>
            </a:r>
            <a:r>
              <a:rPr lang="en-US" sz="1500" b="0" strike="noStrike" spc="-1">
                <a:latin typeface="Calibri"/>
              </a:rPr>
              <a:t>Noise in data adversely affects the integrity of forecasts generated by ARIMA.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ARIMA Model Limitations: </a:t>
            </a:r>
            <a:r>
              <a:rPr lang="en-US" sz="1500" b="0" strike="noStrike" spc="-1">
                <a:latin typeface="Calibri"/>
              </a:rPr>
              <a:t>Assumptions of linearity and stationarity restrict ARIMA's applicability in complex scenarios.</a:t>
            </a: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Challenges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F9323424-E8C4-E0F3-DA05-BB0F757C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73" r="13877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Future Work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03" name="PlaceHolder 2">
            <a:extLst>
              <a:ext uri="{FF2B5EF4-FFF2-40B4-BE49-F238E27FC236}">
                <a16:creationId xmlns:a16="http://schemas.microsoft.com/office/drawing/2014/main" id="{A62C09A2-70A3-2AFE-B879-EAB7B7518448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454298964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Conclusion</a:t>
            </a: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Significance of Traffic Prediction: </a:t>
            </a:r>
            <a:r>
              <a:rPr lang="en-US" sz="1300" b="0" strike="noStrike" spc="-1">
                <a:latin typeface="Calibri"/>
              </a:rPr>
              <a:t>Accurate predictions prevent congestion, enhancing overall network efficiency and reliability.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Impact on Resource Allocation: </a:t>
            </a:r>
            <a:r>
              <a:rPr lang="en-US" sz="1300" b="0" strike="noStrike" spc="-1">
                <a:latin typeface="Calibri"/>
              </a:rPr>
              <a:t>Effective predictions ensure optimal distribution of resources, minimizing operational costs significantly.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References for Further Study: </a:t>
            </a:r>
            <a:r>
              <a:rPr lang="en-US" sz="1300" b="0" strike="noStrike" spc="-1">
                <a:latin typeface="Calibri"/>
              </a:rPr>
              <a:t>Essential literature provides theoretical foundations and methodologies to enhance understanding.</a:t>
            </a:r>
          </a:p>
        </p:txBody>
      </p:sp>
      <p:pic>
        <p:nvPicPr>
          <p:cNvPr id="106" name="Picture 105" descr="Light bulb on yellow background with sketched light beams and cord">
            <a:extLst>
              <a:ext uri="{FF2B5EF4-FFF2-40B4-BE49-F238E27FC236}">
                <a16:creationId xmlns:a16="http://schemas.microsoft.com/office/drawing/2014/main" id="{151886BE-7884-AED3-1C6F-DA3DD843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940" r="3679" b="-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4" name="TextBox 4"/>
          <p:cNvSpPr/>
          <p:nvPr/>
        </p:nvSpPr>
        <p:spPr>
          <a:xfrm>
            <a:off x="6538320" y="3733920"/>
            <a:ext cx="181822" cy="5371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spcAft>
                <a:spcPts val="600"/>
              </a:spcAf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spcAft>
                <a:spcPts val="600"/>
              </a:spcAft>
            </a:pP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 dirty="0">
                <a:latin typeface="Calibri"/>
              </a:rPr>
              <a:t>Questions</a:t>
            </a:r>
          </a:p>
        </p:txBody>
      </p:sp>
      <p:pic>
        <p:nvPicPr>
          <p:cNvPr id="108" name="Picture 107" descr="One in a crowd">
            <a:extLst>
              <a:ext uri="{FF2B5EF4-FFF2-40B4-BE49-F238E27FC236}">
                <a16:creationId xmlns:a16="http://schemas.microsoft.com/office/drawing/2014/main" id="{AE918A24-3155-5CCA-B4BA-529D482A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95" r="16405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 algn="l" defTabSz="457200">
              <a:lnSpc>
                <a:spcPct val="90000"/>
              </a:lnSpc>
            </a:pPr>
            <a:r>
              <a:rPr lang="en-US" sz="2300" b="0" strike="noStrike" spc="-1"/>
              <a:t>Predicting Network Traffic Patterns</a:t>
            </a:r>
          </a:p>
        </p:txBody>
      </p:sp>
      <p:sp>
        <p:nvSpPr>
          <p:cNvPr id="69" name="PlaceHolder 2"/>
          <p:cNvSpPr>
            <a:spLocks noGrp="1"/>
          </p:cNvSpPr>
          <p:nvPr>
            <p:ph sz="quarter" idx="15"/>
          </p:nvPr>
        </p:nvSpPr>
        <p:spPr>
          <a:xfrm>
            <a:off x="3907172" y="1620440"/>
            <a:ext cx="3048329" cy="2958759"/>
          </a:xfrm>
        </p:spPr>
        <p:txBody>
          <a:bodyPr vert="horz" lIns="91440" tIns="45720" rIns="91440" bIns="45720" rtlCol="0">
            <a:no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Network Traffic Prediction Using ARIMA Model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Introduction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Project Objectives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Data Collection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Data Preprocessing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ARIMA Model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Model Building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Model Training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Model Prediction</a:t>
            </a:r>
          </a:p>
          <a:p>
            <a:pPr marL="343080" indent="-34308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"/>
            </a:pPr>
            <a:r>
              <a:rPr lang="en-US" sz="1200" b="0" strike="noStrike" spc="-1" dirty="0">
                <a:solidFill>
                  <a:schemeClr val="accent2"/>
                </a:solidFill>
              </a:rPr>
              <a:t>Results</a:t>
            </a:r>
          </a:p>
        </p:txBody>
      </p:sp>
      <p:pic>
        <p:nvPicPr>
          <p:cNvPr id="71" name="Picture 70" descr="Cubes connected with a red line">
            <a:extLst>
              <a:ext uri="{FF2B5EF4-FFF2-40B4-BE49-F238E27FC236}">
                <a16:creationId xmlns:a16="http://schemas.microsoft.com/office/drawing/2014/main" id="{0B7D4652-BD97-9112-BCF2-CA56E7F8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27" r="14001" b="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206535" y="878400"/>
            <a:ext cx="3262935" cy="2920518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marL="343080" indent="-343080" defTabSz="457200"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chemeClr val="accent2"/>
                </a:solidFill>
                <a:latin typeface="Calibri"/>
              </a:rPr>
              <a:t>Evaluation</a:t>
            </a:r>
          </a:p>
          <a:p>
            <a:pPr marL="343080" indent="-343080" defTabSz="457200"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chemeClr val="accent2"/>
                </a:solidFill>
                <a:latin typeface="Calibri"/>
              </a:rPr>
              <a:t>Challenges</a:t>
            </a:r>
          </a:p>
          <a:p>
            <a:pPr marL="343080" indent="-343080" defTabSz="457200"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chemeClr val="accent2"/>
                </a:solidFill>
                <a:latin typeface="Calibri"/>
              </a:rPr>
              <a:t>Future Work</a:t>
            </a:r>
          </a:p>
          <a:p>
            <a:pPr marL="343080" indent="-343080" defTabSz="457200"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chemeClr val="accent2"/>
                </a:solidFill>
                <a:latin typeface="Calibri"/>
              </a:rPr>
              <a:t>Conclusion</a:t>
            </a:r>
          </a:p>
          <a:p>
            <a:pPr marL="343080" indent="-343080" defTabSz="457200"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chemeClr val="accent2"/>
                </a:solidFill>
                <a:latin typeface="Calibri"/>
              </a:rPr>
              <a:t>Questions</a:t>
            </a: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2882531" cy="3006000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buNone/>
            </a:pPr>
            <a:r>
              <a:rPr lang="en-US" b="0" strike="noStrike" spc="-1" dirty="0">
                <a:solidFill>
                  <a:schemeClr val="accent2"/>
                </a:solidFill>
                <a:latin typeface="Calibri"/>
              </a:rPr>
              <a:t>Predicting Network Traffic Patterns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 dirty="0">
                <a:solidFill>
                  <a:schemeClr val="accent2"/>
                </a:solidFill>
                <a:latin typeface="Calibri"/>
              </a:rPr>
              <a:t>Enhanced Cybersecurity: </a:t>
            </a:r>
            <a:r>
              <a:rPr lang="en-US" sz="1300" b="0" strike="noStrike" spc="-1" dirty="0">
                <a:solidFill>
                  <a:schemeClr val="accent2"/>
                </a:solidFill>
                <a:latin typeface="Calibri"/>
              </a:rPr>
              <a:t>Proactive threat detection mitigates potential vulnerabilities and improves network defenses.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 dirty="0">
                <a:solidFill>
                  <a:schemeClr val="accent2"/>
                </a:solidFill>
                <a:latin typeface="Calibri"/>
              </a:rPr>
              <a:t>Optimized Network Management: </a:t>
            </a:r>
            <a:r>
              <a:rPr lang="en-US" sz="1300" b="0" strike="noStrike" spc="-1" dirty="0">
                <a:solidFill>
                  <a:schemeClr val="accent2"/>
                </a:solidFill>
                <a:latin typeface="Calibri"/>
              </a:rPr>
              <a:t>Efficient resource allocation ensures reliable performance and minimizes downtimes in operations.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 dirty="0">
                <a:solidFill>
                  <a:schemeClr val="accent2"/>
                </a:solidFill>
                <a:latin typeface="Calibri"/>
              </a:rPr>
              <a:t>Data-Driven Decision Making: </a:t>
            </a:r>
            <a:r>
              <a:rPr lang="en-US" sz="1300" b="0" strike="noStrike" spc="-1" dirty="0">
                <a:solidFill>
                  <a:schemeClr val="accent2"/>
                </a:solidFill>
                <a:latin typeface="Calibri"/>
              </a:rPr>
              <a:t>Informed strategies enhance adaptability to fluctuating traffic patterns and user demands.</a:t>
            </a: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Introduction</a:t>
            </a:r>
          </a:p>
        </p:txBody>
      </p:sp>
      <p:pic>
        <p:nvPicPr>
          <p:cNvPr id="82" name="Picture 81" descr="Stack of magazines on table">
            <a:extLst>
              <a:ext uri="{FF2B5EF4-FFF2-40B4-BE49-F238E27FC236}">
                <a16:creationId xmlns:a16="http://schemas.microsoft.com/office/drawing/2014/main" id="{CB2D43F9-0A02-9629-4D97-4EA5F591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24" r="6966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Comprehensive Data Analysis: </a:t>
            </a:r>
            <a:r>
              <a:rPr lang="en-US" sz="1500" b="0" strike="noStrike" spc="-1">
                <a:latin typeface="Calibri"/>
              </a:rPr>
              <a:t>In-depth network traffic examination reveals patterns crucial for effective modeling.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ARIMA Model Development: </a:t>
            </a:r>
            <a:r>
              <a:rPr lang="en-US" sz="1500" b="0" strike="noStrike" spc="-1">
                <a:latin typeface="Calibri"/>
              </a:rPr>
              <a:t>Building a robust model allows accurate predictions essential for future planning.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Performance Evaluation: </a:t>
            </a:r>
            <a:r>
              <a:rPr lang="en-US" sz="1500" b="0" strike="noStrike" spc="-1">
                <a:latin typeface="Calibri"/>
              </a:rPr>
              <a:t>Comparative analysis against historical data ensures model reliability and validity.</a:t>
            </a: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Project Objectives</a:t>
            </a:r>
          </a:p>
        </p:txBody>
      </p:sp>
      <p:pic>
        <p:nvPicPr>
          <p:cNvPr id="99" name="Picture 98" descr="Rolls of blueprints">
            <a:extLst>
              <a:ext uri="{FF2B5EF4-FFF2-40B4-BE49-F238E27FC236}">
                <a16:creationId xmlns:a16="http://schemas.microsoft.com/office/drawing/2014/main" id="{B3A89BC3-228D-4D0F-EF78-41B0C563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90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Dataset Overview: </a:t>
            </a:r>
            <a:r>
              <a:rPr lang="en-US" sz="1500" b="0" strike="noStrike" spc="-1">
                <a:latin typeface="Calibri"/>
              </a:rPr>
              <a:t>Utilizing a comprehensive dataset enhances the robustness of analysis outcomes.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Data Collection Process: </a:t>
            </a:r>
            <a:r>
              <a:rPr lang="en-US" sz="1500" b="0" strike="noStrike" spc="-1">
                <a:latin typeface="Calibri"/>
              </a:rPr>
              <a:t>Systematic data gathering ensures accuracy and reliability of the underlying information.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Challenges Encountered: </a:t>
            </a:r>
            <a:r>
              <a:rPr lang="en-US" sz="1500" b="0" strike="noStrike" spc="-1">
                <a:latin typeface="Calibri"/>
              </a:rPr>
              <a:t>Identifying obstacles during collection aids in refining future data acquisition strategies.</a:t>
            </a: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Data Collection</a:t>
            </a:r>
          </a:p>
        </p:txBody>
      </p:sp>
      <p:pic>
        <p:nvPicPr>
          <p:cNvPr id="90" name="Picture 89" descr="An abstract design with lines and financial symbols">
            <a:extLst>
              <a:ext uri="{FF2B5EF4-FFF2-40B4-BE49-F238E27FC236}">
                <a16:creationId xmlns:a16="http://schemas.microsoft.com/office/drawing/2014/main" id="{D585F48E-BA99-A384-3761-E064CA04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4" r="23202" b="-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8" name="TextBox 4"/>
          <p:cNvSpPr/>
          <p:nvPr/>
        </p:nvSpPr>
        <p:spPr>
          <a:xfrm>
            <a:off x="6538320" y="3737880"/>
            <a:ext cx="181822" cy="5371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spcAft>
                <a:spcPts val="600"/>
              </a:spcAf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457200">
              <a:spcAft>
                <a:spcPts val="600"/>
              </a:spcAft>
            </a:pP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Handling Missing Values: </a:t>
            </a:r>
            <a:r>
              <a:rPr lang="en-US" sz="1500" b="0" strike="noStrike" spc="-1">
                <a:latin typeface="Calibri"/>
              </a:rPr>
              <a:t>Imputing or removing missing data enhances model accuracy and reliability significantly.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Resampling Techniques: </a:t>
            </a:r>
            <a:r>
              <a:rPr lang="en-US" sz="1500" b="0" strike="noStrike" spc="-1">
                <a:latin typeface="Calibri"/>
              </a:rPr>
              <a:t>Adjusts data frequency to smooth out noise, improving prediction precision in analyses.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1" strike="noStrike" spc="-1">
                <a:latin typeface="Calibri"/>
              </a:rPr>
              <a:t>Data Aggregation: </a:t>
            </a:r>
            <a:r>
              <a:rPr lang="en-US" sz="1500" b="0" strike="noStrike" spc="-1">
                <a:latin typeface="Calibri"/>
              </a:rPr>
              <a:t>Summarizing data helps capture trends, enhancing understanding and model performance.</a:t>
            </a: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Data Preprocessing</a:t>
            </a:r>
          </a:p>
        </p:txBody>
      </p:sp>
      <p:pic>
        <p:nvPicPr>
          <p:cNvPr id="104" name="Picture 103" descr="Illuminated server room panel">
            <a:extLst>
              <a:ext uri="{FF2B5EF4-FFF2-40B4-BE49-F238E27FC236}">
                <a16:creationId xmlns:a16="http://schemas.microsoft.com/office/drawing/2014/main" id="{3C745C96-4514-BAAE-D769-CB8D5909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77" r="27413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Autoregressive (AR) Component: </a:t>
            </a:r>
            <a:r>
              <a:rPr lang="en-US" sz="1300" b="0" strike="noStrike" spc="-1">
                <a:latin typeface="Calibri"/>
              </a:rPr>
              <a:t>Reflects dependence on past values, critical for accurate forecasting accuracy.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Integrated (I) Component: </a:t>
            </a:r>
            <a:r>
              <a:rPr lang="en-US" sz="1300" b="0" strike="noStrike" spc="-1">
                <a:latin typeface="Calibri"/>
              </a:rPr>
              <a:t>Addresses non-stationarity by differencing, ensuring consistency in time series data.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00" b="1" strike="noStrike" spc="-1">
                <a:latin typeface="Calibri"/>
              </a:rPr>
              <a:t>Moving Average (MA) Component: </a:t>
            </a:r>
            <a:r>
              <a:rPr lang="en-US" sz="1300" b="0" strike="noStrike" spc="-1">
                <a:latin typeface="Calibri"/>
              </a:rPr>
              <a:t>Models error terms through lagged forecast errors, enhancing predictive capabilities significantly.</a:t>
            </a: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b="0" strike="noStrike" spc="-1">
                <a:latin typeface="Calibri"/>
              </a:rPr>
              <a:t>ARIMA Model</a:t>
            </a:r>
          </a:p>
        </p:txBody>
      </p:sp>
      <p:pic>
        <p:nvPicPr>
          <p:cNvPr id="90" name="Picture 89" descr="Abstrct graphic of red blue smoke">
            <a:extLst>
              <a:ext uri="{FF2B5EF4-FFF2-40B4-BE49-F238E27FC236}">
                <a16:creationId xmlns:a16="http://schemas.microsoft.com/office/drawing/2014/main" id="{912E1170-38D5-322F-D90D-70B706A2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85" r="7450" b="2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003063" y="630891"/>
            <a:ext cx="4133472" cy="3881718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chemeClr val="accent2"/>
                </a:solidFill>
                <a:latin typeface="Calibri"/>
              </a:rPr>
              <a:t>Data Splitting Importance: </a:t>
            </a:r>
            <a:r>
              <a:rPr lang="en-US" sz="1900" b="0" strike="noStrike" spc="-1" dirty="0">
                <a:solidFill>
                  <a:schemeClr val="accent2"/>
                </a:solidFill>
                <a:latin typeface="Calibri"/>
              </a:rPr>
              <a:t>Dividing data ensures unbiased evaluation and reduces overfitting of models.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chemeClr val="accent2"/>
                </a:solidFill>
                <a:latin typeface="Calibri"/>
              </a:rPr>
              <a:t>Training and Testing Sets: </a:t>
            </a:r>
            <a:r>
              <a:rPr lang="en-US" sz="1900" b="0" strike="noStrike" spc="-1" dirty="0">
                <a:solidFill>
                  <a:schemeClr val="accent2"/>
                </a:solidFill>
                <a:latin typeface="Calibri"/>
              </a:rPr>
              <a:t>Training sets optimize model parameters, while testing sets validate predictive performance.</a:t>
            </a:r>
          </a:p>
          <a:p>
            <a:pPr marL="343080" indent="-343080" defTabSz="4572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00" b="1" strike="noStrike" spc="-1" dirty="0">
                <a:solidFill>
                  <a:schemeClr val="accent2"/>
                </a:solidFill>
                <a:latin typeface="Calibri"/>
              </a:rPr>
              <a:t>Optimal Model Selection: </a:t>
            </a:r>
            <a:r>
              <a:rPr lang="en-US" sz="1900" b="0" strike="noStrike" spc="-1" dirty="0">
                <a:solidFill>
                  <a:schemeClr val="accent2"/>
                </a:solidFill>
                <a:latin typeface="Calibri"/>
              </a:rPr>
              <a:t>Utilizing </a:t>
            </a:r>
            <a:r>
              <a:rPr lang="en-US" sz="1900" b="0" strike="noStrike" spc="-1" dirty="0" err="1">
                <a:solidFill>
                  <a:schemeClr val="accent2"/>
                </a:solidFill>
                <a:latin typeface="Calibri"/>
              </a:rPr>
              <a:t>auto_arima</a:t>
            </a:r>
            <a:r>
              <a:rPr lang="en-US" sz="1900" b="0" strike="noStrike" spc="-1" dirty="0">
                <a:solidFill>
                  <a:schemeClr val="accent2"/>
                </a:solidFill>
                <a:latin typeface="Calibri"/>
              </a:rPr>
              <a:t> automates hyperparameter tuning, enhancing model accuracy and efficiency</a:t>
            </a:r>
            <a:r>
              <a:rPr lang="en-US" sz="19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72800" y="219600"/>
            <a:ext cx="2882531" cy="1962000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buNone/>
            </a:pPr>
            <a:r>
              <a:rPr lang="en-US" b="0" strike="noStrike" spc="-1" dirty="0">
                <a:solidFill>
                  <a:schemeClr val="accent2"/>
                </a:solidFill>
                <a:latin typeface="Calibri"/>
              </a:rPr>
              <a:t>Model</a:t>
            </a:r>
            <a:r>
              <a:rPr lang="en-US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 </a:t>
            </a:r>
            <a:r>
              <a:rPr lang="en-US" b="0" strike="noStrike" spc="-1" dirty="0">
                <a:solidFill>
                  <a:schemeClr val="accent2"/>
                </a:solidFill>
                <a:latin typeface="Calibri"/>
              </a:rPr>
              <a:t>Building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697</Words>
  <Application>Microsoft Office PowerPoint</Application>
  <PresentationFormat>On-screen Show (16:9)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1_Facet</vt:lpstr>
      <vt:lpstr>Predicting Network Traffic Patterns</vt:lpstr>
      <vt:lpstr>Predicting Network Traffic Patterns</vt:lpstr>
      <vt:lpstr>Predicting Network Traffic Patterns</vt:lpstr>
      <vt:lpstr>Introduction</vt:lpstr>
      <vt:lpstr>Project Objectives</vt:lpstr>
      <vt:lpstr>Data Collection</vt:lpstr>
      <vt:lpstr>Data Preprocessing</vt:lpstr>
      <vt:lpstr>ARIMA Model</vt:lpstr>
      <vt:lpstr>Model Building</vt:lpstr>
      <vt:lpstr>Model Training</vt:lpstr>
      <vt:lpstr>Model Prediction</vt:lpstr>
      <vt:lpstr>Results</vt:lpstr>
      <vt:lpstr>Evaluation</vt:lpstr>
      <vt:lpstr>Challenges</vt:lpstr>
      <vt:lpstr>Future Work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Awais Ahmad</cp:lastModifiedBy>
  <cp:revision>5</cp:revision>
  <dcterms:created xsi:type="dcterms:W3CDTF">2013-01-27T09:14:16Z</dcterms:created>
  <dcterms:modified xsi:type="dcterms:W3CDTF">2024-07-24T14:16:35Z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