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swald"/>
      <p:regular r:id="rId18"/>
      <p:bold r:id="rId1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s"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s.wikipedia.org/wiki/Segmentaci%C3%B3n_de_mercados" TargetMode="External"/><Relationship Id="rId4" Type="http://schemas.openxmlformats.org/officeDocument/2006/relationships/hyperlink" Target="https://es.wikipedia.org/w/index.php?title=Visi%C3%B3n_por_computadoras&amp;action=edit&amp;redlink=1" TargetMode="External"/><Relationship Id="rId5" Type="http://schemas.openxmlformats.org/officeDocument/2006/relationships/hyperlink" Target="https://es.wikipedia.org/w/index.php?title=Visi%C3%B3n_por_computadoras&amp;action=edit&amp;redlink=1" TargetMode="External"/><Relationship Id="rId6" Type="http://schemas.openxmlformats.org/officeDocument/2006/relationships/hyperlink" Target="https://es.wikipedia.org/wiki/Geoestad%C3%ADstica" TargetMode="External"/><Relationship Id="rId7" Type="http://schemas.openxmlformats.org/officeDocument/2006/relationships/hyperlink" Target="https://es.wikipedia.org/wiki/Astronom%C3%AD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s.wikipedia.org/wiki/Media" TargetMode="External"/><Relationship Id="rId4" Type="http://schemas.openxmlformats.org/officeDocument/2006/relationships/hyperlink" Target="https://es.wikipedia.org/wiki/Miner%C3%ADa_de_dat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 type="subTitle"/>
          </p:nvPr>
        </p:nvSpPr>
        <p:spPr>
          <a:xfrm>
            <a:off x="4013350" y="3974650"/>
            <a:ext cx="5027999" cy="792600"/>
          </a:xfrm>
          <a:prstGeom prst="rect">
            <a:avLst/>
          </a:prstGeom>
        </p:spPr>
        <p:txBody>
          <a:bodyPr anchorCtr="0" anchor="t" bIns="91425" lIns="91425" rIns="91425" tIns="91425">
            <a:noAutofit/>
          </a:bodyPr>
          <a:lstStyle/>
          <a:p>
            <a:pPr rtl="0" algn="l">
              <a:spcBef>
                <a:spcPts val="0"/>
              </a:spcBef>
              <a:buNone/>
            </a:pPr>
            <a:r>
              <a:rPr lang="es">
                <a:latin typeface="Oswald"/>
                <a:ea typeface="Oswald"/>
                <a:cs typeface="Oswald"/>
                <a:sym typeface="Oswald"/>
              </a:rPr>
              <a:t>Diego Alejandro Ramirez</a:t>
            </a:r>
          </a:p>
          <a:p>
            <a:pPr lvl="0" rtl="0" algn="l">
              <a:spcBef>
                <a:spcPts val="0"/>
              </a:spcBef>
              <a:buNone/>
            </a:pPr>
            <a:r>
              <a:rPr lang="es">
                <a:latin typeface="Oswald"/>
                <a:ea typeface="Oswald"/>
                <a:cs typeface="Oswald"/>
                <a:sym typeface="Oswald"/>
              </a:rPr>
              <a:t>Carlos Eduardo Zuleta </a:t>
            </a:r>
          </a:p>
        </p:txBody>
      </p:sp>
      <p:sp>
        <p:nvSpPr>
          <p:cNvPr id="54" name="Shape 54"/>
          <p:cNvSpPr txBox="1"/>
          <p:nvPr>
            <p:ph type="ctrTitle"/>
          </p:nvPr>
        </p:nvSpPr>
        <p:spPr>
          <a:xfrm>
            <a:off x="311708" y="781525"/>
            <a:ext cx="8520599" cy="2052599"/>
          </a:xfrm>
          <a:prstGeom prst="rect">
            <a:avLst/>
          </a:prstGeom>
        </p:spPr>
        <p:txBody>
          <a:bodyPr anchorCtr="0" anchor="b" bIns="91425" lIns="91425" rIns="91425" tIns="91425">
            <a:noAutofit/>
          </a:bodyPr>
          <a:lstStyle/>
          <a:p>
            <a:pPr lvl="0" rtl="0">
              <a:spcBef>
                <a:spcPts val="0"/>
              </a:spcBef>
              <a:buNone/>
            </a:pPr>
            <a:r>
              <a:rPr lang="es">
                <a:latin typeface="Oswald"/>
                <a:ea typeface="Oswald"/>
                <a:cs typeface="Oswald"/>
                <a:sym typeface="Oswald"/>
              </a:rPr>
              <a:t>Parallel K-Means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Cuidados del Algoritmo </a:t>
            </a:r>
          </a:p>
        </p:txBody>
      </p:sp>
      <p:sp>
        <p:nvSpPr>
          <p:cNvPr id="114" name="Shape 11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Font typeface="Oswald"/>
              <a:buChar char="-"/>
            </a:pPr>
            <a:r>
              <a:rPr lang="es">
                <a:latin typeface="Oswald"/>
                <a:ea typeface="Oswald"/>
                <a:cs typeface="Oswald"/>
                <a:sym typeface="Oswald"/>
              </a:rPr>
              <a:t>No hay ninguna garantía de que el algoritmo encuentre una solución óptima.</a:t>
            </a:r>
          </a:p>
          <a:p>
            <a:pPr indent="-228600" lvl="0" marL="457200" rtl="0">
              <a:spcBef>
                <a:spcPts val="0"/>
              </a:spcBef>
              <a:buFont typeface="Oswald"/>
              <a:buChar char="-"/>
            </a:pPr>
            <a:r>
              <a:rPr lang="es">
                <a:latin typeface="Oswald"/>
                <a:ea typeface="Oswald"/>
                <a:cs typeface="Oswald"/>
                <a:sym typeface="Oswald"/>
              </a:rPr>
              <a:t>Una mala selección inicial de centroides puede resultar en un pobre agrupamiento.</a:t>
            </a:r>
          </a:p>
          <a:p>
            <a:pPr rtl="0">
              <a:spcBef>
                <a:spcPts val="0"/>
              </a:spcBef>
              <a:buNone/>
            </a:pPr>
            <a:r>
              <a:t/>
            </a:r>
            <a:endParaRPr>
              <a:latin typeface="Oswald"/>
              <a:ea typeface="Oswald"/>
              <a:cs typeface="Oswald"/>
              <a:sym typeface="Oswald"/>
            </a:endParaRPr>
          </a:p>
          <a:p>
            <a:pPr lvl="0" rtl="0">
              <a:spcBef>
                <a:spcPts val="0"/>
              </a:spcBef>
              <a:buNone/>
            </a:pPr>
            <a:r>
              <a:rPr lang="es">
                <a:latin typeface="Oswald"/>
                <a:ea typeface="Oswald"/>
                <a:cs typeface="Oswald"/>
                <a:sym typeface="Oswald"/>
              </a:rPr>
              <a:t>Recomendación: Recomenzar el algoritmo varias veces desde puntos diferentes, quedarse con la mejor solución.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Aplicaciones del Algoritmo</a:t>
            </a:r>
          </a:p>
        </p:txBody>
      </p:sp>
      <p:sp>
        <p:nvSpPr>
          <p:cNvPr id="120" name="Shape 120"/>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s">
                <a:solidFill>
                  <a:srgbClr val="ADADAD"/>
                </a:solidFill>
                <a:latin typeface="Oswald"/>
                <a:ea typeface="Oswald"/>
                <a:cs typeface="Oswald"/>
                <a:sym typeface="Oswald"/>
              </a:rPr>
              <a:t>Agrupamiento </a:t>
            </a:r>
            <a:r>
              <a:rPr i="1" lang="es">
                <a:solidFill>
                  <a:srgbClr val="ADADAD"/>
                </a:solidFill>
                <a:latin typeface="Oswald"/>
                <a:ea typeface="Oswald"/>
                <a:cs typeface="Oswald"/>
                <a:sym typeface="Oswald"/>
              </a:rPr>
              <a:t>k</a:t>
            </a:r>
            <a:r>
              <a:rPr lang="es">
                <a:solidFill>
                  <a:srgbClr val="ADADAD"/>
                </a:solidFill>
                <a:latin typeface="Oswald"/>
                <a:ea typeface="Oswald"/>
                <a:cs typeface="Oswald"/>
                <a:sym typeface="Oswald"/>
              </a:rPr>
              <a:t>-means cuando se usan heurísticas como el algoritmo de Lloyd es fácil de implementar incluso para grandes conjuntos de datos. Por lo que ha sido ampliamente usado en muchas áreas como</a:t>
            </a:r>
            <a:r>
              <a:rPr lang="es">
                <a:solidFill>
                  <a:srgbClr val="ADADAD"/>
                </a:solidFill>
                <a:latin typeface="Oswald"/>
                <a:ea typeface="Oswald"/>
                <a:cs typeface="Oswald"/>
                <a:sym typeface="Oswald"/>
                <a:hlinkClick r:id="rId3"/>
              </a:rPr>
              <a:t> </a:t>
            </a:r>
            <a:r>
              <a:rPr lang="es">
                <a:solidFill>
                  <a:srgbClr val="ADADAD"/>
                </a:solidFill>
                <a:latin typeface="Oswald"/>
                <a:ea typeface="Oswald"/>
                <a:cs typeface="Oswald"/>
                <a:sym typeface="Oswald"/>
              </a:rPr>
              <a:t>segmentación de mercados,</a:t>
            </a:r>
            <a:r>
              <a:rPr lang="es">
                <a:solidFill>
                  <a:srgbClr val="ADADAD"/>
                </a:solidFill>
                <a:latin typeface="Oswald"/>
                <a:ea typeface="Oswald"/>
                <a:cs typeface="Oswald"/>
                <a:sym typeface="Oswald"/>
                <a:hlinkClick r:id="rId4"/>
              </a:rPr>
              <a:t> </a:t>
            </a:r>
            <a:r>
              <a:rPr lang="es">
                <a:solidFill>
                  <a:srgbClr val="999999"/>
                </a:solidFill>
                <a:latin typeface="Oswald"/>
                <a:ea typeface="Oswald"/>
                <a:cs typeface="Oswald"/>
                <a:sym typeface="Oswald"/>
                <a:hlinkClick r:id="rId5"/>
              </a:rPr>
              <a:t>visión por computadoras</a:t>
            </a:r>
            <a:r>
              <a:rPr lang="es">
                <a:solidFill>
                  <a:srgbClr val="ADADAD"/>
                </a:solidFill>
                <a:latin typeface="Oswald"/>
                <a:ea typeface="Oswald"/>
                <a:cs typeface="Oswald"/>
                <a:sym typeface="Oswald"/>
              </a:rPr>
              <a:t>,</a:t>
            </a:r>
            <a:r>
              <a:rPr lang="es">
                <a:solidFill>
                  <a:srgbClr val="ADADAD"/>
                </a:solidFill>
                <a:latin typeface="Oswald"/>
                <a:ea typeface="Oswald"/>
                <a:cs typeface="Oswald"/>
                <a:sym typeface="Oswald"/>
                <a:hlinkClick r:id="rId6"/>
              </a:rPr>
              <a:t> </a:t>
            </a:r>
            <a:r>
              <a:rPr lang="es">
                <a:latin typeface="Oswald"/>
                <a:ea typeface="Oswald"/>
                <a:cs typeface="Oswald"/>
                <a:sym typeface="Oswald"/>
              </a:rPr>
              <a:t>geoestadística,</a:t>
            </a:r>
            <a:r>
              <a:rPr lang="es">
                <a:solidFill>
                  <a:srgbClr val="ADADAD"/>
                </a:solidFill>
                <a:latin typeface="Oswald"/>
                <a:ea typeface="Oswald"/>
                <a:cs typeface="Oswald"/>
                <a:sym typeface="Oswald"/>
                <a:hlinkClick r:id="rId7"/>
              </a:rPr>
              <a:t> </a:t>
            </a:r>
            <a:r>
              <a:rPr lang="es">
                <a:solidFill>
                  <a:srgbClr val="ADADAD"/>
                </a:solidFill>
                <a:latin typeface="Oswald"/>
                <a:ea typeface="Oswald"/>
                <a:cs typeface="Oswald"/>
                <a:sym typeface="Oswald"/>
              </a:rPr>
              <a:t>astronomía y minería de datos en agricultura. También se usa como preprocesamiento para otros algoritmos, por ejemplo para buscar una configuración inicial.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145250"/>
            <a:ext cx="8520599" cy="572699"/>
          </a:xfrm>
          <a:prstGeom prst="rect">
            <a:avLst/>
          </a:prstGeom>
        </p:spPr>
        <p:txBody>
          <a:bodyPr anchorCtr="0" anchor="t" bIns="91425" lIns="91425" rIns="91425" tIns="91425">
            <a:noAutofit/>
          </a:bodyPr>
          <a:lstStyle/>
          <a:p>
            <a:pPr algn="ctr">
              <a:spcBef>
                <a:spcPts val="0"/>
              </a:spcBef>
              <a:buNone/>
            </a:pPr>
            <a:r>
              <a:rPr lang="es" sz="3600">
                <a:latin typeface="Oswald"/>
                <a:ea typeface="Oswald"/>
                <a:cs typeface="Oswald"/>
                <a:sym typeface="Oswald"/>
              </a:rPr>
              <a:t>Por su atención, muchas gracias...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Objetivo de K-Means</a:t>
            </a:r>
          </a:p>
        </p:txBody>
      </p:sp>
      <p:sp>
        <p:nvSpPr>
          <p:cNvPr id="60" name="Shape 60"/>
          <p:cNvSpPr txBox="1"/>
          <p:nvPr>
            <p:ph idx="1" type="body"/>
          </p:nvPr>
        </p:nvSpPr>
        <p:spPr>
          <a:xfrm>
            <a:off x="311700" y="1152475"/>
            <a:ext cx="8520599" cy="3416400"/>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K-Means es básicamente un método de agrupamiento (clustering).</a:t>
            </a:r>
            <a:br>
              <a:rPr lang="es">
                <a:latin typeface="Oswald"/>
                <a:ea typeface="Oswald"/>
                <a:cs typeface="Oswald"/>
                <a:sym typeface="Oswald"/>
              </a:rPr>
            </a:br>
            <a:r>
              <a:rPr lang="es">
                <a:solidFill>
                  <a:srgbClr val="ADADAD"/>
                </a:solidFill>
                <a:latin typeface="Oswald"/>
                <a:ea typeface="Oswald"/>
                <a:cs typeface="Oswald"/>
                <a:sym typeface="Oswald"/>
              </a:rPr>
              <a:t>Tiene como objetivo la partición de un conjunto de </a:t>
            </a:r>
            <a:r>
              <a:rPr i="1" lang="es">
                <a:solidFill>
                  <a:srgbClr val="ADADAD"/>
                </a:solidFill>
                <a:latin typeface="Oswald"/>
                <a:ea typeface="Oswald"/>
                <a:cs typeface="Oswald"/>
                <a:sym typeface="Oswald"/>
              </a:rPr>
              <a:t>n</a:t>
            </a:r>
            <a:r>
              <a:rPr lang="es">
                <a:solidFill>
                  <a:srgbClr val="ADADAD"/>
                </a:solidFill>
                <a:latin typeface="Oswald"/>
                <a:ea typeface="Oswald"/>
                <a:cs typeface="Oswald"/>
                <a:sym typeface="Oswald"/>
              </a:rPr>
              <a:t> observaciones en </a:t>
            </a:r>
            <a:r>
              <a:rPr i="1" lang="es">
                <a:solidFill>
                  <a:srgbClr val="ADADAD"/>
                </a:solidFill>
                <a:latin typeface="Oswald"/>
                <a:ea typeface="Oswald"/>
                <a:cs typeface="Oswald"/>
                <a:sym typeface="Oswald"/>
              </a:rPr>
              <a:t>k</a:t>
            </a:r>
            <a:r>
              <a:rPr lang="es">
                <a:solidFill>
                  <a:srgbClr val="ADADAD"/>
                </a:solidFill>
                <a:latin typeface="Oswald"/>
                <a:ea typeface="Oswald"/>
                <a:cs typeface="Oswald"/>
                <a:sym typeface="Oswald"/>
              </a:rPr>
              <a:t> grupos en el que cada observación pertenece al grupo más cercano a la</a:t>
            </a:r>
            <a:r>
              <a:rPr lang="es">
                <a:solidFill>
                  <a:srgbClr val="ADADAD"/>
                </a:solidFill>
                <a:latin typeface="Oswald"/>
                <a:ea typeface="Oswald"/>
                <a:cs typeface="Oswald"/>
                <a:sym typeface="Oswald"/>
                <a:hlinkClick r:id="rId3"/>
              </a:rPr>
              <a:t> </a:t>
            </a:r>
            <a:r>
              <a:rPr lang="es">
                <a:solidFill>
                  <a:srgbClr val="ADADAD"/>
                </a:solidFill>
                <a:latin typeface="Oswald"/>
                <a:ea typeface="Oswald"/>
                <a:cs typeface="Oswald"/>
                <a:sym typeface="Oswald"/>
              </a:rPr>
              <a:t>media. </a:t>
            </a:r>
            <a:br>
              <a:rPr lang="es">
                <a:solidFill>
                  <a:srgbClr val="ADADAD"/>
                </a:solidFill>
                <a:latin typeface="Oswald"/>
                <a:ea typeface="Oswald"/>
                <a:cs typeface="Oswald"/>
                <a:sym typeface="Oswald"/>
              </a:rPr>
            </a:br>
            <a:r>
              <a:rPr lang="es">
                <a:solidFill>
                  <a:srgbClr val="ADADAD"/>
                </a:solidFill>
                <a:latin typeface="Oswald"/>
                <a:ea typeface="Oswald"/>
                <a:cs typeface="Oswald"/>
                <a:sym typeface="Oswald"/>
              </a:rPr>
              <a:t>Es un método utilizado en</a:t>
            </a:r>
            <a:r>
              <a:rPr lang="es">
                <a:solidFill>
                  <a:srgbClr val="ADADAD"/>
                </a:solidFill>
                <a:latin typeface="Oswald"/>
                <a:ea typeface="Oswald"/>
                <a:cs typeface="Oswald"/>
                <a:sym typeface="Oswald"/>
                <a:hlinkClick r:id="rId4"/>
              </a:rPr>
              <a:t> </a:t>
            </a:r>
            <a:r>
              <a:rPr lang="es">
                <a:solidFill>
                  <a:srgbClr val="ADADAD"/>
                </a:solidFill>
                <a:latin typeface="Oswald"/>
                <a:ea typeface="Oswald"/>
                <a:cs typeface="Oswald"/>
                <a:sym typeface="Oswald"/>
              </a:rPr>
              <a:t>minería de datos.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Objetivo de K-Means</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Font typeface="Oswald"/>
              <a:buChar char="-"/>
            </a:pPr>
            <a:r>
              <a:rPr lang="es">
                <a:latin typeface="Oswald"/>
                <a:ea typeface="Oswald"/>
                <a:cs typeface="Oswald"/>
                <a:sym typeface="Oswald"/>
              </a:rPr>
              <a:t>Técnicamente, con el algoritmo lo que se pretende es maximizar la variación </a:t>
            </a:r>
            <a:r>
              <a:rPr i="1" lang="es">
                <a:latin typeface="Oswald"/>
                <a:ea typeface="Oswald"/>
                <a:cs typeface="Oswald"/>
                <a:sym typeface="Oswald"/>
              </a:rPr>
              <a:t>inter-cluster</a:t>
            </a:r>
            <a:r>
              <a:rPr lang="es">
                <a:latin typeface="Oswald"/>
                <a:ea typeface="Oswald"/>
                <a:cs typeface="Oswald"/>
                <a:sym typeface="Oswald"/>
              </a:rPr>
              <a:t> y minimizar la variación </a:t>
            </a:r>
            <a:r>
              <a:rPr i="1" lang="es">
                <a:latin typeface="Oswald"/>
                <a:ea typeface="Oswald"/>
                <a:cs typeface="Oswald"/>
                <a:sym typeface="Oswald"/>
              </a:rPr>
              <a:t>intra-cluster</a:t>
            </a:r>
            <a:r>
              <a:rPr lang="es">
                <a:latin typeface="Oswald"/>
                <a:ea typeface="Oswald"/>
                <a:cs typeface="Oswald"/>
                <a:sym typeface="Oswald"/>
              </a:rPr>
              <a:t>.</a:t>
            </a:r>
          </a:p>
          <a:p>
            <a:pPr lvl="0">
              <a:spcBef>
                <a:spcPts val="0"/>
              </a:spcBef>
              <a:buNone/>
            </a:pPr>
            <a:r>
              <a:t/>
            </a:r>
            <a:endParaRPr/>
          </a:p>
        </p:txBody>
      </p:sp>
      <p:pic>
        <p:nvPicPr>
          <p:cNvPr id="67" name="Shape 67"/>
          <p:cNvPicPr preferRelativeResize="0"/>
          <p:nvPr/>
        </p:nvPicPr>
        <p:blipFill>
          <a:blip r:embed="rId3">
            <a:alphaModFix/>
          </a:blip>
          <a:stretch>
            <a:fillRect/>
          </a:stretch>
        </p:blipFill>
        <p:spPr>
          <a:xfrm>
            <a:off x="2279674" y="2013599"/>
            <a:ext cx="4584674" cy="28952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t>K-Means</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Font typeface="Oswald"/>
              <a:buChar char="-"/>
            </a:pPr>
            <a:r>
              <a:rPr lang="es">
                <a:latin typeface="Oswald"/>
                <a:ea typeface="Oswald"/>
                <a:cs typeface="Oswald"/>
                <a:sym typeface="Oswald"/>
              </a:rPr>
              <a:t>El método empieza suponiendo que se conoce el número de grupos o clusters.</a:t>
            </a:r>
          </a:p>
          <a:p>
            <a:pPr indent="-228600" lvl="0" marL="457200" rtl="0">
              <a:spcBef>
                <a:spcPts val="0"/>
              </a:spcBef>
              <a:buFont typeface="Oswald"/>
              <a:buChar char="-"/>
            </a:pPr>
            <a:r>
              <a:rPr lang="es">
                <a:latin typeface="Oswald"/>
                <a:ea typeface="Oswald"/>
                <a:cs typeface="Oswald"/>
                <a:sym typeface="Oswald"/>
              </a:rPr>
              <a:t>El método entonces, encuentra la “mejor” asignación de puntos a los distintos grupos o clusters.</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Ventajas y Desventajas </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Font typeface="Oswald"/>
              <a:buChar char="-"/>
            </a:pPr>
            <a:r>
              <a:rPr lang="es">
                <a:latin typeface="Oswald"/>
                <a:ea typeface="Oswald"/>
                <a:cs typeface="Oswald"/>
                <a:sym typeface="Oswald"/>
              </a:rPr>
              <a:t>Ventajas:</a:t>
            </a:r>
          </a:p>
          <a:p>
            <a:pPr indent="-228600" lvl="1" marL="914400" rtl="0">
              <a:spcBef>
                <a:spcPts val="0"/>
              </a:spcBef>
              <a:buFont typeface="Oswald"/>
              <a:buChar char="-"/>
            </a:pPr>
            <a:r>
              <a:rPr lang="es">
                <a:latin typeface="Oswald"/>
                <a:ea typeface="Oswald"/>
                <a:cs typeface="Oswald"/>
                <a:sym typeface="Oswald"/>
              </a:rPr>
              <a:t>Es rápido. Puede aplicarse a bases de datos relativamente grandes.</a:t>
            </a:r>
          </a:p>
          <a:p>
            <a:pPr indent="-228600" lvl="1" marL="914400" rtl="0">
              <a:spcBef>
                <a:spcPts val="0"/>
              </a:spcBef>
              <a:buFont typeface="Oswald"/>
              <a:buChar char="-"/>
            </a:pPr>
            <a:r>
              <a:rPr lang="es">
                <a:latin typeface="Oswald"/>
                <a:ea typeface="Oswald"/>
                <a:cs typeface="Oswald"/>
                <a:sym typeface="Oswald"/>
              </a:rPr>
              <a:t>Es económico en requerimientos de aprendizaje (Sólo necesita guardar los K centroides).</a:t>
            </a:r>
          </a:p>
          <a:p>
            <a:pPr indent="0" marL="0" rtl="0">
              <a:spcBef>
                <a:spcPts val="0"/>
              </a:spcBef>
              <a:buNone/>
            </a:pPr>
            <a:r>
              <a:t/>
            </a:r>
            <a:endParaRPr>
              <a:latin typeface="Oswald"/>
              <a:ea typeface="Oswald"/>
              <a:cs typeface="Oswald"/>
              <a:sym typeface="Oswald"/>
            </a:endParaRPr>
          </a:p>
          <a:p>
            <a:pPr indent="-228600" lvl="0" marL="457200" rtl="0">
              <a:spcBef>
                <a:spcPts val="0"/>
              </a:spcBef>
              <a:buFont typeface="Oswald"/>
              <a:buChar char="-"/>
            </a:pPr>
            <a:r>
              <a:rPr lang="es">
                <a:latin typeface="Oswald"/>
                <a:ea typeface="Oswald"/>
                <a:cs typeface="Oswald"/>
                <a:sym typeface="Oswald"/>
              </a:rPr>
              <a:t>Desventajas:</a:t>
            </a:r>
          </a:p>
          <a:p>
            <a:pPr indent="-228600" lvl="1" marL="914400" rtl="0">
              <a:spcBef>
                <a:spcPts val="0"/>
              </a:spcBef>
              <a:buFont typeface="Oswald"/>
              <a:buChar char="-"/>
            </a:pPr>
            <a:r>
              <a:rPr lang="es">
                <a:latin typeface="Oswald"/>
                <a:ea typeface="Oswald"/>
                <a:cs typeface="Oswald"/>
                <a:sym typeface="Oswald"/>
              </a:rPr>
              <a:t>Suponer que se conoce K (cuando realmente nunca se conoce)</a:t>
            </a:r>
          </a:p>
          <a:p>
            <a:pPr indent="-228600" lvl="1" marL="914400">
              <a:spcBef>
                <a:spcPts val="0"/>
              </a:spcBef>
              <a:buFont typeface="Oswald"/>
              <a:buChar char="-"/>
            </a:pPr>
            <a:r>
              <a:rPr lang="es">
                <a:latin typeface="Oswald"/>
                <a:ea typeface="Oswald"/>
                <a:cs typeface="Oswald"/>
                <a:sym typeface="Oswald"/>
              </a:rPr>
              <a:t>Es susceptible a la presencia de observaciones extremas (Outliers)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Algoritmo K-Means</a:t>
            </a: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s">
                <a:latin typeface="Oswald"/>
                <a:ea typeface="Oswald"/>
                <a:cs typeface="Oswald"/>
                <a:sym typeface="Oswald"/>
              </a:rPr>
              <a:t>Pasos del Algoritmo:</a:t>
            </a:r>
          </a:p>
          <a:p>
            <a:pPr indent="-228600" lvl="0" marL="457200" rtl="0">
              <a:spcBef>
                <a:spcPts val="0"/>
              </a:spcBef>
              <a:buFont typeface="Oswald"/>
              <a:buChar char="-"/>
            </a:pPr>
            <a:r>
              <a:rPr lang="es">
                <a:latin typeface="Oswald"/>
                <a:ea typeface="Oswald"/>
                <a:cs typeface="Oswald"/>
                <a:sym typeface="Oswald"/>
              </a:rPr>
              <a:t>Se decide el # de clusters. A este número se le llama K</a:t>
            </a:r>
          </a:p>
          <a:p>
            <a:pPr indent="-228600" lvl="0" marL="457200" rtl="0">
              <a:spcBef>
                <a:spcPts val="0"/>
              </a:spcBef>
              <a:buFont typeface="Oswald"/>
              <a:buChar char="-"/>
            </a:pPr>
            <a:r>
              <a:rPr lang="es">
                <a:latin typeface="Oswald"/>
                <a:ea typeface="Oswald"/>
                <a:cs typeface="Oswald"/>
                <a:sym typeface="Oswald"/>
              </a:rPr>
              <a:t>Un posible método de inicialización: Tomar K observaciones de la muestra al azar. Éstas se convierten en los </a:t>
            </a:r>
            <a:r>
              <a:rPr i="1" lang="es">
                <a:latin typeface="Oswald"/>
                <a:ea typeface="Oswald"/>
                <a:cs typeface="Oswald"/>
                <a:sym typeface="Oswald"/>
              </a:rPr>
              <a:t>centroides </a:t>
            </a:r>
            <a:r>
              <a:rPr lang="es">
                <a:latin typeface="Oswald"/>
                <a:ea typeface="Oswald"/>
                <a:cs typeface="Oswald"/>
                <a:sym typeface="Oswald"/>
              </a:rPr>
              <a:t>iniciales. </a:t>
            </a:r>
          </a:p>
          <a:p>
            <a:pPr indent="-228600" lvl="0" marL="457200" rtl="0">
              <a:spcBef>
                <a:spcPts val="0"/>
              </a:spcBef>
              <a:buFont typeface="Oswald"/>
              <a:buChar char="-"/>
            </a:pPr>
            <a:r>
              <a:rPr lang="es">
                <a:latin typeface="Oswald"/>
                <a:ea typeface="Oswald"/>
                <a:cs typeface="Oswald"/>
                <a:sym typeface="Oswald"/>
              </a:rPr>
              <a:t>Para cada una de las N-K observaciones restantes, calculamos las distancias entre la observación correspondiente y cada uno de los centroides.</a:t>
            </a:r>
          </a:p>
          <a:p>
            <a:pPr indent="-228600" lvl="0" marL="457200" rtl="0">
              <a:spcBef>
                <a:spcPts val="0"/>
              </a:spcBef>
              <a:buFont typeface="Oswald"/>
              <a:buChar char="-"/>
            </a:pPr>
            <a:r>
              <a:rPr lang="es">
                <a:latin typeface="Oswald"/>
                <a:ea typeface="Oswald"/>
                <a:cs typeface="Oswald"/>
                <a:sym typeface="Oswald"/>
              </a:rPr>
              <a:t>Luego, cada observación se le asigna al centroide más cercano a ésta. </a:t>
            </a:r>
          </a:p>
          <a:p>
            <a:pPr indent="-228600" lvl="0" marL="457200" rtl="0">
              <a:spcBef>
                <a:spcPts val="0"/>
              </a:spcBef>
              <a:buFont typeface="Oswald"/>
              <a:buChar char="-"/>
            </a:pPr>
            <a:r>
              <a:rPr lang="es">
                <a:latin typeface="Oswald"/>
                <a:ea typeface="Oswald"/>
                <a:cs typeface="Oswald"/>
                <a:sym typeface="Oswald"/>
              </a:rPr>
              <a:t>Cuando se termina con las asignaciones, tenemos K grupos de observaciones.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Algoritmo K-Means</a:t>
            </a:r>
          </a:p>
        </p:txBody>
      </p:sp>
      <p:sp>
        <p:nvSpPr>
          <p:cNvPr id="91" name="Shape 91"/>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s">
                <a:latin typeface="Oswald"/>
                <a:ea typeface="Oswald"/>
                <a:cs typeface="Oswald"/>
                <a:sym typeface="Oswald"/>
              </a:rPr>
              <a:t>Continuación del algoritmo…</a:t>
            </a:r>
          </a:p>
          <a:p>
            <a:pPr indent="-228600" lvl="0" marL="457200" rtl="0">
              <a:spcBef>
                <a:spcPts val="0"/>
              </a:spcBef>
              <a:buFont typeface="Oswald"/>
              <a:buChar char="-"/>
            </a:pPr>
            <a:r>
              <a:rPr lang="es">
                <a:latin typeface="Oswald"/>
                <a:ea typeface="Oswald"/>
                <a:cs typeface="Oswald"/>
                <a:sym typeface="Oswald"/>
              </a:rPr>
              <a:t>Teniendo los nuevos K grupos de observaciones, para cada uno de éstos calculamos los nuevos centroides. (El centroide es un vector de medias para todas las variables utilizadas). </a:t>
            </a:r>
          </a:p>
          <a:p>
            <a:pPr indent="-228600" lvl="0" marL="457200">
              <a:spcBef>
                <a:spcPts val="0"/>
              </a:spcBef>
              <a:buFont typeface="Oswald"/>
              <a:buChar char="-"/>
            </a:pPr>
            <a:r>
              <a:rPr lang="es">
                <a:latin typeface="Oswald"/>
                <a:ea typeface="Oswald"/>
                <a:cs typeface="Oswald"/>
                <a:sym typeface="Oswald"/>
              </a:rPr>
              <a:t>Luego se repite todo el proceso, hasta que no haya reasignaciones.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s">
                <a:latin typeface="Oswald"/>
                <a:ea typeface="Oswald"/>
                <a:cs typeface="Oswald"/>
                <a:sym typeface="Oswald"/>
              </a:rPr>
              <a:t>Ejemplo paso a paso de su funcionamiento</a:t>
            </a:r>
          </a:p>
        </p:txBody>
      </p:sp>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98" name="Shape 98"/>
          <p:cNvPicPr preferRelativeResize="0"/>
          <p:nvPr/>
        </p:nvPicPr>
        <p:blipFill>
          <a:blip r:embed="rId3">
            <a:alphaModFix/>
          </a:blip>
          <a:stretch>
            <a:fillRect/>
          </a:stretch>
        </p:blipFill>
        <p:spPr>
          <a:xfrm>
            <a:off x="311700" y="1017725"/>
            <a:ext cx="8520600" cy="39226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