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4" r:id="rId7"/>
    <p:sldId id="257" r:id="rId8"/>
    <p:sldId id="258" r:id="rId9"/>
    <p:sldId id="275" r:id="rId10"/>
    <p:sldId id="263" r:id="rId11"/>
    <p:sldId id="269" r:id="rId12"/>
    <p:sldId id="276" r:id="rId13"/>
    <p:sldId id="277" r:id="rId14"/>
    <p:sldId id="270" r:id="rId15"/>
    <p:sldId id="281" r:id="rId16"/>
    <p:sldId id="282" r:id="rId17"/>
    <p:sldId id="272" r:id="rId18"/>
    <p:sldId id="278" r:id="rId19"/>
    <p:sldId id="279" r:id="rId20"/>
    <p:sldId id="280" r:id="rId21"/>
    <p:sldId id="271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7A03BD4F-1CE3-4B17-A29C-49A4B75106DD}">
          <p14:sldIdLst>
            <p14:sldId id="256"/>
          </p14:sldIdLst>
        </p14:section>
        <p14:section name="Menu" id="{0312C5D7-053B-4208-AF92-BF305207F153}">
          <p14:sldIdLst>
            <p14:sldId id="273"/>
            <p14:sldId id="274"/>
            <p14:sldId id="257"/>
          </p14:sldIdLst>
        </p14:section>
        <p14:section name="Deskripsi Mata Kuliah" id="{43F5D276-C8EF-4C33-B5F7-566F14D0F143}">
          <p14:sldIdLst>
            <p14:sldId id="258"/>
            <p14:sldId id="275"/>
            <p14:sldId id="263"/>
          </p14:sldIdLst>
        </p14:section>
        <p14:section name="CAPAIAN PEMBELAJARAN" id="{C311855B-0C10-4954-9E57-F45A48F744A6}">
          <p14:sldIdLst>
            <p14:sldId id="269"/>
            <p14:sldId id="276"/>
            <p14:sldId id="277"/>
          </p14:sldIdLst>
        </p14:section>
        <p14:section name="Sub Menu 3" id="{8E1BBDFB-54F9-4568-93C1-5D57B3785FD4}">
          <p14:sldIdLst>
            <p14:sldId id="270"/>
            <p14:sldId id="281"/>
            <p14:sldId id="282"/>
          </p14:sldIdLst>
        </p14:section>
        <p14:section name="Sub Menu 4" id="{329FEB1C-E202-49E0-82EE-92ABADC96961}">
          <p14:sldIdLst>
            <p14:sldId id="272"/>
            <p14:sldId id="278"/>
            <p14:sldId id="279"/>
            <p14:sldId id="280"/>
          </p14:sldIdLst>
        </p14:section>
        <p14:section name="Sub Menu 5" id="{A9A8875C-3A42-42AF-BD99-2D1A4B89C411}">
          <p14:sldIdLst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1731" userDrawn="1">
          <p15:clr>
            <a:srgbClr val="A4A3A4"/>
          </p15:clr>
        </p15:guide>
        <p15:guide id="3" pos="7673" userDrawn="1">
          <p15:clr>
            <a:srgbClr val="F26B43"/>
          </p15:clr>
        </p15:guide>
        <p15:guide id="4" pos="4021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orient="horz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E65"/>
    <a:srgbClr val="DF7857"/>
    <a:srgbClr val="EDE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739"/>
      </p:cViewPr>
      <p:guideLst>
        <p:guide orient="horz" pos="1979"/>
        <p:guide pos="1731"/>
        <p:guide pos="7673"/>
        <p:guide pos="4021"/>
        <p:guide pos="2955"/>
        <p:guide pos="801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AA7C-7D64-86B4-1717-232D7739C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8A0FA-B1CA-5372-5880-6D9C9EE5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CC99-3CFC-6A30-DED0-FBE3714D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DD66-D209-AACF-4902-52D32353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939F-61C5-C2C5-3FC6-855B70B1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5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8FEF-F023-8B38-157A-1D2B70FC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78B82-4081-DAE7-F468-1C432E2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1548-2765-24CF-0140-F6210D8E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2E5A-D48B-7237-9263-EF36AA6F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4F73-04A2-B2F0-33F9-FF34FD2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0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463AE-CB7F-6F23-A59D-FFE5C091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87343-088A-C0A2-09C3-F864801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0267-AB10-BEF5-3D91-B20AB935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D369-16B4-A267-37D0-58A70EC7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0510-A8D2-A56C-2A98-2588FEB9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1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5E06-D670-0644-7F9D-8C8943E7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8560-0C94-0490-12A5-7DA7A0A5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3100-2FBC-8354-A9DC-FA1C503C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E700-9C54-E5F7-1A18-DBF8A307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E767-9348-4BCC-A010-61406E4F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20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41CD-312C-9D93-CAD9-15EE5B59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9E5E-C2C2-DDAA-A9A7-1254E379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3362-EE31-1997-A605-D33A1F3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DE1F-EA2A-7A66-41DF-1EB20AEC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857A-AE53-B91A-0168-0E364864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7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9652-847F-8EE3-733C-D5B500B9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A84C-0D38-6D8E-2986-03224C4FE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FF5B-A6DC-960B-C5BC-6BAFDDACE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E67C-3BD8-BC43-253A-BF5FDF51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E30E-F5C4-C7FE-5DE3-8C67A48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576DE-16FC-732C-2DCF-21FE8330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89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2597-7685-D9FB-D59E-FC951705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54116-A3EC-F344-A7CD-5C0B0F32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EF97E-AEA0-CC1C-167B-1A1CAE1B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E7019-904C-7BB3-AE5A-3BE63075C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C95AA-6717-C9D2-844F-F263F9855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DB893-9641-8E0A-B55C-2C805FD4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097EF-0792-9C1D-7B96-8D50987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947C5-3AEC-CDE8-6AC9-E8620155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5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8348-DCE7-1C01-CD49-B573850B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6B61-2E09-4AEC-B5DD-CA0E2EA4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FE0D-D84B-CBC1-A82B-47BEA1ED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1306C-CF1E-4CD8-B262-A6C5C580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05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22237-A295-5591-AA50-FA9B6290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49BE8-9BD4-29D3-BE60-7C6570E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91033-02D6-17D4-AF09-16B13AAB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944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1E1-22EB-2AFF-3AB1-E0C52DEF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1CCD-500A-46CB-B378-8F0B02AC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3F7E-78CF-187E-82CB-40C9FE55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6AD1-EC69-3AE1-A838-938A98F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043C-1E78-AFB0-DB44-E966616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60A5-2980-E675-A8EE-AED4E0FC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53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BA38-B195-3D67-84E8-B36B3519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9284B-A473-B279-D6D0-9E71B7C7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A255-A4F6-A8AF-0B68-CCDBA35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AAE7-AC71-E992-7B0F-F6C6E625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0524-97E2-5F82-91B1-791DC3D8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BD4B-D001-DB5E-855F-B5D3A0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9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5279D-C7D5-7710-85DF-C68FBFDC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D3D6-64EF-C205-284F-EC074380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7464-BED3-EF67-D067-FE39DD46C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6FF-F7F2-4F80-82FB-341918585EF0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251-0A48-88A1-7CCA-9751AE0AD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5277-B93C-2937-EA8B-1CDA58586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951C-816E-4634-A482-FE3A3093EF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5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9562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14.xml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12" Type="http://schemas.openxmlformats.org/officeDocument/2006/relationships/image" Target="../media/image7.png"/><Relationship Id="rId17" Type="http://schemas.openxmlformats.org/officeDocument/2006/relationships/image" Target="../media/image80.png"/><Relationship Id="rId2" Type="http://schemas.openxmlformats.org/officeDocument/2006/relationships/image" Target="../media/image3.jpeg"/><Relationship Id="rId16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8.png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60A9DC6A-F66F-4ADC-29DB-4A0E0647BEC5}"/>
              </a:ext>
            </a:extLst>
          </p:cNvPr>
          <p:cNvSpPr/>
          <p:nvPr/>
        </p:nvSpPr>
        <p:spPr>
          <a:xfrm>
            <a:off x="4690975" y="4193858"/>
            <a:ext cx="5562126" cy="4794938"/>
          </a:xfrm>
          <a:prstGeom prst="hexagon">
            <a:avLst/>
          </a:prstGeom>
          <a:solidFill>
            <a:srgbClr val="7A3E6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E5D562C-E83D-55B1-4937-6ED71996FD7D}"/>
              </a:ext>
            </a:extLst>
          </p:cNvPr>
          <p:cNvSpPr/>
          <p:nvPr/>
        </p:nvSpPr>
        <p:spPr>
          <a:xfrm>
            <a:off x="9675642" y="-315982"/>
            <a:ext cx="3918437" cy="3377964"/>
          </a:xfrm>
          <a:prstGeom prst="hexagon">
            <a:avLst/>
          </a:prstGeom>
          <a:solidFill>
            <a:srgbClr val="DF785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E938111D-A803-B954-2F57-91D0FE1C47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685427"/>
                  </p:ext>
                </p:extLst>
              </p:nvPr>
            </p:nvGraphicFramePr>
            <p:xfrm>
              <a:off x="3041200" y="0"/>
              <a:ext cx="12192000" cy="6858000"/>
            </p:xfrm>
            <a:graphic>
              <a:graphicData uri="http://schemas.microsoft.com/office/powerpoint/2016/sectionzoom">
                <psez:sectionZm>
                  <psez:sectionZmObj sectionId="{0312C5D7-053B-4208-AF92-BF305207F153}">
                    <psez:zmPr id="{DC14A051-3CEA-4BA1-B17A-0156576BB635}" transitionDur="1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0" cy="6858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38111D-A803-B954-2F57-91D0FE1C4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20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Hexagon 8">
            <a:extLst>
              <a:ext uri="{FF2B5EF4-FFF2-40B4-BE49-F238E27FC236}">
                <a16:creationId xmlns:a16="http://schemas.microsoft.com/office/drawing/2014/main" id="{EB68B082-8968-9597-5713-5C7DCE3BBFFE}"/>
              </a:ext>
            </a:extLst>
          </p:cNvPr>
          <p:cNvSpPr/>
          <p:nvPr/>
        </p:nvSpPr>
        <p:spPr>
          <a:xfrm>
            <a:off x="9482602" y="266672"/>
            <a:ext cx="1540998" cy="1328447"/>
          </a:xfrm>
          <a:prstGeom prst="hexagon">
            <a:avLst/>
          </a:prstGeom>
          <a:noFill/>
          <a:ln w="57150">
            <a:solidFill>
              <a:srgbClr val="7A3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7BC05-EED6-9E4B-A671-42C0002E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371" y="2612231"/>
            <a:ext cx="5677705" cy="1633538"/>
          </a:xfrm>
        </p:spPr>
        <p:txBody>
          <a:bodyPr>
            <a:normAutofit/>
          </a:bodyPr>
          <a:lstStyle/>
          <a:p>
            <a:r>
              <a:rPr lang="id-ID" sz="5400" b="1" dirty="0">
                <a:solidFill>
                  <a:srgbClr val="DF7857"/>
                </a:solidFill>
                <a:latin typeface="Amasis MT Pro Black" panose="020B0604020202020204" pitchFamily="18" charset="0"/>
              </a:rPr>
              <a:t>KOMUNIKASI MULTIMEDIA</a:t>
            </a:r>
            <a:endParaRPr lang="en-ID" sz="5400" b="1" dirty="0">
              <a:solidFill>
                <a:srgbClr val="DF7857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4087A4D-89FC-8BD7-124C-2ACE2C44463C}"/>
              </a:ext>
            </a:extLst>
          </p:cNvPr>
          <p:cNvSpPr/>
          <p:nvPr/>
        </p:nvSpPr>
        <p:spPr>
          <a:xfrm>
            <a:off x="9270962" y="4730769"/>
            <a:ext cx="2821158" cy="2432032"/>
          </a:xfrm>
          <a:prstGeom prst="hexagon">
            <a:avLst/>
          </a:prstGeom>
          <a:noFill/>
          <a:ln w="57150">
            <a:solidFill>
              <a:srgbClr val="DF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4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5117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32447 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5 3.7037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65247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1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2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2A0CC-8024-9041-28EA-B4C60ECB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53" y="-1324205"/>
            <a:ext cx="12664306" cy="95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CAPAIAN PEMBELAJARAN</a:t>
            </a:r>
            <a:endParaRPr lang="en-ID" sz="4400" b="1" dirty="0">
              <a:latin typeface="Amasis MT Pro" panose="020B060402020202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C2E66-48D6-80DE-C248-01F50F1D9274}"/>
              </a:ext>
            </a:extLst>
          </p:cNvPr>
          <p:cNvSpPr txBox="1">
            <a:spLocks/>
          </p:cNvSpPr>
          <p:nvPr/>
        </p:nvSpPr>
        <p:spPr>
          <a:xfrm>
            <a:off x="838200" y="2075696"/>
            <a:ext cx="10515600" cy="297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b="1" dirty="0">
                <a:latin typeface="Amasis MT Pro" panose="020B0604020202020204" pitchFamily="18" charset="0"/>
              </a:rPr>
              <a:t>Setelah mengikuti perkuliahan ini peserta mampu membuat berbagai macam bentuk data multimedia yang berisi unsur </a:t>
            </a:r>
            <a:r>
              <a:rPr lang="id-ID" sz="2400" b="1" dirty="0" err="1">
                <a:latin typeface="Amasis MT Pro" panose="020B0604020202020204" pitchFamily="18" charset="0"/>
              </a:rPr>
              <a:t>text</a:t>
            </a:r>
            <a:r>
              <a:rPr lang="id-ID" sz="2400" b="1" dirty="0">
                <a:latin typeface="Amasis MT Pro" panose="020B0604020202020204" pitchFamily="18" charset="0"/>
              </a:rPr>
              <a:t>, suara, gambar, animasi dan video yang digunakan untuk menjelaskan pengetahuan dengan jelas dan menarik serta mampu menjabarkan proses pengirimannya melalui berbagai media dan teknologi telekomunikasi.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2754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4ABABE-2B05-1461-ADBE-B7893D2AE60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5C73-68F3-3741-A555-2E80579ECDCC}"/>
              </a:ext>
            </a:extLst>
          </p:cNvPr>
          <p:cNvSpPr txBox="1"/>
          <p:nvPr/>
        </p:nvSpPr>
        <p:spPr>
          <a:xfrm>
            <a:off x="2166022" y="4080642"/>
            <a:ext cx="7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solidFill>
                  <a:srgbClr val="DF7857"/>
                </a:solidFill>
                <a:latin typeface="Amasis MT Pro" panose="020B0604020202020204" pitchFamily="18" charset="0"/>
              </a:rPr>
              <a:t>BAHAN KAJIAN</a:t>
            </a:r>
            <a:endParaRPr lang="en-ID" sz="5400" b="1" dirty="0">
              <a:solidFill>
                <a:srgbClr val="DF7857"/>
              </a:solidFill>
              <a:latin typeface="Amasis MT Pro" panose="020B0604020202020204" pitchFamily="18" charset="0"/>
            </a:endParaRPr>
          </a:p>
        </p:txBody>
      </p:sp>
      <p:pic>
        <p:nvPicPr>
          <p:cNvPr id="2" name="Graphic 1" descr="Clipboard Checked with solid fill">
            <a:extLst>
              <a:ext uri="{FF2B5EF4-FFF2-40B4-BE49-F238E27FC236}">
                <a16:creationId xmlns:a16="http://schemas.microsoft.com/office/drawing/2014/main" id="{52C5B999-465A-649E-7BD3-32FA7737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88" y="505326"/>
            <a:ext cx="3804224" cy="38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670585-47B3-0B59-7569-4B93957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53" y="-1324205"/>
            <a:ext cx="12664306" cy="95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505A96-63DE-EE4C-ED26-B55915139FC2}"/>
              </a:ext>
            </a:extLst>
          </p:cNvPr>
          <p:cNvSpPr/>
          <p:nvPr/>
        </p:nvSpPr>
        <p:spPr>
          <a:xfrm>
            <a:off x="-1660358" y="-3994484"/>
            <a:ext cx="15512716" cy="15421608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E6C1-9772-C2B9-8BD8-7FBAF9B19144}"/>
              </a:ext>
            </a:extLst>
          </p:cNvPr>
          <p:cNvSpPr txBox="1"/>
          <p:nvPr/>
        </p:nvSpPr>
        <p:spPr>
          <a:xfrm>
            <a:off x="2166022" y="4080642"/>
            <a:ext cx="7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BAHAN KAJIAN</a:t>
            </a:r>
            <a:endParaRPr lang="en-ID" sz="5400" b="1" dirty="0">
              <a:latin typeface="Amasis MT Pro" panose="020B0604020202020204" pitchFamily="18" charset="0"/>
            </a:endParaRPr>
          </a:p>
        </p:txBody>
      </p:sp>
      <p:pic>
        <p:nvPicPr>
          <p:cNvPr id="3" name="Graphic 2" descr="Clipboard Checked with solid fill">
            <a:extLst>
              <a:ext uri="{FF2B5EF4-FFF2-40B4-BE49-F238E27FC236}">
                <a16:creationId xmlns:a16="http://schemas.microsoft.com/office/drawing/2014/main" id="{9BE19048-88B8-6D2D-C542-72A80FCD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88" y="505326"/>
            <a:ext cx="3804224" cy="38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878C3-8DE8-7072-34D8-9AD3411B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53" y="-1324205"/>
            <a:ext cx="12664306" cy="95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BAHAN KAJIAN</a:t>
            </a:r>
            <a:endParaRPr lang="en-ID" sz="4400" b="1" dirty="0">
              <a:latin typeface="Amasis MT Pro" panose="020B060402020202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C2E66-48D6-80DE-C248-01F50F1D9274}"/>
              </a:ext>
            </a:extLst>
          </p:cNvPr>
          <p:cNvSpPr txBox="1">
            <a:spLocks/>
          </p:cNvSpPr>
          <p:nvPr/>
        </p:nvSpPr>
        <p:spPr>
          <a:xfrm>
            <a:off x="838200" y="2075696"/>
            <a:ext cx="10515600" cy="297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id-ID" sz="2400" b="1" dirty="0" err="1">
                <a:latin typeface="Amasis MT Pro" panose="020B0604020202020204" pitchFamily="18" charset="0"/>
              </a:rPr>
              <a:t>Text</a:t>
            </a:r>
            <a:r>
              <a:rPr lang="id-ID" sz="2400" b="1" dirty="0">
                <a:latin typeface="Amasis MT Pro" panose="020B0604020202020204" pitchFamily="18" charset="0"/>
              </a:rPr>
              <a:t> dan ragamnya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Suara dan komponen pembentuknya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Gambar dan komponen pembentuknya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Animasi dan cara pembentuknya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Video dan teknologinya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Teknologi </a:t>
            </a:r>
            <a:r>
              <a:rPr lang="id-ID" sz="2400" b="1" dirty="0" err="1">
                <a:latin typeface="Amasis MT Pro" panose="020B0604020202020204" pitchFamily="18" charset="0"/>
              </a:rPr>
              <a:t>dpengirimian</a:t>
            </a:r>
            <a:r>
              <a:rPr lang="id-ID" sz="2400" b="1" dirty="0">
                <a:latin typeface="Amasis MT Pro" panose="020B0604020202020204" pitchFamily="18" charset="0"/>
              </a:rPr>
              <a:t> : suara, data, gambar, dan video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Media pengiriman : kabel, serat optik, gelombang elektronik, magnetik, </a:t>
            </a:r>
            <a:r>
              <a:rPr lang="id-ID" sz="2400" b="1" dirty="0" err="1">
                <a:latin typeface="Amasis MT Pro" panose="020B0604020202020204" pitchFamily="18" charset="0"/>
              </a:rPr>
              <a:t>dll</a:t>
            </a:r>
            <a:endParaRPr lang="id-ID" sz="2400" b="1" dirty="0">
              <a:latin typeface="Amasis MT Pro" panose="020B0604020202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Teknologi komunikasi data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atin typeface="Amasis MT Pro" panose="020B0604020202020204" pitchFamily="18" charset="0"/>
              </a:rPr>
              <a:t>Internet dan perangkat pendukungnya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2655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4ABABE-2B05-1461-ADBE-B7893D2AE60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76200">
            <a:solidFill>
              <a:srgbClr val="7A3E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5C73-68F3-3741-A555-2E80579ECDCC}"/>
              </a:ext>
            </a:extLst>
          </p:cNvPr>
          <p:cNvSpPr txBox="1"/>
          <p:nvPr/>
        </p:nvSpPr>
        <p:spPr>
          <a:xfrm>
            <a:off x="2166022" y="4080642"/>
            <a:ext cx="785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>
                <a:solidFill>
                  <a:srgbClr val="7A3E65"/>
                </a:solidFill>
                <a:latin typeface="Amasis MT Pro" panose="020B0604020202020204" pitchFamily="18" charset="0"/>
              </a:rPr>
              <a:t>JADWAL</a:t>
            </a:r>
            <a:endParaRPr lang="en-ID" sz="4800" b="1" dirty="0">
              <a:solidFill>
                <a:srgbClr val="7A3E65"/>
              </a:solidFill>
              <a:latin typeface="Amasis MT Pro" panose="020B0604020202020204" pitchFamily="18" charset="0"/>
            </a:endParaRPr>
          </a:p>
        </p:txBody>
      </p:sp>
      <p:pic>
        <p:nvPicPr>
          <p:cNvPr id="5" name="Graphic 4" descr="Monthly calendar with solid fill">
            <a:extLst>
              <a:ext uri="{FF2B5EF4-FFF2-40B4-BE49-F238E27FC236}">
                <a16:creationId xmlns:a16="http://schemas.microsoft.com/office/drawing/2014/main" id="{3E7C502C-4C53-576F-93AA-8FE6BD42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291" y="553452"/>
            <a:ext cx="3734573" cy="3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8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58064E-AB7A-C57F-B398-0CDEF311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760" y="-679938"/>
            <a:ext cx="12939345" cy="8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505A96-63DE-EE4C-ED26-B55915139FC2}"/>
              </a:ext>
            </a:extLst>
          </p:cNvPr>
          <p:cNvSpPr/>
          <p:nvPr/>
        </p:nvSpPr>
        <p:spPr>
          <a:xfrm>
            <a:off x="-1660358" y="-3994484"/>
            <a:ext cx="15512716" cy="15421608"/>
          </a:xfrm>
          <a:prstGeom prst="ellipse">
            <a:avLst/>
          </a:prstGeom>
          <a:noFill/>
          <a:ln w="76200">
            <a:solidFill>
              <a:srgbClr val="7A3E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E6C1-9772-C2B9-8BD8-7FBAF9B19144}"/>
              </a:ext>
            </a:extLst>
          </p:cNvPr>
          <p:cNvSpPr txBox="1"/>
          <p:nvPr/>
        </p:nvSpPr>
        <p:spPr>
          <a:xfrm>
            <a:off x="2166022" y="4080642"/>
            <a:ext cx="785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JADWAL</a:t>
            </a:r>
            <a:endParaRPr lang="en-ID" sz="5400" b="1" dirty="0">
              <a:latin typeface="Amasis MT Pro" panose="020B0604020202020204" pitchFamily="18" charset="0"/>
            </a:endParaRPr>
          </a:p>
        </p:txBody>
      </p:sp>
      <p:pic>
        <p:nvPicPr>
          <p:cNvPr id="3" name="Graphic 2" descr="Monthly calendar with solid fill">
            <a:extLst>
              <a:ext uri="{FF2B5EF4-FFF2-40B4-BE49-F238E27FC236}">
                <a16:creationId xmlns:a16="http://schemas.microsoft.com/office/drawing/2014/main" id="{0E0D7B33-DB26-A5BD-E894-8DE75020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291" y="553452"/>
            <a:ext cx="3734573" cy="3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D180859-414B-8460-421F-1CD8C7EB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760" y="-679938"/>
            <a:ext cx="12939345" cy="8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JADWAL</a:t>
            </a:r>
            <a:endParaRPr lang="en-ID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EFC32B-9CD8-E270-E2DF-421CA7A2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614" r="844" b="2039"/>
          <a:stretch/>
        </p:blipFill>
        <p:spPr>
          <a:xfrm>
            <a:off x="1235075" y="1960881"/>
            <a:ext cx="9550400" cy="46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0D07BC3-D63B-4ADC-199C-702B5EAB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760" y="-679938"/>
            <a:ext cx="12939345" cy="8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JADWAL</a:t>
            </a:r>
            <a:endParaRPr lang="en-ID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EFC32B-9CD8-E270-E2DF-421CA7A2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614" r="844" b="2039"/>
          <a:stretch/>
        </p:blipFill>
        <p:spPr>
          <a:xfrm>
            <a:off x="1235075" y="1960881"/>
            <a:ext cx="9550400" cy="4608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A62F7-FBF7-7728-D0E4-8C58DA3D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" t="1461" r="1583" b="1957"/>
          <a:stretch/>
        </p:blipFill>
        <p:spPr>
          <a:xfrm>
            <a:off x="1235075" y="1974962"/>
            <a:ext cx="9549490" cy="46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4ABABE-2B05-1461-ADBE-B7893D2AE60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5C73-68F3-3741-A555-2E80579ECDCC}"/>
              </a:ext>
            </a:extLst>
          </p:cNvPr>
          <p:cNvSpPr txBox="1"/>
          <p:nvPr/>
        </p:nvSpPr>
        <p:spPr>
          <a:xfrm>
            <a:off x="2166022" y="4080642"/>
            <a:ext cx="785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solidFill>
                  <a:srgbClr val="DF7857"/>
                </a:solidFill>
                <a:latin typeface="Amasis MT Pro" panose="020B0604020202020204" pitchFamily="18" charset="0"/>
              </a:rPr>
              <a:t>DAFTAR</a:t>
            </a:r>
          </a:p>
          <a:p>
            <a:pPr algn="ctr"/>
            <a:r>
              <a:rPr lang="id-ID" sz="5400" b="1" dirty="0">
                <a:solidFill>
                  <a:srgbClr val="DF7857"/>
                </a:solidFill>
                <a:latin typeface="Amasis MT Pro" panose="020B0604020202020204" pitchFamily="18" charset="0"/>
              </a:rPr>
              <a:t>PUSTAKA</a:t>
            </a:r>
            <a:endParaRPr lang="en-ID" sz="5400" b="1" dirty="0">
              <a:solidFill>
                <a:srgbClr val="DF7857"/>
              </a:solidFill>
              <a:latin typeface="Amasis MT Pro" panose="020B0604020202020204" pitchFamily="18" charset="0"/>
            </a:endParaRPr>
          </a:p>
        </p:txBody>
      </p:sp>
      <p:pic>
        <p:nvPicPr>
          <p:cNvPr id="2" name="Graphic 1" descr="Closed quotation mark with solid fill">
            <a:extLst>
              <a:ext uri="{FF2B5EF4-FFF2-40B4-BE49-F238E27FC236}">
                <a16:creationId xmlns:a16="http://schemas.microsoft.com/office/drawing/2014/main" id="{36A86017-9165-3021-DCA6-51343BFE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765" y="500939"/>
            <a:ext cx="4138469" cy="41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">
            <a:extLst>
              <a:ext uri="{FF2B5EF4-FFF2-40B4-BE49-F238E27FC236}">
                <a16:creationId xmlns:a16="http://schemas.microsoft.com/office/drawing/2014/main" id="{0CE37805-8300-F197-4387-E602CE8E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53" y="-782129"/>
            <a:ext cx="12664306" cy="84222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505A96-63DE-EE4C-ED26-B55915139FC2}"/>
              </a:ext>
            </a:extLst>
          </p:cNvPr>
          <p:cNvSpPr/>
          <p:nvPr/>
        </p:nvSpPr>
        <p:spPr>
          <a:xfrm>
            <a:off x="-1660358" y="-3994484"/>
            <a:ext cx="15512716" cy="15421608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E6C1-9772-C2B9-8BD8-7FBAF9B19144}"/>
              </a:ext>
            </a:extLst>
          </p:cNvPr>
          <p:cNvSpPr txBox="1"/>
          <p:nvPr/>
        </p:nvSpPr>
        <p:spPr>
          <a:xfrm>
            <a:off x="2166022" y="4080642"/>
            <a:ext cx="785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DAFTAR</a:t>
            </a:r>
          </a:p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PUSTAKA</a:t>
            </a:r>
            <a:endParaRPr lang="en-ID" sz="5400" b="1" dirty="0">
              <a:latin typeface="Amasis MT Pro" panose="020B0604020202020204" pitchFamily="18" charset="0"/>
            </a:endParaRPr>
          </a:p>
        </p:txBody>
      </p:sp>
      <p:pic>
        <p:nvPicPr>
          <p:cNvPr id="3" name="Graphic 2" descr="Closed quotation mark with solid fill">
            <a:extLst>
              <a:ext uri="{FF2B5EF4-FFF2-40B4-BE49-F238E27FC236}">
                <a16:creationId xmlns:a16="http://schemas.microsoft.com/office/drawing/2014/main" id="{3C6D30BA-8842-87E0-A844-43F03D3B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765" y="500939"/>
            <a:ext cx="4138469" cy="41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BDED66F-222E-1CF6-C15F-D4A68A3DEB76}"/>
              </a:ext>
            </a:extLst>
          </p:cNvPr>
          <p:cNvSpPr/>
          <p:nvPr/>
        </p:nvSpPr>
        <p:spPr>
          <a:xfrm>
            <a:off x="3456679" y="1153723"/>
            <a:ext cx="5278642" cy="4550553"/>
          </a:xfrm>
          <a:prstGeom prst="hexagon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823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">
            <a:extLst>
              <a:ext uri="{FF2B5EF4-FFF2-40B4-BE49-F238E27FC236}">
                <a16:creationId xmlns:a16="http://schemas.microsoft.com/office/drawing/2014/main" id="{0CE37805-8300-F197-4387-E602CE8E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53" y="-782129"/>
            <a:ext cx="12664306" cy="8422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DAFTAR PUSTAKA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C2E66-48D6-80DE-C248-01F50F1D9274}"/>
              </a:ext>
            </a:extLst>
          </p:cNvPr>
          <p:cNvSpPr txBox="1">
            <a:spLocks/>
          </p:cNvSpPr>
          <p:nvPr/>
        </p:nvSpPr>
        <p:spPr>
          <a:xfrm>
            <a:off x="838200" y="2075696"/>
            <a:ext cx="10515600" cy="297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>
                <a:latin typeface="Amasis MT Pro" panose="020B0604020202020204" pitchFamily="18" charset="0"/>
              </a:rPr>
              <a:t>https://www.academia.edu/28499586/CHAPTER -3_MULTIMEDIA_TEC HNOLOGY AN INTRODUCTION</a:t>
            </a:r>
          </a:p>
          <a:p>
            <a:pPr algn="ctr"/>
            <a:r>
              <a:rPr lang="en-US" sz="2400" b="1" u="sng" dirty="0">
                <a:latin typeface="Amasis MT Pro" panose="020B0604020202020204" pitchFamily="18" charset="0"/>
              </a:rPr>
              <a:t>https://drive.uqu.edu.sa/ /</a:t>
            </a:r>
            <a:r>
              <a:rPr lang="en-US" sz="2400" b="1" u="sng" dirty="0" err="1">
                <a:latin typeface="Amasis MT Pro" panose="020B0604020202020204" pitchFamily="18" charset="0"/>
              </a:rPr>
              <a:t>mskhayat</a:t>
            </a:r>
            <a:r>
              <a:rPr lang="en-US" sz="2400" b="1" u="sng" dirty="0">
                <a:latin typeface="Amasis MT Pro" panose="020B0604020202020204" pitchFamily="18" charset="0"/>
              </a:rPr>
              <a:t>/files/</a:t>
            </a:r>
            <a:r>
              <a:rPr lang="en-US" sz="2400" b="1" u="sng" dirty="0" err="1">
                <a:latin typeface="Amasis MT Pro" panose="020B0604020202020204" pitchFamily="18" charset="0"/>
              </a:rPr>
              <a:t>MySubjects</a:t>
            </a:r>
            <a:r>
              <a:rPr lang="en-US" sz="2400" b="1" u="sng" dirty="0">
                <a:latin typeface="Amasis MT Pro" panose="020B0604020202020204" pitchFamily="18" charset="0"/>
              </a:rPr>
              <a:t>/20178FS%20Multimed</a:t>
            </a:r>
          </a:p>
          <a:p>
            <a:pPr algn="ctr"/>
            <a:r>
              <a:rPr lang="en-US" sz="2400" b="1" u="sng" dirty="0">
                <a:latin typeface="Amasis MT Pro" panose="020B0604020202020204" pitchFamily="18" charset="0"/>
              </a:rPr>
              <a:t>ia%20Systems/Fundamentals of multimedia_2e.pdf</a:t>
            </a:r>
            <a:endParaRPr lang="en-ID" sz="2400" u="sng" dirty="0"/>
          </a:p>
        </p:txBody>
      </p:sp>
    </p:spTree>
    <p:extLst>
      <p:ext uri="{BB962C8B-B14F-4D97-AF65-F5344CB8AC3E}">
        <p14:creationId xmlns:p14="http://schemas.microsoft.com/office/powerpoint/2010/main" val="159892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882682E-7B9B-BA03-3A05-07F83B13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" y="-627315"/>
            <a:ext cx="12184279" cy="81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15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882682E-7B9B-BA03-3A05-07F83B13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" y="-627315"/>
            <a:ext cx="12184279" cy="81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05824EBC-467E-78A6-4C1D-1A5B891F38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2360873"/>
                  </p:ext>
                </p:extLst>
              </p:nvPr>
            </p:nvGraphicFramePr>
            <p:xfrm>
              <a:off x="0" y="4062126"/>
              <a:ext cx="3256528" cy="1831797"/>
            </p:xfrm>
            <a:graphic>
              <a:graphicData uri="http://schemas.microsoft.com/office/powerpoint/2016/sectionzoom">
                <psez:sectionZm>
                  <psez:sectionZmObj sectionId="{43F5D276-C8EF-4C33-B5F7-566F14D0F143}">
                    <psez:zmPr id="{C020D510-2ED2-46D2-B4E6-20F8A4AE94B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6528" cy="183179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4" name="Section Zoom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5824EBC-467E-78A6-4C1D-1A5B891F3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062126"/>
                <a:ext cx="3256528" cy="1831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07AC282E-C559-7C13-6DD7-FB619AEC9C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1835952"/>
                  </p:ext>
                </p:extLst>
              </p:nvPr>
            </p:nvGraphicFramePr>
            <p:xfrm>
              <a:off x="1938144" y="2214486"/>
              <a:ext cx="3257601" cy="1832400"/>
            </p:xfrm>
            <a:graphic>
              <a:graphicData uri="http://schemas.microsoft.com/office/powerpoint/2016/sectionzoom">
                <psez:sectionZm>
                  <psez:sectionZmObj sectionId="{C311855B-0C10-4954-9E57-F45A48F744A6}">
                    <psez:zmPr id="{779E6793-F8F2-40D7-BBFC-E2C874C76E0F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7601" cy="18324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6" name="Section Zoom 4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7AC282E-C559-7C13-6DD7-FB619AEC9C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8144" y="2214486"/>
                <a:ext cx="3257601" cy="18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12A1508E-BF0B-69FA-0522-4FE63A9C70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7938094"/>
                  </p:ext>
                </p:extLst>
              </p:nvPr>
            </p:nvGraphicFramePr>
            <p:xfrm>
              <a:off x="4472882" y="880143"/>
              <a:ext cx="3246237" cy="1832400"/>
            </p:xfrm>
            <a:graphic>
              <a:graphicData uri="http://schemas.microsoft.com/office/powerpoint/2016/sectionzoom">
                <psez:sectionZm>
                  <psez:sectionZmObj sectionId="{8E1BBDFB-54F9-4568-93C1-5D57B3785FD4}">
                    <psez:zmPr id="{034CB042-7988-468D-8936-6A5883F27AF1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6237" cy="18324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8" name="Section Zoom 4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2A1508E-BF0B-69FA-0522-4FE63A9C70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2882" y="880143"/>
                <a:ext cx="3246237" cy="18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EB11BF39-32C0-E964-8E7D-516B5F5C19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3076859"/>
                  </p:ext>
                </p:extLst>
              </p:nvPr>
            </p:nvGraphicFramePr>
            <p:xfrm>
              <a:off x="7044944" y="2216923"/>
              <a:ext cx="3257600" cy="1832400"/>
            </p:xfrm>
            <a:graphic>
              <a:graphicData uri="http://schemas.microsoft.com/office/powerpoint/2016/sectionzoom">
                <psez:sectionZm>
                  <psez:sectionZmObj sectionId="{329FEB1C-E202-49E0-82EE-92ABADC96961}">
                    <psez:zmPr id="{70F127BA-26BE-49BA-92AB-2B1FB4201A63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7600" cy="18324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0" name="Section Zoom 4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B11BF39-32C0-E964-8E7D-516B5F5C19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4944" y="2216923"/>
                <a:ext cx="3257600" cy="18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A7498868-0C13-D4CC-183B-26780CC8C0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9810210"/>
                  </p:ext>
                </p:extLst>
              </p:nvPr>
            </p:nvGraphicFramePr>
            <p:xfrm>
              <a:off x="8956410" y="4063080"/>
              <a:ext cx="3227869" cy="1832400"/>
            </p:xfrm>
            <a:graphic>
              <a:graphicData uri="http://schemas.microsoft.com/office/powerpoint/2016/sectionzoom">
                <psez:sectionZm>
                  <psez:sectionZmObj sectionId="{A9A8875C-3A42-42AF-BD99-2D1A4B89C411}">
                    <psez:zmPr id="{23140E0A-90C3-4D5B-9F19-989ECF2996DC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27869" cy="18324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7498868-0C13-D4CC-183B-26780CC8C0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6410" y="4063080"/>
                <a:ext cx="3227869" cy="18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53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4ABABE-2B05-1461-ADBE-B7893D2AE60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5C73-68F3-3741-A555-2E80579ECDCC}"/>
              </a:ext>
            </a:extLst>
          </p:cNvPr>
          <p:cNvSpPr txBox="1"/>
          <p:nvPr/>
        </p:nvSpPr>
        <p:spPr>
          <a:xfrm>
            <a:off x="2166022" y="4080642"/>
            <a:ext cx="785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solidFill>
                  <a:srgbClr val="DF7857"/>
                </a:solidFill>
                <a:latin typeface="Amasis MT Pro" panose="020B0604020202020204" pitchFamily="18" charset="0"/>
              </a:rPr>
              <a:t>DESKRIPSI MATA KULIAH</a:t>
            </a:r>
            <a:endParaRPr lang="en-ID" sz="5400" b="1" dirty="0">
              <a:solidFill>
                <a:srgbClr val="DF7857"/>
              </a:solidFill>
              <a:latin typeface="Amasis MT Pro" panose="020B0604020202020204" pitchFamily="18" charset="0"/>
            </a:endParaRP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29BA678C-30A5-209A-0D8E-5428C8E3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779" y="701040"/>
            <a:ext cx="3242442" cy="32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6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">
            <a:extLst>
              <a:ext uri="{FF2B5EF4-FFF2-40B4-BE49-F238E27FC236}">
                <a16:creationId xmlns:a16="http://schemas.microsoft.com/office/drawing/2014/main" id="{0CE37805-8300-F197-4387-E602CE8E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53" y="-782129"/>
            <a:ext cx="12664306" cy="84222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505A96-63DE-EE4C-ED26-B55915139FC2}"/>
              </a:ext>
            </a:extLst>
          </p:cNvPr>
          <p:cNvSpPr/>
          <p:nvPr/>
        </p:nvSpPr>
        <p:spPr>
          <a:xfrm>
            <a:off x="-1660358" y="-3994484"/>
            <a:ext cx="15512716" cy="15421608"/>
          </a:xfrm>
          <a:prstGeom prst="ellipse">
            <a:avLst/>
          </a:prstGeom>
          <a:noFill/>
          <a:ln w="76200">
            <a:solidFill>
              <a:srgbClr val="DF78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E6C1-9772-C2B9-8BD8-7FBAF9B19144}"/>
              </a:ext>
            </a:extLst>
          </p:cNvPr>
          <p:cNvSpPr txBox="1"/>
          <p:nvPr/>
        </p:nvSpPr>
        <p:spPr>
          <a:xfrm>
            <a:off x="2166022" y="4080642"/>
            <a:ext cx="785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DESKRIPSI MATA KULIAH</a:t>
            </a:r>
            <a:endParaRPr lang="en-ID" sz="5400" b="1" dirty="0">
              <a:latin typeface="Amasis MT Pro" panose="020B0604020202020204" pitchFamily="18" charset="0"/>
            </a:endParaRPr>
          </a:p>
        </p:txBody>
      </p:sp>
      <p:pic>
        <p:nvPicPr>
          <p:cNvPr id="8" name="Graphic 7" descr="Storytelling with solid fill">
            <a:extLst>
              <a:ext uri="{FF2B5EF4-FFF2-40B4-BE49-F238E27FC236}">
                <a16:creationId xmlns:a16="http://schemas.microsoft.com/office/drawing/2014/main" id="{226466B1-3123-141E-9764-67BBB210D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779" y="701040"/>
            <a:ext cx="3242442" cy="32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">
            <a:extLst>
              <a:ext uri="{FF2B5EF4-FFF2-40B4-BE49-F238E27FC236}">
                <a16:creationId xmlns:a16="http://schemas.microsoft.com/office/drawing/2014/main" id="{0CE37805-8300-F197-4387-E602CE8E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53" y="-782129"/>
            <a:ext cx="12664306" cy="8422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61A5-2485-C2E1-758D-0B5F331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133"/>
            <a:ext cx="10515600" cy="1325563"/>
          </a:xfrm>
        </p:spPr>
        <p:txBody>
          <a:bodyPr/>
          <a:lstStyle/>
          <a:p>
            <a:pPr algn="ctr"/>
            <a:r>
              <a:rPr lang="id-ID" sz="4400" b="1" dirty="0">
                <a:latin typeface="Amasis MT Pro" panose="020B0604020202020204" pitchFamily="18" charset="0"/>
              </a:rPr>
              <a:t>DESKRIPSI MATA KULIAH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C2E66-48D6-80DE-C248-01F50F1D9274}"/>
              </a:ext>
            </a:extLst>
          </p:cNvPr>
          <p:cNvSpPr txBox="1">
            <a:spLocks/>
          </p:cNvSpPr>
          <p:nvPr/>
        </p:nvSpPr>
        <p:spPr>
          <a:xfrm>
            <a:off x="838200" y="2075696"/>
            <a:ext cx="10515600" cy="297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b="1" dirty="0">
                <a:latin typeface="Amasis MT Pro" panose="020B0604020202020204" pitchFamily="18" charset="0"/>
              </a:rPr>
              <a:t>Mata kuliah ini mempelajari tentang teknologi Multimedia yang berisi unsur </a:t>
            </a:r>
            <a:r>
              <a:rPr lang="id-ID" sz="2400" b="1" dirty="0" err="1">
                <a:latin typeface="Amasis MT Pro" panose="020B0604020202020204" pitchFamily="18" charset="0"/>
              </a:rPr>
              <a:t>text</a:t>
            </a:r>
            <a:r>
              <a:rPr lang="id-ID" sz="2400" b="1" dirty="0">
                <a:latin typeface="Amasis MT Pro" panose="020B0604020202020204" pitchFamily="18" charset="0"/>
              </a:rPr>
              <a:t>, suara, gambar, animasi, dan video yang digunakan untuk menjelaskan sesuatu agar jelas dan menarik serta teknologi komunikasi agar informasi multimedia tersebut tersampaikan dengan tepat sasaran.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51025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4ABABE-2B05-1461-ADBE-B7893D2AE60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76200">
            <a:solidFill>
              <a:srgbClr val="7A3E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5C73-68F3-3741-A555-2E80579ECDCC}"/>
              </a:ext>
            </a:extLst>
          </p:cNvPr>
          <p:cNvSpPr txBox="1"/>
          <p:nvPr/>
        </p:nvSpPr>
        <p:spPr>
          <a:xfrm>
            <a:off x="2166022" y="4080642"/>
            <a:ext cx="7859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>
                <a:solidFill>
                  <a:srgbClr val="7A3E65"/>
                </a:solidFill>
                <a:latin typeface="Amasis MT Pro" panose="020B0604020202020204" pitchFamily="18" charset="0"/>
              </a:rPr>
              <a:t>CAPAIAN PEMBELAJARAN</a:t>
            </a:r>
            <a:endParaRPr lang="en-ID" sz="4800" b="1" dirty="0">
              <a:solidFill>
                <a:srgbClr val="7A3E65"/>
              </a:solidFill>
              <a:latin typeface="Amasis MT Pro" panose="020B0604020202020204" pitchFamily="18" charset="0"/>
            </a:endParaRPr>
          </a:p>
        </p:txBody>
      </p:sp>
      <p:pic>
        <p:nvPicPr>
          <p:cNvPr id="2" name="Graphic 1" descr="Bullseye with solid fill">
            <a:extLst>
              <a:ext uri="{FF2B5EF4-FFF2-40B4-BE49-F238E27FC236}">
                <a16:creationId xmlns:a16="http://schemas.microsoft.com/office/drawing/2014/main" id="{CB76914B-2484-2F64-BE02-3814C270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234" y="506740"/>
            <a:ext cx="3879533" cy="38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B75744F-A7AC-4E8A-F427-B8300A9F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153" y="-1324205"/>
            <a:ext cx="12664306" cy="95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505A96-63DE-EE4C-ED26-B55915139FC2}"/>
              </a:ext>
            </a:extLst>
          </p:cNvPr>
          <p:cNvSpPr/>
          <p:nvPr/>
        </p:nvSpPr>
        <p:spPr>
          <a:xfrm>
            <a:off x="-1660358" y="-3994484"/>
            <a:ext cx="15512716" cy="15421608"/>
          </a:xfrm>
          <a:prstGeom prst="ellipse">
            <a:avLst/>
          </a:prstGeom>
          <a:noFill/>
          <a:ln w="76200">
            <a:solidFill>
              <a:srgbClr val="7A3E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E6C1-9772-C2B9-8BD8-7FBAF9B19144}"/>
              </a:ext>
            </a:extLst>
          </p:cNvPr>
          <p:cNvSpPr txBox="1"/>
          <p:nvPr/>
        </p:nvSpPr>
        <p:spPr>
          <a:xfrm>
            <a:off x="2166022" y="4080642"/>
            <a:ext cx="785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latin typeface="Amasis MT Pro" panose="020B0604020202020204" pitchFamily="18" charset="0"/>
              </a:rPr>
              <a:t>CAPAIAN PEMBELAJARAN</a:t>
            </a:r>
            <a:endParaRPr lang="en-ID" sz="5400" b="1" dirty="0">
              <a:latin typeface="Amasis MT Pro" panose="020B0604020202020204" pitchFamily="18" charset="0"/>
            </a:endParaRPr>
          </a:p>
        </p:txBody>
      </p:sp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D1EF14D0-FCB0-E4E3-5BFE-4C9CEEFA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234" y="506740"/>
            <a:ext cx="3879533" cy="38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33338DA82A94CA2E98CCBE4F0B0E0" ma:contentTypeVersion="2" ma:contentTypeDescription="Create a new document." ma:contentTypeScope="" ma:versionID="78acca5dc7c916b481c8939c8ec597c3">
  <xsd:schema xmlns:xsd="http://www.w3.org/2001/XMLSchema" xmlns:xs="http://www.w3.org/2001/XMLSchema" xmlns:p="http://schemas.microsoft.com/office/2006/metadata/properties" xmlns:ns3="4dc20f74-98f4-421e-b344-6033be8b5bae" targetNamespace="http://schemas.microsoft.com/office/2006/metadata/properties" ma:root="true" ma:fieldsID="890496be96493835e3cd8e51e391560a" ns3:_="">
    <xsd:import namespace="4dc20f74-98f4-421e-b344-6033be8b5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20f74-98f4-421e-b344-6033be8b5b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AE5BFE-C8EB-4246-BC1A-DBA17345BB78}">
  <ds:schemaRefs>
    <ds:schemaRef ds:uri="http://schemas.microsoft.com/office/2006/documentManagement/types"/>
    <ds:schemaRef ds:uri="4dc20f74-98f4-421e-b344-6033be8b5bae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6AA000-DA06-473C-8DF9-9E161D304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F32CA-93A9-4272-8777-0F7A5B6E5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c20f74-98f4-421e-b344-6033be8b5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220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Amasis MT Pro</vt:lpstr>
      <vt:lpstr>Amasis MT Pro Black</vt:lpstr>
      <vt:lpstr>Arial</vt:lpstr>
      <vt:lpstr>Calibri</vt:lpstr>
      <vt:lpstr>Calibri Light</vt:lpstr>
      <vt:lpstr>Office Theme</vt:lpstr>
      <vt:lpstr>KOMUNIKASI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DESKRIPSI MATA KULIAH</vt:lpstr>
      <vt:lpstr>PowerPoint Presentation</vt:lpstr>
      <vt:lpstr>PowerPoint Presentation</vt:lpstr>
      <vt:lpstr>CAPAIAN PEMBELAJARAN</vt:lpstr>
      <vt:lpstr>PowerPoint Presentation</vt:lpstr>
      <vt:lpstr>PowerPoint Presentation</vt:lpstr>
      <vt:lpstr>BAHAN KAJIAN</vt:lpstr>
      <vt:lpstr>PowerPoint Presentation</vt:lpstr>
      <vt:lpstr>PowerPoint Presentation</vt:lpstr>
      <vt:lpstr>JADWAL</vt:lpstr>
      <vt:lpstr>JADWAL</vt:lpstr>
      <vt:lpstr>PowerPoint Presentation</vt:lpstr>
      <vt:lpstr>PowerPoint Presentation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MULTIMEDIA</dc:title>
  <dc:creator>Rijal Rahman Zuhri</dc:creator>
  <cp:keywords>Multimedia</cp:keywords>
  <cp:lastModifiedBy>rijalr24</cp:lastModifiedBy>
  <cp:revision>4</cp:revision>
  <dcterms:created xsi:type="dcterms:W3CDTF">2023-03-10T06:21:13Z</dcterms:created>
  <dcterms:modified xsi:type="dcterms:W3CDTF">2023-03-26T04:35:54Z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0x0101007E433338DA82A94CA2E98CCBE4F0B0E0</vt:lpwstr>
  </property>
</Properties>
</file>