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62" r:id="rId6"/>
    <p:sldId id="263" r:id="rId7"/>
    <p:sldId id="269" r:id="rId8"/>
    <p:sldId id="268"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7EB-2083-4188-94C3-DD3B24DD8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BDA9D8-8B10-4FB0-90B2-B63CA8F88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4E49C-33D8-43D4-BBE2-F1FC904DAED8}"/>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F18DF66B-9E44-47E7-9A27-9209970BB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4C039-68B0-41D7-871E-F9951A806973}"/>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36030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5313-17BA-477D-A542-7F189C471C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98F230-754D-4EB7-9C9A-87F1A684F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093AD-E988-43AE-BB37-303F9080DC86}"/>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085CB013-C100-41E5-89E5-76505059F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EDDCD-2A13-4773-B11F-5A38A410B3DD}"/>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81515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36F55-93A8-43C6-8494-76E1CE5FA8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843BB9-7A47-4CE3-AB52-FDA1536DC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A9F6F-0B2B-47D7-A6AE-CBDCE9859817}"/>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AEC97D46-BCCF-4818-A5B4-BDC82352D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D7264-038C-4C37-9793-BA71454294F8}"/>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155133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48F5-B7CF-4AF4-85C8-05B58B4BCB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5C0DB-642A-4A99-A117-4E4969205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BB175-8560-4F86-9ACB-E165B41CFE58}"/>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2889508C-FF11-4922-A8FC-1A3F2AD71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1EBC2-F7CD-429D-984A-CC3E86B20D24}"/>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114746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08B8-A39C-48BA-BCB9-17B19BFF11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CDF984-BB56-4100-93E9-FC961E3A2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C8E67-9328-4DF1-AB82-C93D5C58448A}"/>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BE9A7661-C36A-49D4-89C6-13CCD642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FDB23-8AFC-4A88-AFCA-354401845D54}"/>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37984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E6B9-6FB7-42C8-BA61-A7FAF77723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CCE1D-2A94-4051-A595-228FD9364F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B2EBD4-3E7E-4C61-8CC2-ACA19FD1E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CDA1F5-2295-488D-BAB5-986FADD2E161}"/>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6" name="Footer Placeholder 5">
            <a:extLst>
              <a:ext uri="{FF2B5EF4-FFF2-40B4-BE49-F238E27FC236}">
                <a16:creationId xmlns:a16="http://schemas.microsoft.com/office/drawing/2014/main" id="{31C6A3AE-A3DF-4D17-9C59-2D1CF361B9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AD0CE-9D4F-4064-A744-54193DE32EE5}"/>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134092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1239-152D-491E-979B-2238D7CB1A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63E8D-788F-4A4A-8671-BE69292D2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5CFFA-A1E7-4824-9EAA-29177A7A0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6CE63B-30D7-4312-B00D-E5327BDF0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DBB21-B183-4041-9870-209D30C28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92D1A6-5F14-43A3-B1CC-082B2A57E5AF}"/>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8" name="Footer Placeholder 7">
            <a:extLst>
              <a:ext uri="{FF2B5EF4-FFF2-40B4-BE49-F238E27FC236}">
                <a16:creationId xmlns:a16="http://schemas.microsoft.com/office/drawing/2014/main" id="{2BE9ED0A-A4CE-484C-A5BE-48E392390A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97904B-346D-4573-843D-6583B442D0FF}"/>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319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61AC-E91D-4DF4-B891-311B4FBE87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C7A62-7597-4531-8FD5-5DE35941C543}"/>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4" name="Footer Placeholder 3">
            <a:extLst>
              <a:ext uri="{FF2B5EF4-FFF2-40B4-BE49-F238E27FC236}">
                <a16:creationId xmlns:a16="http://schemas.microsoft.com/office/drawing/2014/main" id="{D9182F01-025A-4388-95B5-17A0560420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CFF07C-14AB-4A14-ABA9-42DD43647C32}"/>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218104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F0271-7235-40FC-A547-2D186B2A7F0A}"/>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3" name="Footer Placeholder 2">
            <a:extLst>
              <a:ext uri="{FF2B5EF4-FFF2-40B4-BE49-F238E27FC236}">
                <a16:creationId xmlns:a16="http://schemas.microsoft.com/office/drawing/2014/main" id="{82A7CC68-D589-4304-9BAD-396345A6CE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5FC5BA-C946-44EB-9EC5-8B423BD2C7E9}"/>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207303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881E-C108-44FC-A0B6-AB5F95191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120458-F6EC-41D0-B395-1E94F258E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5DA30A-E0AD-4D46-99C0-06C74521A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D0C93-445D-450F-BF51-20C730B9CD67}"/>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6" name="Footer Placeholder 5">
            <a:extLst>
              <a:ext uri="{FF2B5EF4-FFF2-40B4-BE49-F238E27FC236}">
                <a16:creationId xmlns:a16="http://schemas.microsoft.com/office/drawing/2014/main" id="{A05A5B31-48F8-4BE8-919C-041CD4CDC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47D5D-E3A4-4888-91C7-44DDD04FBBC5}"/>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332983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9DAE-B6F0-4CC5-BE00-B7A0336EF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B448DA-6D62-4B11-A8C7-0009AA6B6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E34CF-84C8-449B-91AC-DE01633B1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2E06F-8CFD-4434-BF3A-CF7491286CC6}"/>
              </a:ext>
            </a:extLst>
          </p:cNvPr>
          <p:cNvSpPr>
            <a:spLocks noGrp="1"/>
          </p:cNvSpPr>
          <p:nvPr>
            <p:ph type="dt" sz="half" idx="10"/>
          </p:nvPr>
        </p:nvSpPr>
        <p:spPr/>
        <p:txBody>
          <a:bodyPr/>
          <a:lstStyle/>
          <a:p>
            <a:fld id="{08F1D7B4-C429-4CA6-95DC-B0BB80CDE9F1}" type="datetimeFigureOut">
              <a:rPr lang="en-IN" smtClean="0"/>
              <a:t>10-01-2022</a:t>
            </a:fld>
            <a:endParaRPr lang="en-IN"/>
          </a:p>
        </p:txBody>
      </p:sp>
      <p:sp>
        <p:nvSpPr>
          <p:cNvPr id="6" name="Footer Placeholder 5">
            <a:extLst>
              <a:ext uri="{FF2B5EF4-FFF2-40B4-BE49-F238E27FC236}">
                <a16:creationId xmlns:a16="http://schemas.microsoft.com/office/drawing/2014/main" id="{51BC826B-0AA9-4788-A211-CBC205E6BC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928C1-A6EE-45A1-98CB-57E75576C73B}"/>
              </a:ext>
            </a:extLst>
          </p:cNvPr>
          <p:cNvSpPr>
            <a:spLocks noGrp="1"/>
          </p:cNvSpPr>
          <p:nvPr>
            <p:ph type="sldNum" sz="quarter" idx="12"/>
          </p:nvPr>
        </p:nvSpPr>
        <p:spPr/>
        <p:txBody>
          <a:bodyPr/>
          <a:lstStyle/>
          <a:p>
            <a:fld id="{6DF1E434-D4CC-40E6-BB67-05F110C7E1AF}" type="slidenum">
              <a:rPr lang="en-IN" smtClean="0"/>
              <a:t>‹#›</a:t>
            </a:fld>
            <a:endParaRPr lang="en-IN"/>
          </a:p>
        </p:txBody>
      </p:sp>
    </p:spTree>
    <p:extLst>
      <p:ext uri="{BB962C8B-B14F-4D97-AF65-F5344CB8AC3E}">
        <p14:creationId xmlns:p14="http://schemas.microsoft.com/office/powerpoint/2010/main" val="1826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DFB34-4127-405B-920E-E6CA997E1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E76628-4CEB-498C-8E8E-68F62F288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4CBF7-6D12-4428-9458-557917480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1D7B4-C429-4CA6-95DC-B0BB80CDE9F1}" type="datetimeFigureOut">
              <a:rPr lang="en-IN" smtClean="0"/>
              <a:t>10-01-2022</a:t>
            </a:fld>
            <a:endParaRPr lang="en-IN"/>
          </a:p>
        </p:txBody>
      </p:sp>
      <p:sp>
        <p:nvSpPr>
          <p:cNvPr id="5" name="Footer Placeholder 4">
            <a:extLst>
              <a:ext uri="{FF2B5EF4-FFF2-40B4-BE49-F238E27FC236}">
                <a16:creationId xmlns:a16="http://schemas.microsoft.com/office/drawing/2014/main" id="{E037C2F1-2443-44EB-8575-BB6EDB37C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C198F5-ED54-43DC-B155-138F900E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1E434-D4CC-40E6-BB67-05F110C7E1AF}" type="slidenum">
              <a:rPr lang="en-IN" smtClean="0"/>
              <a:t>‹#›</a:t>
            </a:fld>
            <a:endParaRPr lang="en-IN"/>
          </a:p>
        </p:txBody>
      </p:sp>
    </p:spTree>
    <p:extLst>
      <p:ext uri="{BB962C8B-B14F-4D97-AF65-F5344CB8AC3E}">
        <p14:creationId xmlns:p14="http://schemas.microsoft.com/office/powerpoint/2010/main" val="2506620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overview/#what-is-azure"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www.hp.com/us-en/shop/tech-takes/determine-whether-saas-is-right-for-your-business" TargetMode="External"/><Relationship Id="rId4" Type="http://schemas.openxmlformats.org/officeDocument/2006/relationships/hyperlink" Target="https://www.hp.com/us-en/shop/tech-takes/top-ways-companies-are-using-cloud-softwa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6E86-4CA3-4361-A4CE-76B0EF03B86D}"/>
              </a:ext>
            </a:extLst>
          </p:cNvPr>
          <p:cNvSpPr>
            <a:spLocks noGrp="1"/>
          </p:cNvSpPr>
          <p:nvPr>
            <p:ph type="ctrTitle"/>
          </p:nvPr>
        </p:nvSpPr>
        <p:spPr>
          <a:xfrm>
            <a:off x="669826" y="1238102"/>
            <a:ext cx="10826496" cy="2449415"/>
          </a:xfrm>
        </p:spPr>
        <p:txBody>
          <a:bodyPr/>
          <a:lstStyle/>
          <a:p>
            <a:endParaRPr lang="en-IN" dirty="0"/>
          </a:p>
        </p:txBody>
      </p:sp>
      <p:sp>
        <p:nvSpPr>
          <p:cNvPr id="3" name="Subtitle 2">
            <a:extLst>
              <a:ext uri="{FF2B5EF4-FFF2-40B4-BE49-F238E27FC236}">
                <a16:creationId xmlns:a16="http://schemas.microsoft.com/office/drawing/2014/main" id="{2FD22812-65C5-4CC9-9D0F-260C540B9F43}"/>
              </a:ext>
            </a:extLst>
          </p:cNvPr>
          <p:cNvSpPr>
            <a:spLocks noGrp="1"/>
          </p:cNvSpPr>
          <p:nvPr>
            <p:ph type="subTitle" idx="1"/>
          </p:nvPr>
        </p:nvSpPr>
        <p:spPr>
          <a:xfrm>
            <a:off x="669826" y="3736724"/>
            <a:ext cx="10826496" cy="1698630"/>
          </a:xfrm>
        </p:spPr>
        <p:txBody>
          <a:bodyPr/>
          <a:lstStyle/>
          <a:p>
            <a:endParaRPr lang="en-IN"/>
          </a:p>
        </p:txBody>
      </p:sp>
      <p:pic>
        <p:nvPicPr>
          <p:cNvPr id="5" name="Picture 4">
            <a:extLst>
              <a:ext uri="{FF2B5EF4-FFF2-40B4-BE49-F238E27FC236}">
                <a16:creationId xmlns:a16="http://schemas.microsoft.com/office/drawing/2014/main" id="{8C99F154-45CA-41C3-9BFA-D837A152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7554"/>
            <a:ext cx="12191999" cy="7035554"/>
          </a:xfrm>
          <a:prstGeom prst="rect">
            <a:avLst/>
          </a:prstGeom>
        </p:spPr>
      </p:pic>
      <p:pic>
        <p:nvPicPr>
          <p:cNvPr id="8" name="Picture 7">
            <a:extLst>
              <a:ext uri="{FF2B5EF4-FFF2-40B4-BE49-F238E27FC236}">
                <a16:creationId xmlns:a16="http://schemas.microsoft.com/office/drawing/2014/main" id="{83B28A82-FB74-4DD7-AAD5-6157CAC30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47" y="252995"/>
            <a:ext cx="1675162" cy="1338805"/>
          </a:xfrm>
          <a:prstGeom prst="rect">
            <a:avLst/>
          </a:prstGeom>
        </p:spPr>
      </p:pic>
      <p:sp>
        <p:nvSpPr>
          <p:cNvPr id="10" name="TextBox 9">
            <a:extLst>
              <a:ext uri="{FF2B5EF4-FFF2-40B4-BE49-F238E27FC236}">
                <a16:creationId xmlns:a16="http://schemas.microsoft.com/office/drawing/2014/main" id="{97FF4C56-7864-4FF6-AE2E-F87033DD36B4}"/>
              </a:ext>
            </a:extLst>
          </p:cNvPr>
          <p:cNvSpPr txBox="1"/>
          <p:nvPr/>
        </p:nvSpPr>
        <p:spPr>
          <a:xfrm>
            <a:off x="2528387" y="1663490"/>
            <a:ext cx="9734849" cy="830997"/>
          </a:xfrm>
          <a:prstGeom prst="rect">
            <a:avLst/>
          </a:prstGeom>
          <a:noFill/>
        </p:spPr>
        <p:txBody>
          <a:bodyPr wrap="square" rtlCol="0">
            <a:spAutoFit/>
          </a:bodyPr>
          <a:lstStyle/>
          <a:p>
            <a:r>
              <a:rPr lang="en-IN" sz="4800" dirty="0" err="1">
                <a:solidFill>
                  <a:schemeClr val="bg1"/>
                </a:solidFill>
                <a:latin typeface="Eras Bold ITC" panose="020B0907030504020204" pitchFamily="34" charset="0"/>
              </a:rPr>
              <a:t>Msc</a:t>
            </a:r>
            <a:r>
              <a:rPr lang="en-IN" sz="4800" dirty="0">
                <a:solidFill>
                  <a:schemeClr val="bg1"/>
                </a:solidFill>
                <a:latin typeface="Eras Bold ITC" panose="020B0907030504020204" pitchFamily="34" charset="0"/>
              </a:rPr>
              <a:t>  Computer Science</a:t>
            </a:r>
          </a:p>
        </p:txBody>
      </p:sp>
      <p:sp>
        <p:nvSpPr>
          <p:cNvPr id="11" name="TextBox 10">
            <a:extLst>
              <a:ext uri="{FF2B5EF4-FFF2-40B4-BE49-F238E27FC236}">
                <a16:creationId xmlns:a16="http://schemas.microsoft.com/office/drawing/2014/main" id="{423C2869-369F-453F-AB3C-C16796233C06}"/>
              </a:ext>
            </a:extLst>
          </p:cNvPr>
          <p:cNvSpPr txBox="1"/>
          <p:nvPr/>
        </p:nvSpPr>
        <p:spPr>
          <a:xfrm>
            <a:off x="3978498" y="2514692"/>
            <a:ext cx="5707561" cy="523220"/>
          </a:xfrm>
          <a:prstGeom prst="rect">
            <a:avLst/>
          </a:prstGeom>
          <a:noFill/>
        </p:spPr>
        <p:txBody>
          <a:bodyPr wrap="square" rtlCol="0">
            <a:spAutoFit/>
          </a:bodyPr>
          <a:lstStyle/>
          <a:p>
            <a:r>
              <a:rPr lang="en-IN" dirty="0"/>
              <a:t>             </a:t>
            </a:r>
            <a:r>
              <a:rPr lang="en-IN" sz="2800" dirty="0">
                <a:solidFill>
                  <a:schemeClr val="bg1"/>
                </a:solidFill>
                <a:latin typeface="Eras Bold ITC" panose="020B0907030504020204" pitchFamily="34" charset="0"/>
              </a:rPr>
              <a:t>Microsoft </a:t>
            </a:r>
            <a:r>
              <a:rPr lang="en-IN" sz="2800" dirty="0" err="1">
                <a:solidFill>
                  <a:schemeClr val="bg1"/>
                </a:solidFill>
                <a:latin typeface="Eras Bold ITC" panose="020B0907030504020204" pitchFamily="34" charset="0"/>
              </a:rPr>
              <a:t>Azuer</a:t>
            </a:r>
            <a:endParaRPr lang="en-IN" sz="2800" dirty="0">
              <a:solidFill>
                <a:schemeClr val="bg1"/>
              </a:solidFill>
              <a:latin typeface="Eras Bold ITC" panose="020B0907030504020204" pitchFamily="34" charset="0"/>
            </a:endParaRPr>
          </a:p>
        </p:txBody>
      </p:sp>
      <p:sp>
        <p:nvSpPr>
          <p:cNvPr id="12" name="TextBox 11">
            <a:extLst>
              <a:ext uri="{FF2B5EF4-FFF2-40B4-BE49-F238E27FC236}">
                <a16:creationId xmlns:a16="http://schemas.microsoft.com/office/drawing/2014/main" id="{92BB7D4C-0B65-450C-8A2A-884A55BD1B16}"/>
              </a:ext>
            </a:extLst>
          </p:cNvPr>
          <p:cNvSpPr txBox="1"/>
          <p:nvPr/>
        </p:nvSpPr>
        <p:spPr>
          <a:xfrm>
            <a:off x="1509895" y="2945204"/>
            <a:ext cx="7590408" cy="2677656"/>
          </a:xfrm>
          <a:prstGeom prst="rect">
            <a:avLst/>
          </a:prstGeom>
          <a:noFill/>
        </p:spPr>
        <p:txBody>
          <a:bodyPr wrap="square" rtlCol="0">
            <a:spAutoFit/>
          </a:bodyPr>
          <a:lstStyle/>
          <a:p>
            <a:r>
              <a:rPr lang="en-IN" sz="2400" dirty="0">
                <a:solidFill>
                  <a:schemeClr val="bg1"/>
                </a:solidFill>
                <a:latin typeface="Eras Bold ITC" panose="020B0907030504020204" pitchFamily="34" charset="0"/>
              </a:rPr>
              <a:t>       </a:t>
            </a:r>
          </a:p>
          <a:p>
            <a:endParaRPr lang="en-IN" sz="2400" dirty="0">
              <a:solidFill>
                <a:schemeClr val="bg1"/>
              </a:solidFill>
              <a:latin typeface="Eras Bold ITC" panose="020B0907030504020204" pitchFamily="34" charset="0"/>
            </a:endParaRPr>
          </a:p>
          <a:p>
            <a:r>
              <a:rPr lang="en-IN" sz="2400" dirty="0">
                <a:solidFill>
                  <a:schemeClr val="bg1"/>
                </a:solidFill>
                <a:latin typeface="Eras Bold ITC" panose="020B0907030504020204" pitchFamily="34" charset="0"/>
              </a:rPr>
              <a:t>			</a:t>
            </a:r>
            <a:r>
              <a:rPr lang="en-IN" sz="2400" b="0" i="0" dirty="0">
                <a:solidFill>
                  <a:schemeClr val="bg1"/>
                </a:solidFill>
                <a:effectLst/>
                <a:latin typeface="Eras Bold ITC" panose="020B0907030504020204" pitchFamily="34" charset="0"/>
              </a:rPr>
              <a:t>Pratik Ghadge	</a:t>
            </a:r>
            <a:r>
              <a:rPr lang="en-IN" sz="2400" dirty="0">
                <a:solidFill>
                  <a:schemeClr val="bg1"/>
                </a:solidFill>
                <a:latin typeface="Eras Bold ITC" panose="020B0907030504020204" pitchFamily="34" charset="0"/>
              </a:rPr>
              <a:t>A-30</a:t>
            </a:r>
            <a:endParaRPr lang="en-IN" sz="2400" b="0" i="0" dirty="0">
              <a:solidFill>
                <a:schemeClr val="bg1"/>
              </a:solidFill>
              <a:effectLst/>
              <a:latin typeface="Eras Bold ITC" panose="020B0907030504020204" pitchFamily="34" charset="0"/>
            </a:endParaRPr>
          </a:p>
          <a:p>
            <a:r>
              <a:rPr lang="en-IN" sz="2400" b="0" i="0" dirty="0">
                <a:solidFill>
                  <a:schemeClr val="bg1"/>
                </a:solidFill>
                <a:effectLst/>
                <a:latin typeface="Eras Bold ITC" panose="020B0907030504020204" pitchFamily="34" charset="0"/>
              </a:rPr>
              <a:t>			Rohan More	</a:t>
            </a:r>
            <a:r>
              <a:rPr lang="en-IN" sz="2400" dirty="0">
                <a:solidFill>
                  <a:schemeClr val="bg1"/>
                </a:solidFill>
                <a:latin typeface="Eras Bold ITC" panose="020B0907030504020204" pitchFamily="34" charset="0"/>
              </a:rPr>
              <a:t>A-34</a:t>
            </a:r>
          </a:p>
          <a:p>
            <a:r>
              <a:rPr lang="en-IN" sz="2400" dirty="0">
                <a:solidFill>
                  <a:schemeClr val="bg1"/>
                </a:solidFill>
                <a:latin typeface="Eras Bold ITC" panose="020B0907030504020204" pitchFamily="34" charset="0"/>
              </a:rPr>
              <a:t>			Rahul Nalawade   A-32</a:t>
            </a:r>
          </a:p>
          <a:p>
            <a:r>
              <a:rPr lang="en-IN" sz="2400" b="0" i="0" dirty="0">
                <a:solidFill>
                  <a:schemeClr val="bg1"/>
                </a:solidFill>
                <a:effectLst/>
                <a:latin typeface="Eras Bold ITC" panose="020B0907030504020204" pitchFamily="34" charset="0"/>
              </a:rPr>
              <a:t>			</a:t>
            </a:r>
            <a:r>
              <a:rPr lang="en-IN" sz="2400" b="0" i="0" dirty="0" err="1">
                <a:solidFill>
                  <a:schemeClr val="bg1"/>
                </a:solidFill>
                <a:effectLst/>
                <a:latin typeface="Eras Bold ITC" panose="020B0907030504020204" pitchFamily="34" charset="0"/>
              </a:rPr>
              <a:t>Tanish</a:t>
            </a:r>
            <a:r>
              <a:rPr lang="en-IN" sz="2400" b="0" i="0" dirty="0">
                <a:solidFill>
                  <a:schemeClr val="bg1"/>
                </a:solidFill>
                <a:effectLst/>
                <a:latin typeface="Eras Bold ITC" panose="020B0907030504020204" pitchFamily="34" charset="0"/>
              </a:rPr>
              <a:t> </a:t>
            </a:r>
            <a:r>
              <a:rPr lang="en-IN" sz="2400" b="0" i="0" dirty="0" err="1">
                <a:solidFill>
                  <a:schemeClr val="bg1"/>
                </a:solidFill>
                <a:effectLst/>
                <a:latin typeface="Eras Bold ITC" panose="020B0907030504020204" pitchFamily="34" charset="0"/>
              </a:rPr>
              <a:t>Parkale</a:t>
            </a:r>
            <a:r>
              <a:rPr lang="en-IN" sz="2400" b="0" i="0" dirty="0">
                <a:solidFill>
                  <a:schemeClr val="bg1"/>
                </a:solidFill>
                <a:effectLst/>
                <a:latin typeface="Eras Bold ITC" panose="020B0907030504020204" pitchFamily="34" charset="0"/>
              </a:rPr>
              <a:t>	</a:t>
            </a:r>
            <a:r>
              <a:rPr lang="en-IN" sz="2400" dirty="0">
                <a:solidFill>
                  <a:schemeClr val="bg1"/>
                </a:solidFill>
                <a:latin typeface="Eras Bold ITC" panose="020B0907030504020204" pitchFamily="34" charset="0"/>
              </a:rPr>
              <a:t>A-62</a:t>
            </a:r>
            <a:endParaRPr lang="en-IN" sz="2400" b="0" i="0" dirty="0">
              <a:solidFill>
                <a:schemeClr val="bg1"/>
              </a:solidFill>
              <a:effectLst/>
              <a:latin typeface="Eras Bold ITC" panose="020B0907030504020204" pitchFamily="34" charset="0"/>
            </a:endParaRPr>
          </a:p>
          <a:p>
            <a:r>
              <a:rPr lang="en-IN" sz="2400" b="0" i="0" dirty="0">
                <a:solidFill>
                  <a:schemeClr val="bg1"/>
                </a:solidFill>
                <a:effectLst/>
                <a:latin typeface="Eras Bold ITC" panose="020B0907030504020204" pitchFamily="34" charset="0"/>
              </a:rPr>
              <a:t>			Onkar Rede	</a:t>
            </a:r>
            <a:r>
              <a:rPr lang="en-IN" sz="2400" dirty="0">
                <a:solidFill>
                  <a:schemeClr val="bg1"/>
                </a:solidFill>
                <a:latin typeface="Eras Bold ITC" panose="020B0907030504020204" pitchFamily="34" charset="0"/>
              </a:rPr>
              <a:t>A-63</a:t>
            </a:r>
          </a:p>
        </p:txBody>
      </p:sp>
    </p:spTree>
    <p:extLst>
      <p:ext uri="{BB962C8B-B14F-4D97-AF65-F5344CB8AC3E}">
        <p14:creationId xmlns:p14="http://schemas.microsoft.com/office/powerpoint/2010/main" val="163259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9C56C-F6FB-490C-8F37-4957E32CA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 y="0"/>
            <a:ext cx="12188171" cy="6858000"/>
          </a:xfrm>
          <a:prstGeom prst="rect">
            <a:avLst/>
          </a:prstGeom>
        </p:spPr>
      </p:pic>
    </p:spTree>
    <p:extLst>
      <p:ext uri="{BB962C8B-B14F-4D97-AF65-F5344CB8AC3E}">
        <p14:creationId xmlns:p14="http://schemas.microsoft.com/office/powerpoint/2010/main" val="46576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1173978" y="448898"/>
            <a:ext cx="6844684" cy="584775"/>
          </a:xfrm>
          <a:prstGeom prst="rect">
            <a:avLst/>
          </a:prstGeom>
          <a:noFill/>
        </p:spPr>
        <p:txBody>
          <a:bodyPr wrap="square" rtlCol="0">
            <a:spAutoFit/>
          </a:bodyPr>
          <a:lstStyle/>
          <a:p>
            <a:r>
              <a:rPr lang="en-US" sz="3200" dirty="0">
                <a:latin typeface="Eras Bold ITC" panose="020B0907030504020204" pitchFamily="34" charset="0"/>
              </a:rPr>
              <a:t>W</a:t>
            </a:r>
            <a:r>
              <a:rPr lang="en-IN" sz="3200" dirty="0">
                <a:latin typeface="Eras Bold ITC" panose="020B0907030504020204" pitchFamily="34" charset="0"/>
              </a:rPr>
              <a:t>hat Is Microsoft Azure</a:t>
            </a:r>
          </a:p>
        </p:txBody>
      </p:sp>
      <p:sp>
        <p:nvSpPr>
          <p:cNvPr id="7" name="TextBox 6">
            <a:extLst>
              <a:ext uri="{FF2B5EF4-FFF2-40B4-BE49-F238E27FC236}">
                <a16:creationId xmlns:a16="http://schemas.microsoft.com/office/drawing/2014/main" id="{E6274ED7-6C53-4FB5-805F-A55551E47084}"/>
              </a:ext>
            </a:extLst>
          </p:cNvPr>
          <p:cNvSpPr txBox="1"/>
          <p:nvPr/>
        </p:nvSpPr>
        <p:spPr>
          <a:xfrm>
            <a:off x="1173978" y="1605287"/>
            <a:ext cx="8078680" cy="1569660"/>
          </a:xfrm>
          <a:prstGeom prst="rect">
            <a:avLst/>
          </a:prstGeom>
          <a:noFill/>
        </p:spPr>
        <p:txBody>
          <a:bodyPr wrap="square" rtlCol="0">
            <a:spAutoFit/>
          </a:bodyPr>
          <a:lstStyle/>
          <a:p>
            <a:r>
              <a:rPr lang="en-US" sz="2400" b="0" i="0" dirty="0">
                <a:effectLst/>
                <a:latin typeface="Eras Demi ITC" panose="020B0805030504020804" pitchFamily="34" charset="0"/>
              </a:rPr>
              <a:t>Microsoft Azure, often referred to as Azure, is a </a:t>
            </a:r>
            <a:r>
              <a:rPr lang="en-US" sz="2400" b="0" i="0" dirty="0">
                <a:solidFill>
                  <a:srgbClr val="0070C0"/>
                </a:solidFill>
                <a:effectLst/>
                <a:latin typeface="Eras Demi ITC" panose="020B0805030504020804" pitchFamily="34" charset="0"/>
              </a:rPr>
              <a:t>cloud</a:t>
            </a:r>
            <a:r>
              <a:rPr lang="en-US" sz="2400" b="0" i="0" dirty="0">
                <a:effectLst/>
                <a:latin typeface="Eras Demi ITC" panose="020B0805030504020804" pitchFamily="34" charset="0"/>
              </a:rPr>
              <a:t> computing service operated by Microsoft for application management via Microsoft-managed data centers.</a:t>
            </a:r>
            <a:endParaRPr lang="en-IN" sz="2400" dirty="0">
              <a:latin typeface="Eras Demi ITC" panose="020B0805030504020804" pitchFamily="34" charset="0"/>
            </a:endParaRPr>
          </a:p>
        </p:txBody>
      </p:sp>
      <p:pic>
        <p:nvPicPr>
          <p:cNvPr id="3" name="Picture 2">
            <a:extLst>
              <a:ext uri="{FF2B5EF4-FFF2-40B4-BE49-F238E27FC236}">
                <a16:creationId xmlns:a16="http://schemas.microsoft.com/office/drawing/2014/main" id="{191FDA30-0C1C-4A07-A94B-01ED4B6C4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956" y="3870849"/>
            <a:ext cx="3845326" cy="2041679"/>
          </a:xfrm>
          <a:prstGeom prst="rect">
            <a:avLst/>
          </a:prstGeom>
        </p:spPr>
      </p:pic>
    </p:spTree>
    <p:extLst>
      <p:ext uri="{BB962C8B-B14F-4D97-AF65-F5344CB8AC3E}">
        <p14:creationId xmlns:p14="http://schemas.microsoft.com/office/powerpoint/2010/main" val="6959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1127464" y="475532"/>
            <a:ext cx="6844684" cy="584775"/>
          </a:xfrm>
          <a:prstGeom prst="rect">
            <a:avLst/>
          </a:prstGeom>
          <a:noFill/>
        </p:spPr>
        <p:txBody>
          <a:bodyPr wrap="square" rtlCol="0">
            <a:spAutoFit/>
          </a:bodyPr>
          <a:lstStyle/>
          <a:p>
            <a:r>
              <a:rPr lang="en-US" sz="3200" dirty="0">
                <a:latin typeface="Eras Bold ITC" panose="020B0907030504020204" pitchFamily="34" charset="0"/>
              </a:rPr>
              <a:t>W</a:t>
            </a:r>
            <a:r>
              <a:rPr lang="en-IN" sz="3200" dirty="0">
                <a:latin typeface="Eras Bold ITC" panose="020B0907030504020204" pitchFamily="34" charset="0"/>
              </a:rPr>
              <a:t>hat Is Cloud</a:t>
            </a:r>
          </a:p>
        </p:txBody>
      </p:sp>
      <p:sp>
        <p:nvSpPr>
          <p:cNvPr id="2" name="TextBox 1">
            <a:extLst>
              <a:ext uri="{FF2B5EF4-FFF2-40B4-BE49-F238E27FC236}">
                <a16:creationId xmlns:a16="http://schemas.microsoft.com/office/drawing/2014/main" id="{04048A97-B55D-4A5B-9685-8C40AE5E7191}"/>
              </a:ext>
            </a:extLst>
          </p:cNvPr>
          <p:cNvSpPr txBox="1"/>
          <p:nvPr/>
        </p:nvSpPr>
        <p:spPr>
          <a:xfrm>
            <a:off x="1127464" y="1278385"/>
            <a:ext cx="9534618" cy="1200329"/>
          </a:xfrm>
          <a:prstGeom prst="rect">
            <a:avLst/>
          </a:prstGeom>
          <a:noFill/>
        </p:spPr>
        <p:txBody>
          <a:bodyPr wrap="square" rtlCol="0">
            <a:spAutoFit/>
          </a:bodyPr>
          <a:lstStyle/>
          <a:p>
            <a:r>
              <a:rPr lang="en-US" b="0" i="0" dirty="0">
                <a:effectLst/>
                <a:latin typeface="Eras Demi ITC" panose="020B0805030504020804" pitchFamily="34" charset="0"/>
              </a:rPr>
              <a:t>Cloud computing is the on-demand availability of computer system resources, especially data storage and computing power, without direct active management by the user. Large clouds often have functions distributed over multiple locations, each location being a data center.</a:t>
            </a:r>
            <a:endParaRPr lang="en-IN" dirty="0">
              <a:latin typeface="Eras Demi ITC" panose="020B0805030504020804" pitchFamily="34" charset="0"/>
            </a:endParaRPr>
          </a:p>
        </p:txBody>
      </p:sp>
      <p:pic>
        <p:nvPicPr>
          <p:cNvPr id="8" name="Picture 7">
            <a:extLst>
              <a:ext uri="{FF2B5EF4-FFF2-40B4-BE49-F238E27FC236}">
                <a16:creationId xmlns:a16="http://schemas.microsoft.com/office/drawing/2014/main" id="{267903BD-6BCD-4E1D-87F4-94C3BAC98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496" y="2883300"/>
            <a:ext cx="7608163" cy="3739442"/>
          </a:xfrm>
          <a:prstGeom prst="rect">
            <a:avLst/>
          </a:prstGeom>
        </p:spPr>
      </p:pic>
    </p:spTree>
    <p:extLst>
      <p:ext uri="{BB962C8B-B14F-4D97-AF65-F5344CB8AC3E}">
        <p14:creationId xmlns:p14="http://schemas.microsoft.com/office/powerpoint/2010/main" val="252605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986727"/>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978022" y="443884"/>
            <a:ext cx="7679185" cy="584775"/>
          </a:xfrm>
          <a:prstGeom prst="rect">
            <a:avLst/>
          </a:prstGeom>
          <a:noFill/>
        </p:spPr>
        <p:txBody>
          <a:bodyPr wrap="square" rtlCol="0">
            <a:spAutoFit/>
          </a:bodyPr>
          <a:lstStyle/>
          <a:p>
            <a:pPr algn="l"/>
            <a:r>
              <a:rPr lang="en-US" sz="3200" b="1" i="0" dirty="0">
                <a:solidFill>
                  <a:srgbClr val="000000"/>
                </a:solidFill>
                <a:effectLst/>
                <a:latin typeface="Eras Bold ITC" panose="020B0907030504020204" pitchFamily="34" charset="0"/>
              </a:rPr>
              <a:t>What is Microsoft Azure used for?</a:t>
            </a:r>
          </a:p>
        </p:txBody>
      </p:sp>
      <p:sp>
        <p:nvSpPr>
          <p:cNvPr id="2" name="TextBox 1">
            <a:extLst>
              <a:ext uri="{FF2B5EF4-FFF2-40B4-BE49-F238E27FC236}">
                <a16:creationId xmlns:a16="http://schemas.microsoft.com/office/drawing/2014/main" id="{178F3668-7AEF-430B-9B62-2FB19C20D2FE}"/>
              </a:ext>
            </a:extLst>
          </p:cNvPr>
          <p:cNvSpPr txBox="1"/>
          <p:nvPr/>
        </p:nvSpPr>
        <p:spPr>
          <a:xfrm>
            <a:off x="1109710" y="1500326"/>
            <a:ext cx="9721048" cy="3970318"/>
          </a:xfrm>
          <a:prstGeom prst="rect">
            <a:avLst/>
          </a:prstGeom>
          <a:noFill/>
        </p:spPr>
        <p:txBody>
          <a:bodyPr wrap="square" rtlCol="0">
            <a:spAutoFit/>
          </a:bodyPr>
          <a:lstStyle/>
          <a:p>
            <a:pPr algn="l"/>
            <a:r>
              <a:rPr lang="en-US" b="0" i="0" dirty="0">
                <a:solidFill>
                  <a:srgbClr val="000000"/>
                </a:solidFill>
                <a:effectLst/>
                <a:latin typeface="Eras Demi ITC" panose="020B0805030504020804" pitchFamily="34" charset="0"/>
              </a:rPr>
              <a:t>Microsoft Azure has more than 200 applications, offering more than </a:t>
            </a:r>
            <a:r>
              <a:rPr lang="en-US" b="0" i="0" u="none" strike="noStrike" dirty="0">
                <a:solidFill>
                  <a:srgbClr val="000000"/>
                </a:solidFill>
                <a:effectLst/>
                <a:latin typeface="Eras Demi ITC" panose="020B0805030504020804" pitchFamily="34" charset="0"/>
                <a:hlinkClick r:id="rId3"/>
              </a:rPr>
              <a:t>1,000 technical capabilities</a:t>
            </a:r>
            <a:r>
              <a:rPr lang="en-US" b="0" i="0" dirty="0">
                <a:solidFill>
                  <a:srgbClr val="000000"/>
                </a:solidFill>
                <a:effectLst/>
                <a:latin typeface="Eras Demi ITC" panose="020B0805030504020804" pitchFamily="34" charset="0"/>
              </a:rPr>
              <a:t> in the last year alone. All are designed to serve businesses </a:t>
            </a:r>
            <a:r>
              <a:rPr lang="en-US" b="0" i="0" u="none" strike="noStrike" dirty="0">
                <a:solidFill>
                  <a:srgbClr val="000000"/>
                </a:solidFill>
                <a:effectLst/>
                <a:latin typeface="Eras Demi ITC" panose="020B0805030504020804" pitchFamily="34" charset="0"/>
                <a:hlinkClick r:id="rId4"/>
              </a:rPr>
              <a:t>from the cloud</a:t>
            </a:r>
            <a:r>
              <a:rPr lang="en-US" b="0" i="0" dirty="0">
                <a:solidFill>
                  <a:srgbClr val="000000"/>
                </a:solidFill>
                <a:effectLst/>
                <a:latin typeface="Eras Demi ITC" panose="020B0805030504020804" pitchFamily="34" charset="0"/>
              </a:rPr>
              <a:t>, or over the internet. Rather than storing and managing data and processes on their own computers and servers, companies can offload these resources to Microsoft Azure. But there’s more to it than just storage capabilities.</a:t>
            </a:r>
          </a:p>
          <a:p>
            <a:pPr algn="l"/>
            <a:endParaRPr lang="en-US" b="0" i="0" dirty="0">
              <a:solidFill>
                <a:srgbClr val="000000"/>
              </a:solidFill>
              <a:effectLst/>
              <a:latin typeface="Eras Demi ITC" panose="020B0805030504020804" pitchFamily="34" charset="0"/>
            </a:endParaRPr>
          </a:p>
          <a:p>
            <a:pPr algn="l"/>
            <a:r>
              <a:rPr lang="en-US" b="0" i="0" dirty="0">
                <a:solidFill>
                  <a:srgbClr val="000000"/>
                </a:solidFill>
                <a:effectLst/>
                <a:latin typeface="Eras Demi ITC" panose="020B0805030504020804" pitchFamily="34" charset="0"/>
              </a:rPr>
              <a:t>The three common ways Microsoft Azure helps businesses include:</a:t>
            </a:r>
          </a:p>
          <a:p>
            <a:pPr algn="l"/>
            <a:endParaRPr lang="en-US" b="0" i="0" dirty="0">
              <a:solidFill>
                <a:srgbClr val="000000"/>
              </a:solidFill>
              <a:effectLst/>
              <a:latin typeface="Eras Demi ITC" panose="020B0805030504020804" pitchFamily="34" charset="0"/>
            </a:endParaRPr>
          </a:p>
          <a:p>
            <a:pPr algn="l" fontAlgn="t">
              <a:buFont typeface="Arial" panose="020B0604020202020204" pitchFamily="34" charset="0"/>
              <a:buChar char="•"/>
            </a:pPr>
            <a:r>
              <a:rPr lang="en-US" b="0" i="0" strike="noStrike" dirty="0">
                <a:effectLst/>
                <a:latin typeface="Eras Demi ITC" panose="020B0805030504020804" pitchFamily="34" charset="0"/>
                <a:hlinkClick r:id="rId5">
                  <a:extLst>
                    <a:ext uri="{A12FA001-AC4F-418D-AE19-62706E023703}">
                      <ahyp:hlinkClr xmlns:ahyp="http://schemas.microsoft.com/office/drawing/2018/hyperlinkcolor" val="tx"/>
                    </a:ext>
                  </a:extLst>
                </a:hlinkClick>
              </a:rPr>
              <a:t>Software as a service (SaaS)</a:t>
            </a:r>
            <a:r>
              <a:rPr lang="en-US" b="0" i="0" dirty="0">
                <a:solidFill>
                  <a:srgbClr val="000000"/>
                </a:solidFill>
                <a:effectLst/>
                <a:latin typeface="Eras Demi ITC" panose="020B0805030504020804" pitchFamily="34" charset="0"/>
              </a:rPr>
              <a:t>, or accessing software applications, such as Salesforce CRM or Microsoft Office 365, through the web</a:t>
            </a:r>
          </a:p>
          <a:p>
            <a:pPr algn="l" fontAlgn="t">
              <a:buFont typeface="Arial" panose="020B0604020202020204" pitchFamily="34" charset="0"/>
              <a:buChar char="•"/>
            </a:pPr>
            <a:r>
              <a:rPr lang="en-US" b="0" i="0" dirty="0">
                <a:solidFill>
                  <a:srgbClr val="000000"/>
                </a:solidFill>
                <a:effectLst/>
                <a:latin typeface="Eras Demi ITC" panose="020B0805030504020804" pitchFamily="34" charset="0"/>
              </a:rPr>
              <a:t>Infrastructure as a service (IaaS), where data is processed on a virtual machine</a:t>
            </a:r>
          </a:p>
          <a:p>
            <a:pPr algn="l" fontAlgn="t">
              <a:buFont typeface="Arial" panose="020B0604020202020204" pitchFamily="34" charset="0"/>
              <a:buChar char="•"/>
            </a:pPr>
            <a:r>
              <a:rPr lang="en-US" b="0" i="0" dirty="0">
                <a:solidFill>
                  <a:srgbClr val="000000"/>
                </a:solidFill>
                <a:effectLst/>
                <a:latin typeface="Eras Demi ITC" panose="020B0805030504020804" pitchFamily="34" charset="0"/>
              </a:rPr>
              <a:t>Platform as a service (PaaS), which includes development and testing of applications</a:t>
            </a:r>
          </a:p>
          <a:p>
            <a:pPr algn="l"/>
            <a:endParaRPr lang="en-US" b="0" i="0" dirty="0">
              <a:solidFill>
                <a:srgbClr val="000000"/>
              </a:solidFill>
              <a:effectLst/>
              <a:latin typeface="Eras Demi ITC" panose="020B0805030504020804" pitchFamily="34" charset="0"/>
            </a:endParaRPr>
          </a:p>
          <a:p>
            <a:endParaRPr lang="en-IN" dirty="0"/>
          </a:p>
        </p:txBody>
      </p:sp>
    </p:spTree>
    <p:extLst>
      <p:ext uri="{BB962C8B-B14F-4D97-AF65-F5344CB8AC3E}">
        <p14:creationId xmlns:p14="http://schemas.microsoft.com/office/powerpoint/2010/main" val="242085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896644" y="440596"/>
            <a:ext cx="5007006" cy="584775"/>
          </a:xfrm>
          <a:prstGeom prst="rect">
            <a:avLst/>
          </a:prstGeom>
          <a:noFill/>
        </p:spPr>
        <p:txBody>
          <a:bodyPr wrap="square" rtlCol="0">
            <a:spAutoFit/>
          </a:bodyPr>
          <a:lstStyle/>
          <a:p>
            <a:r>
              <a:rPr lang="en-US" sz="3200" dirty="0">
                <a:latin typeface="Eras Bold ITC" panose="020B0907030504020204" pitchFamily="34" charset="0"/>
              </a:rPr>
              <a:t>Importance of Azure</a:t>
            </a:r>
            <a:endParaRPr lang="en-IN" sz="3200" dirty="0">
              <a:latin typeface="Eras Bold ITC" panose="020B0907030504020204" pitchFamily="34" charset="0"/>
            </a:endParaRPr>
          </a:p>
        </p:txBody>
      </p:sp>
      <p:pic>
        <p:nvPicPr>
          <p:cNvPr id="3" name="Picture 2">
            <a:extLst>
              <a:ext uri="{FF2B5EF4-FFF2-40B4-BE49-F238E27FC236}">
                <a16:creationId xmlns:a16="http://schemas.microsoft.com/office/drawing/2014/main" id="{4A2952D5-4635-4FB0-B852-23030F0F0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418" y="3107184"/>
            <a:ext cx="7705818" cy="3462292"/>
          </a:xfrm>
          <a:prstGeom prst="rect">
            <a:avLst/>
          </a:prstGeom>
        </p:spPr>
      </p:pic>
      <p:sp>
        <p:nvSpPr>
          <p:cNvPr id="4" name="TextBox 3">
            <a:extLst>
              <a:ext uri="{FF2B5EF4-FFF2-40B4-BE49-F238E27FC236}">
                <a16:creationId xmlns:a16="http://schemas.microsoft.com/office/drawing/2014/main" id="{6B3F8995-29B2-4172-B7BF-07FD959149CD}"/>
              </a:ext>
            </a:extLst>
          </p:cNvPr>
          <p:cNvSpPr txBox="1"/>
          <p:nvPr/>
        </p:nvSpPr>
        <p:spPr>
          <a:xfrm>
            <a:off x="1873188" y="1313895"/>
            <a:ext cx="648069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53D8C8E5-BFDF-4FB4-82C3-61A84211569F}"/>
              </a:ext>
            </a:extLst>
          </p:cNvPr>
          <p:cNvSpPr txBox="1"/>
          <p:nvPr/>
        </p:nvSpPr>
        <p:spPr>
          <a:xfrm>
            <a:off x="896644" y="1512786"/>
            <a:ext cx="8987162" cy="1200329"/>
          </a:xfrm>
          <a:prstGeom prst="rect">
            <a:avLst/>
          </a:prstGeom>
          <a:noFill/>
        </p:spPr>
        <p:txBody>
          <a:bodyPr wrap="square" rtlCol="0">
            <a:spAutoFit/>
          </a:bodyPr>
          <a:lstStyle/>
          <a:p>
            <a:r>
              <a:rPr lang="en-US" b="0" i="0" dirty="0">
                <a:solidFill>
                  <a:srgbClr val="202124"/>
                </a:solidFill>
                <a:effectLst/>
                <a:latin typeface="Eras Demi ITC" panose="020B0805030504020804" pitchFamily="34" charset="0"/>
              </a:rPr>
              <a:t>Azure </a:t>
            </a:r>
            <a:r>
              <a:rPr lang="en-US" b="1" i="0" dirty="0">
                <a:solidFill>
                  <a:srgbClr val="202124"/>
                </a:solidFill>
                <a:effectLst/>
                <a:latin typeface="Eras Demi ITC" panose="020B0805030504020804" pitchFamily="34" charset="0"/>
              </a:rPr>
              <a:t>facilitates easy mobility and a reliable consistent platform between on-premise and public Cloud</a:t>
            </a:r>
            <a:r>
              <a:rPr lang="en-US" b="0" i="0" dirty="0">
                <a:solidFill>
                  <a:srgbClr val="202124"/>
                </a:solidFill>
                <a:effectLst/>
                <a:latin typeface="Eras Demi ITC" panose="020B0805030504020804" pitchFamily="34" charset="0"/>
              </a:rPr>
              <a:t>. Azure provides a broader range of hybrid connections including virtual private networks (VPNs), caches, content delivery networks (CDNs), and ExpressRoute connections to improve usability and performance.</a:t>
            </a:r>
            <a:endParaRPr lang="en-IN" dirty="0">
              <a:latin typeface="Eras Demi ITC" panose="020B0805030504020804" pitchFamily="34" charset="0"/>
            </a:endParaRPr>
          </a:p>
        </p:txBody>
      </p:sp>
    </p:spTree>
    <p:extLst>
      <p:ext uri="{BB962C8B-B14F-4D97-AF65-F5344CB8AC3E}">
        <p14:creationId xmlns:p14="http://schemas.microsoft.com/office/powerpoint/2010/main" val="183416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683581" y="481802"/>
            <a:ext cx="6889072" cy="584775"/>
          </a:xfrm>
          <a:prstGeom prst="rect">
            <a:avLst/>
          </a:prstGeom>
          <a:noFill/>
        </p:spPr>
        <p:txBody>
          <a:bodyPr wrap="square" rtlCol="0">
            <a:spAutoFit/>
          </a:bodyPr>
          <a:lstStyle/>
          <a:p>
            <a:r>
              <a:rPr lang="en-US" sz="3200" dirty="0">
                <a:latin typeface="Eras Bold ITC" panose="020B0907030504020204" pitchFamily="34" charset="0"/>
              </a:rPr>
              <a:t>S</a:t>
            </a:r>
            <a:r>
              <a:rPr lang="en-IN" sz="3200" dirty="0" err="1">
                <a:latin typeface="Eras Bold ITC" panose="020B0907030504020204" pitchFamily="34" charset="0"/>
              </a:rPr>
              <a:t>ervices</a:t>
            </a:r>
            <a:r>
              <a:rPr lang="en-IN" sz="3200" dirty="0">
                <a:latin typeface="Eras Bold ITC" panose="020B0907030504020204" pitchFamily="34" charset="0"/>
              </a:rPr>
              <a:t> Provided by Azure</a:t>
            </a:r>
          </a:p>
        </p:txBody>
      </p:sp>
      <p:pic>
        <p:nvPicPr>
          <p:cNvPr id="3" name="Picture 2">
            <a:extLst>
              <a:ext uri="{FF2B5EF4-FFF2-40B4-BE49-F238E27FC236}">
                <a16:creationId xmlns:a16="http://schemas.microsoft.com/office/drawing/2014/main" id="{FBC23DD5-1000-45D3-850F-B752E19A2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918" y="3102557"/>
            <a:ext cx="5166804" cy="3273641"/>
          </a:xfrm>
          <a:prstGeom prst="rect">
            <a:avLst/>
          </a:prstGeom>
        </p:spPr>
      </p:pic>
      <p:sp>
        <p:nvSpPr>
          <p:cNvPr id="4" name="TextBox 3">
            <a:extLst>
              <a:ext uri="{FF2B5EF4-FFF2-40B4-BE49-F238E27FC236}">
                <a16:creationId xmlns:a16="http://schemas.microsoft.com/office/drawing/2014/main" id="{27EC4BF9-84F3-4412-8250-3594686FBA52}"/>
              </a:ext>
            </a:extLst>
          </p:cNvPr>
          <p:cNvSpPr txBox="1"/>
          <p:nvPr/>
        </p:nvSpPr>
        <p:spPr>
          <a:xfrm>
            <a:off x="683581" y="1420427"/>
            <a:ext cx="9507984" cy="1200329"/>
          </a:xfrm>
          <a:prstGeom prst="rect">
            <a:avLst/>
          </a:prstGeom>
          <a:noFill/>
        </p:spPr>
        <p:txBody>
          <a:bodyPr wrap="square" rtlCol="0">
            <a:spAutoFit/>
          </a:bodyPr>
          <a:lstStyle/>
          <a:p>
            <a:r>
              <a:rPr lang="en-US" b="0" i="0" dirty="0">
                <a:effectLst/>
                <a:latin typeface="Eras Demi ITC" panose="020B0805030504020804" pitchFamily="34" charset="0"/>
              </a:rPr>
              <a:t>Microsoft Azure, formerly known as Windows Azure, is Microsoft's public cloud computing platform. It provides a range of cloud services, including compute, analytics, storage and networking. Users can pick and choose from these services to develop and scale new applications, or run existing applications in the public cloud.</a:t>
            </a:r>
            <a:endParaRPr lang="en-IN" dirty="0">
              <a:latin typeface="Eras Demi ITC" panose="020B0805030504020804" pitchFamily="34" charset="0"/>
            </a:endParaRPr>
          </a:p>
        </p:txBody>
      </p:sp>
    </p:spTree>
    <p:extLst>
      <p:ext uri="{BB962C8B-B14F-4D97-AF65-F5344CB8AC3E}">
        <p14:creationId xmlns:p14="http://schemas.microsoft.com/office/powerpoint/2010/main" val="69105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1331650" y="470516"/>
            <a:ext cx="6844684" cy="584775"/>
          </a:xfrm>
          <a:prstGeom prst="rect">
            <a:avLst/>
          </a:prstGeom>
          <a:noFill/>
        </p:spPr>
        <p:txBody>
          <a:bodyPr wrap="square" rtlCol="0">
            <a:spAutoFit/>
          </a:bodyPr>
          <a:lstStyle/>
          <a:p>
            <a:r>
              <a:rPr lang="en-US" sz="3200" dirty="0">
                <a:latin typeface="Eras Bold ITC" panose="020B0907030504020204" pitchFamily="34" charset="0"/>
              </a:rPr>
              <a:t>Cloud Providers Comparison</a:t>
            </a:r>
            <a:endParaRPr lang="en-IN" sz="3200" dirty="0">
              <a:latin typeface="Eras Bold ITC" panose="020B0907030504020204" pitchFamily="34" charset="0"/>
            </a:endParaRPr>
          </a:p>
        </p:txBody>
      </p:sp>
      <p:pic>
        <p:nvPicPr>
          <p:cNvPr id="3" name="Picture 2">
            <a:extLst>
              <a:ext uri="{FF2B5EF4-FFF2-40B4-BE49-F238E27FC236}">
                <a16:creationId xmlns:a16="http://schemas.microsoft.com/office/drawing/2014/main" id="{B8E17CB0-B3FB-481E-872D-020E373CB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74" y="1525806"/>
            <a:ext cx="9712171" cy="4861678"/>
          </a:xfrm>
          <a:prstGeom prst="rect">
            <a:avLst/>
          </a:prstGeom>
        </p:spPr>
      </p:pic>
    </p:spTree>
    <p:extLst>
      <p:ext uri="{BB962C8B-B14F-4D97-AF65-F5344CB8AC3E}">
        <p14:creationId xmlns:p14="http://schemas.microsoft.com/office/powerpoint/2010/main" val="20686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376794" y="444460"/>
            <a:ext cx="10430291" cy="584775"/>
          </a:xfrm>
          <a:prstGeom prst="rect">
            <a:avLst/>
          </a:prstGeom>
          <a:noFill/>
        </p:spPr>
        <p:txBody>
          <a:bodyPr wrap="square" rtlCol="0">
            <a:spAutoFit/>
          </a:bodyPr>
          <a:lstStyle/>
          <a:p>
            <a:r>
              <a:rPr lang="en-US" sz="3200" b="1" dirty="0">
                <a:latin typeface="Eras Demi ITC" panose="020B0805030504020804" pitchFamily="34" charset="0"/>
              </a:rPr>
              <a:t>I</a:t>
            </a:r>
            <a:r>
              <a:rPr lang="en-US" sz="3200" b="1" i="0" dirty="0">
                <a:effectLst/>
                <a:latin typeface="Eras Demi ITC" panose="020B0805030504020804" pitchFamily="34" charset="0"/>
              </a:rPr>
              <a:t>mportant aspects where in Azure scores over AWS.</a:t>
            </a:r>
            <a:endParaRPr lang="en-US" sz="3200" b="0" i="0" dirty="0">
              <a:effectLst/>
              <a:latin typeface="Eras Demi ITC" panose="020B0805030504020804" pitchFamily="34" charset="0"/>
            </a:endParaRPr>
          </a:p>
        </p:txBody>
      </p:sp>
      <p:pic>
        <p:nvPicPr>
          <p:cNvPr id="3" name="Picture 2">
            <a:extLst>
              <a:ext uri="{FF2B5EF4-FFF2-40B4-BE49-F238E27FC236}">
                <a16:creationId xmlns:a16="http://schemas.microsoft.com/office/drawing/2014/main" id="{4047E384-03F5-45B8-8F0D-75AA674EA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9" y="1820153"/>
            <a:ext cx="3132846" cy="3062565"/>
          </a:xfrm>
          <a:prstGeom prst="rect">
            <a:avLst/>
          </a:prstGeom>
        </p:spPr>
      </p:pic>
      <p:sp>
        <p:nvSpPr>
          <p:cNvPr id="4" name="TextBox 3">
            <a:extLst>
              <a:ext uri="{FF2B5EF4-FFF2-40B4-BE49-F238E27FC236}">
                <a16:creationId xmlns:a16="http://schemas.microsoft.com/office/drawing/2014/main" id="{398B2A0A-E46E-4F38-AC06-087D6843D5BE}"/>
              </a:ext>
            </a:extLst>
          </p:cNvPr>
          <p:cNvSpPr txBox="1"/>
          <p:nvPr/>
        </p:nvSpPr>
        <p:spPr>
          <a:xfrm>
            <a:off x="376794" y="1473694"/>
            <a:ext cx="7746275" cy="4185761"/>
          </a:xfrm>
          <a:prstGeom prst="rect">
            <a:avLst/>
          </a:prstGeom>
          <a:noFill/>
        </p:spPr>
        <p:txBody>
          <a:bodyPr wrap="square" rtlCol="0">
            <a:spAutoFit/>
          </a:bodyPr>
          <a:lstStyle/>
          <a:p>
            <a:r>
              <a:rPr lang="en-US" b="1" i="0" dirty="0">
                <a:effectLst/>
                <a:latin typeface="Eras Demi ITC" panose="020B0805030504020804" pitchFamily="34" charset="0"/>
              </a:rPr>
              <a:t>important aspects wherein Azure scores over AWS.</a:t>
            </a:r>
            <a:endParaRPr lang="en-US" b="0" i="0" dirty="0">
              <a:effectLst/>
              <a:latin typeface="Eras Demi ITC" panose="020B0805030504020804" pitchFamily="34" charset="0"/>
            </a:endParaRPr>
          </a:p>
          <a:p>
            <a:pPr marL="342900" indent="-342900" algn="l">
              <a:buFont typeface="+mj-lt"/>
              <a:buAutoNum type="arabicPeriod"/>
            </a:pPr>
            <a:r>
              <a:rPr lang="en-US" b="1" i="0" dirty="0">
                <a:solidFill>
                  <a:srgbClr val="000000"/>
                </a:solidFill>
                <a:effectLst/>
                <a:latin typeface="Eras Demi ITC" panose="020B0805030504020804" pitchFamily="34" charset="0"/>
              </a:rPr>
              <a:t>PaaS Capabilities</a:t>
            </a:r>
          </a:p>
          <a:p>
            <a:r>
              <a:rPr lang="en-US" sz="1600" b="0" i="0" dirty="0">
                <a:solidFill>
                  <a:srgbClr val="333333"/>
                </a:solidFill>
                <a:effectLst/>
                <a:latin typeface="Eras Demi ITC" panose="020B0805030504020804" pitchFamily="34" charset="0"/>
              </a:rPr>
              <a:t>Both Azure and AWS offer similar IaaS capabilities for virtual machines, networking, and storage. However, Azure provides stronger PaaS capabilities which is an important piece of Cloud infrastructure today.</a:t>
            </a:r>
          </a:p>
          <a:p>
            <a:pPr algn="l"/>
            <a:r>
              <a:rPr lang="en-US" b="1" i="0" dirty="0">
                <a:solidFill>
                  <a:srgbClr val="000000"/>
                </a:solidFill>
                <a:effectLst/>
                <a:latin typeface="HelveticaNeueLTStd-Lt"/>
              </a:rPr>
              <a:t>2.  </a:t>
            </a:r>
            <a:r>
              <a:rPr lang="en-US" b="1" i="0" dirty="0">
                <a:solidFill>
                  <a:srgbClr val="000000"/>
                </a:solidFill>
                <a:effectLst/>
                <a:latin typeface="Eras Demi ITC" panose="020B0805030504020804" pitchFamily="34" charset="0"/>
              </a:rPr>
              <a:t>Security Offerings</a:t>
            </a:r>
          </a:p>
          <a:p>
            <a:pPr algn="just"/>
            <a:r>
              <a:rPr lang="en-US" sz="1600" b="0" i="0" dirty="0">
                <a:solidFill>
                  <a:srgbClr val="333333"/>
                </a:solidFill>
                <a:effectLst/>
                <a:latin typeface="Eras Demi ITC" panose="020B0805030504020804" pitchFamily="34" charset="0"/>
              </a:rPr>
              <a:t>Azure has been designed based on Security Development Lifecycle(SDL) which is an industry leading assurance process. It comprises security at its core and private data and services stay secured and protected while they are on Azure Cloud.</a:t>
            </a:r>
          </a:p>
          <a:p>
            <a:pPr algn="l"/>
            <a:r>
              <a:rPr lang="en-US" b="1" i="0" dirty="0">
                <a:solidFill>
                  <a:srgbClr val="000000"/>
                </a:solidFill>
                <a:effectLst/>
                <a:latin typeface="HelveticaNeueLTStd-Lt"/>
              </a:rPr>
              <a:t>3.  </a:t>
            </a:r>
            <a:r>
              <a:rPr lang="en-US" b="1" i="0" dirty="0">
                <a:solidFill>
                  <a:srgbClr val="000000"/>
                </a:solidFill>
                <a:effectLst/>
                <a:latin typeface="Eras Demi ITC" panose="020B0805030504020804" pitchFamily="34" charset="0"/>
              </a:rPr>
              <a:t>Hybrid solutions for Seamless Cloud Connectivity</a:t>
            </a:r>
          </a:p>
          <a:p>
            <a:pPr algn="just"/>
            <a:r>
              <a:rPr lang="en-US" sz="1600" b="0" i="0" dirty="0">
                <a:solidFill>
                  <a:srgbClr val="333333"/>
                </a:solidFill>
                <a:effectLst/>
                <a:latin typeface="Eras Demi ITC" panose="020B0805030504020804" pitchFamily="34" charset="0"/>
              </a:rPr>
              <a:t>While Amazon is still testing the hybrid waters, Azure already has its hybrid capabilities in place. It seamlessly connects datacenters to the Cloud. Azure provides a consistent platform which facilities easy mobility between on-premises and the public Cloud.</a:t>
            </a:r>
          </a:p>
          <a:p>
            <a:endParaRPr lang="en-IN" dirty="0"/>
          </a:p>
        </p:txBody>
      </p:sp>
    </p:spTree>
    <p:extLst>
      <p:ext uri="{BB962C8B-B14F-4D97-AF65-F5344CB8AC3E}">
        <p14:creationId xmlns:p14="http://schemas.microsoft.com/office/powerpoint/2010/main" val="332872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A6044-C1FC-4BE0-97B3-5E1AE176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7" y="1"/>
            <a:ext cx="12191999" cy="6857999"/>
          </a:xfrm>
          <a:prstGeom prst="rect">
            <a:avLst/>
          </a:prstGeom>
        </p:spPr>
      </p:pic>
      <p:sp>
        <p:nvSpPr>
          <p:cNvPr id="6" name="TextBox 5">
            <a:extLst>
              <a:ext uri="{FF2B5EF4-FFF2-40B4-BE49-F238E27FC236}">
                <a16:creationId xmlns:a16="http://schemas.microsoft.com/office/drawing/2014/main" id="{4EDD13E1-90CD-427E-9C93-6FB23B24E89E}"/>
              </a:ext>
            </a:extLst>
          </p:cNvPr>
          <p:cNvSpPr txBox="1"/>
          <p:nvPr/>
        </p:nvSpPr>
        <p:spPr>
          <a:xfrm>
            <a:off x="425204" y="370815"/>
            <a:ext cx="10324731" cy="584775"/>
          </a:xfrm>
          <a:prstGeom prst="rect">
            <a:avLst/>
          </a:prstGeom>
          <a:noFill/>
        </p:spPr>
        <p:txBody>
          <a:bodyPr wrap="square" rtlCol="0">
            <a:spAutoFit/>
          </a:bodyPr>
          <a:lstStyle/>
          <a:p>
            <a:r>
              <a:rPr lang="en-US" sz="3200" dirty="0">
                <a:latin typeface="Eras Bold ITC" panose="020B0907030504020204" pitchFamily="34" charset="0"/>
              </a:rPr>
              <a:t>Certifications provided by Microsoft Azure</a:t>
            </a:r>
            <a:endParaRPr lang="en-IN" sz="3200" dirty="0">
              <a:latin typeface="Eras Bold ITC" panose="020B0907030504020204" pitchFamily="34" charset="0"/>
            </a:endParaRPr>
          </a:p>
        </p:txBody>
      </p:sp>
      <p:pic>
        <p:nvPicPr>
          <p:cNvPr id="3" name="Picture 2">
            <a:extLst>
              <a:ext uri="{FF2B5EF4-FFF2-40B4-BE49-F238E27FC236}">
                <a16:creationId xmlns:a16="http://schemas.microsoft.com/office/drawing/2014/main" id="{D57A8157-8C71-4E3B-8041-3155E6010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04" y="1326404"/>
            <a:ext cx="10911581" cy="5061080"/>
          </a:xfrm>
          <a:prstGeom prst="rect">
            <a:avLst/>
          </a:prstGeom>
        </p:spPr>
      </p:pic>
    </p:spTree>
    <p:extLst>
      <p:ext uri="{BB962C8B-B14F-4D97-AF65-F5344CB8AC3E}">
        <p14:creationId xmlns:p14="http://schemas.microsoft.com/office/powerpoint/2010/main" val="286531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526</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Eras Bold ITC</vt:lpstr>
      <vt:lpstr>Eras Demi ITC</vt:lpstr>
      <vt:lpstr>HelveticaNeueLTStd-Lt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Sarika Nalawade</dc:creator>
  <cp:lastModifiedBy>Sarika Nalawade</cp:lastModifiedBy>
  <cp:revision>8</cp:revision>
  <dcterms:created xsi:type="dcterms:W3CDTF">2022-01-03T14:59:51Z</dcterms:created>
  <dcterms:modified xsi:type="dcterms:W3CDTF">2022-01-10T08:19:55Z</dcterms:modified>
</cp:coreProperties>
</file>