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3"/>
  </p:notesMasterIdLst>
  <p:sldIdLst>
    <p:sldId id="256" r:id="rId2"/>
    <p:sldId id="257" r:id="rId3"/>
    <p:sldId id="316" r:id="rId4"/>
    <p:sldId id="261" r:id="rId5"/>
    <p:sldId id="304" r:id="rId6"/>
    <p:sldId id="262" r:id="rId7"/>
    <p:sldId id="321" r:id="rId8"/>
    <p:sldId id="305" r:id="rId9"/>
    <p:sldId id="306" r:id="rId10"/>
    <p:sldId id="307" r:id="rId11"/>
    <p:sldId id="308" r:id="rId12"/>
    <p:sldId id="309" r:id="rId13"/>
    <p:sldId id="310" r:id="rId14"/>
    <p:sldId id="311" r:id="rId15"/>
    <p:sldId id="312" r:id="rId16"/>
    <p:sldId id="313" r:id="rId17"/>
    <p:sldId id="319" r:id="rId18"/>
    <p:sldId id="320" r:id="rId19"/>
    <p:sldId id="315" r:id="rId20"/>
    <p:sldId id="314" r:id="rId21"/>
    <p:sldId id="322" r:id="rId22"/>
  </p:sldIdLst>
  <p:sldSz cx="9144000" cy="5143500" type="screen16x9"/>
  <p:notesSz cx="6858000" cy="9144000"/>
  <p:embeddedFontLst>
    <p:embeddedFont>
      <p:font typeface="Audiowide" panose="020B0604020202020204" charset="0"/>
      <p:regular r:id="rId24"/>
    </p:embeddedFont>
    <p:embeddedFont>
      <p:font typeface="Calibri" panose="020F0502020204030204" pitchFamily="34" charset="0"/>
      <p:regular r:id="rId25"/>
      <p:bold r:id="rId26"/>
      <p:italic r:id="rId27"/>
      <p:boldItalic r:id="rId28"/>
    </p:embeddedFont>
    <p:embeddedFont>
      <p:font typeface="Karla"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0A5E36-11E1-451D-96E7-70B43AE6A1F6}">
  <a:tblStyle styleId="{2C0A5E36-11E1-451D-96E7-70B43AE6A1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0" d="100"/>
          <a:sy n="200" d="100"/>
        </p:scale>
        <p:origin x="654"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155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054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808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123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62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449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12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235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33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26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657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448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586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177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587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71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230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 id="2147483664"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206572" y="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172869" y="59250"/>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kern="0" dirty="0">
                <a:effectLst/>
                <a:latin typeface="Times New Roman" panose="02020603050405020304" pitchFamily="18" charset="0"/>
                <a:ea typeface="Times New Roman" panose="02020603050405020304" pitchFamily="18" charset="0"/>
              </a:rPr>
              <a:t>AI-Powered Mobile App for Network Threat Detection and Response</a:t>
            </a:r>
            <a:endParaRPr lang="en-US" sz="4000" dirty="0">
              <a:solidFill>
                <a:srgbClr val="CC0000"/>
              </a:solidFill>
            </a:endParaRPr>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22231741-28B4-F354-F89F-556C4F741A88}"/>
              </a:ext>
            </a:extLst>
          </p:cNvPr>
          <p:cNvSpPr txBox="1"/>
          <p:nvPr/>
        </p:nvSpPr>
        <p:spPr>
          <a:xfrm>
            <a:off x="962336" y="3088617"/>
            <a:ext cx="6313366" cy="1525439"/>
          </a:xfrm>
          <a:prstGeom prst="rect">
            <a:avLst/>
          </a:prstGeom>
          <a:noFill/>
        </p:spPr>
        <p:txBody>
          <a:bodyPr wrap="square">
            <a:spAutoFit/>
          </a:bodyPr>
          <a:lstStyle/>
          <a:p>
            <a:pPr marL="0" marR="0" algn="ctr">
              <a:lnSpc>
                <a:spcPct val="107000"/>
              </a:lnSpc>
              <a:spcBef>
                <a:spcPts val="0"/>
              </a:spcBef>
              <a:spcAft>
                <a:spcPts val="800"/>
              </a:spcAft>
            </a:pPr>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1 - </a:t>
            </a:r>
            <a:r>
              <a:rPr lang="en-US" sz="12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Mazen</a:t>
            </a:r>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Saleh Alghamdi / 2040773</a:t>
            </a:r>
          </a:p>
          <a:p>
            <a:pPr marL="0" marR="0" algn="ctr">
              <a:lnSpc>
                <a:spcPct val="107000"/>
              </a:lnSpc>
              <a:spcBef>
                <a:spcPts val="0"/>
              </a:spcBef>
              <a:spcAft>
                <a:spcPts val="800"/>
              </a:spcAft>
            </a:pPr>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2 - Ahmed Khaled </a:t>
            </a:r>
            <a:r>
              <a:rPr lang="en-US" sz="12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Alahmri</a:t>
            </a:r>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 2140672</a:t>
            </a:r>
          </a:p>
          <a:p>
            <a:pPr marL="0" marR="0" algn="ctr">
              <a:lnSpc>
                <a:spcPct val="107000"/>
              </a:lnSpc>
              <a:spcBef>
                <a:spcPts val="0"/>
              </a:spcBef>
              <a:spcAft>
                <a:spcPts val="800"/>
              </a:spcAft>
            </a:pPr>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3 - Ryan Hamed </a:t>
            </a:r>
            <a:r>
              <a:rPr lang="en-US" sz="12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Alsubhi</a:t>
            </a:r>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 2140882</a:t>
            </a:r>
          </a:p>
          <a:p>
            <a:pPr marL="0" marR="0" algn="ctr">
              <a:lnSpc>
                <a:spcPct val="107000"/>
              </a:lnSpc>
              <a:spcBef>
                <a:spcPts val="0"/>
              </a:spcBef>
              <a:spcAft>
                <a:spcPts val="800"/>
              </a:spcAft>
            </a:pPr>
            <a:r>
              <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4 - Muhannad Amin Almahdi / 2140728</a:t>
            </a:r>
          </a:p>
          <a:p>
            <a:pPr marL="0" marR="0" algn="ctr">
              <a:lnSpc>
                <a:spcPct val="107000"/>
              </a:lnSpc>
              <a:spcBef>
                <a:spcPts val="0"/>
              </a:spcBef>
              <a:spcAft>
                <a:spcPts val="800"/>
              </a:spcAft>
            </a:pPr>
            <a:endPar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86847" y="214534"/>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SWOT Micro Analysis</a:t>
            </a:r>
          </a:p>
        </p:txBody>
      </p:sp>
      <p:graphicFrame>
        <p:nvGraphicFramePr>
          <p:cNvPr id="4" name="Table 3">
            <a:extLst>
              <a:ext uri="{FF2B5EF4-FFF2-40B4-BE49-F238E27FC236}">
                <a16:creationId xmlns:a16="http://schemas.microsoft.com/office/drawing/2014/main" id="{9DEFE42B-1DFA-60C5-39CE-9514918B90BA}"/>
              </a:ext>
            </a:extLst>
          </p:cNvPr>
          <p:cNvGraphicFramePr>
            <a:graphicFrameLocks noGrp="1"/>
          </p:cNvGraphicFramePr>
          <p:nvPr>
            <p:extLst>
              <p:ext uri="{D42A27DB-BD31-4B8C-83A1-F6EECF244321}">
                <p14:modId xmlns:p14="http://schemas.microsoft.com/office/powerpoint/2010/main" val="4208873729"/>
              </p:ext>
            </p:extLst>
          </p:nvPr>
        </p:nvGraphicFramePr>
        <p:xfrm>
          <a:off x="1076327" y="1371600"/>
          <a:ext cx="6858000" cy="2833688"/>
        </p:xfrm>
        <a:graphic>
          <a:graphicData uri="http://schemas.openxmlformats.org/drawingml/2006/table">
            <a:tbl>
              <a:tblPr firstRow="1" firstCol="1" bandRow="1">
                <a:tableStyleId>{2C0A5E36-11E1-451D-96E7-70B43AE6A1F6}</a:tableStyleId>
              </a:tblPr>
              <a:tblGrid>
                <a:gridCol w="1962150">
                  <a:extLst>
                    <a:ext uri="{9D8B030D-6E8A-4147-A177-3AD203B41FA5}">
                      <a16:colId xmlns:a16="http://schemas.microsoft.com/office/drawing/2014/main" val="3680455290"/>
                    </a:ext>
                  </a:extLst>
                </a:gridCol>
                <a:gridCol w="1530350">
                  <a:extLst>
                    <a:ext uri="{9D8B030D-6E8A-4147-A177-3AD203B41FA5}">
                      <a16:colId xmlns:a16="http://schemas.microsoft.com/office/drawing/2014/main" val="3937890603"/>
                    </a:ext>
                  </a:extLst>
                </a:gridCol>
                <a:gridCol w="1651000">
                  <a:extLst>
                    <a:ext uri="{9D8B030D-6E8A-4147-A177-3AD203B41FA5}">
                      <a16:colId xmlns:a16="http://schemas.microsoft.com/office/drawing/2014/main" val="2986289626"/>
                    </a:ext>
                  </a:extLst>
                </a:gridCol>
                <a:gridCol w="1714500">
                  <a:extLst>
                    <a:ext uri="{9D8B030D-6E8A-4147-A177-3AD203B41FA5}">
                      <a16:colId xmlns:a16="http://schemas.microsoft.com/office/drawing/2014/main" val="81314764"/>
                    </a:ext>
                  </a:extLst>
                </a:gridCol>
              </a:tblGrid>
              <a:tr h="306227">
                <a:tc>
                  <a:txBody>
                    <a:bodyPr/>
                    <a:lstStyle/>
                    <a:p>
                      <a:pPr marL="0" marR="0" algn="l" rtl="0">
                        <a:lnSpc>
                          <a:spcPct val="107000"/>
                        </a:lnSpc>
                        <a:spcBef>
                          <a:spcPts val="0"/>
                        </a:spcBef>
                        <a:spcAft>
                          <a:spcPts val="0"/>
                        </a:spcAft>
                      </a:pPr>
                      <a:r>
                        <a:rPr lang="en-US" sz="1200" dirty="0">
                          <a:solidFill>
                            <a:schemeClr val="bg1"/>
                          </a:solidFill>
                          <a:effectLst/>
                        </a:rPr>
                        <a:t>             Strengths</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200">
                          <a:solidFill>
                            <a:schemeClr val="bg1"/>
                          </a:solidFill>
                          <a:effectLst/>
                        </a:rPr>
                        <a:t>          Weaknesses</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200">
                          <a:solidFill>
                            <a:schemeClr val="bg1"/>
                          </a:solidFill>
                          <a:effectLst/>
                        </a:rPr>
                        <a:t>         Opportunities</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200">
                          <a:solidFill>
                            <a:schemeClr val="bg1"/>
                          </a:solidFill>
                          <a:effectLst/>
                        </a:rPr>
                        <a:t>                Threat</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956266"/>
                  </a:ext>
                </a:extLst>
              </a:tr>
              <a:tr h="1147786">
                <a:tc>
                  <a:txBody>
                    <a:bodyPr/>
                    <a:lstStyle/>
                    <a:p>
                      <a:pPr marL="0" marR="0" algn="l" rtl="0">
                        <a:lnSpc>
                          <a:spcPct val="107000"/>
                        </a:lnSpc>
                        <a:spcBef>
                          <a:spcPts val="0"/>
                        </a:spcBef>
                        <a:spcAft>
                          <a:spcPts val="0"/>
                        </a:spcAft>
                      </a:pPr>
                      <a:r>
                        <a:rPr lang="en-US" sz="1200" dirty="0">
                          <a:solidFill>
                            <a:schemeClr val="bg1"/>
                          </a:solidFill>
                          <a:effectLst/>
                        </a:rPr>
                        <a:t>Comprehensive detection against various cyber threats</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200" dirty="0">
                          <a:solidFill>
                            <a:schemeClr val="bg1"/>
                          </a:solidFill>
                          <a:effectLst/>
                        </a:rPr>
                        <a:t>The app may require continuous updates to adapt to new types of cyber threats</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200">
                          <a:solidFill>
                            <a:schemeClr val="bg1"/>
                          </a:solidFill>
                          <a:effectLst/>
                        </a:rPr>
                        <a:t>Saudi Arabia provides assistances to creative ideas</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200" dirty="0">
                          <a:solidFill>
                            <a:schemeClr val="bg1"/>
                          </a:solidFill>
                          <a:effectLst/>
                        </a:rPr>
                        <a:t>Could face strong competition from existing (global) cyber security solutions</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56489284"/>
                  </a:ext>
                </a:extLst>
              </a:tr>
              <a:tr h="1379675">
                <a:tc>
                  <a:txBody>
                    <a:bodyPr/>
                    <a:lstStyle/>
                    <a:p>
                      <a:pPr marL="0" marR="0" algn="l" rtl="0">
                        <a:lnSpc>
                          <a:spcPct val="107000"/>
                        </a:lnSpc>
                        <a:spcBef>
                          <a:spcPts val="0"/>
                        </a:spcBef>
                        <a:spcAft>
                          <a:spcPts val="0"/>
                        </a:spcAft>
                      </a:pPr>
                      <a:r>
                        <a:rPr lang="en-US" sz="1200" dirty="0">
                          <a:solidFill>
                            <a:schemeClr val="bg1"/>
                          </a:solidFill>
                          <a:effectLst/>
                        </a:rPr>
                        <a:t>Robust reporting and analytics capabilities</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200" dirty="0">
                          <a:solidFill>
                            <a:schemeClr val="bg1"/>
                          </a:solidFill>
                          <a:effectLst/>
                        </a:rPr>
                        <a:t>The need to balance performance on lower-end devices.</a:t>
                      </a:r>
                      <a:endParaRPr lang="en-US" sz="1100" dirty="0">
                        <a:solidFill>
                          <a:schemeClr val="bg1"/>
                        </a:solidFill>
                        <a:effectLst/>
                      </a:endParaRPr>
                    </a:p>
                    <a:p>
                      <a:pPr marL="0" marR="0" algn="l" rtl="0">
                        <a:lnSpc>
                          <a:spcPct val="107000"/>
                        </a:lnSpc>
                        <a:spcBef>
                          <a:spcPts val="0"/>
                        </a:spcBef>
                        <a:spcAft>
                          <a:spcPts val="0"/>
                        </a:spcAft>
                      </a:pPr>
                      <a:r>
                        <a:rPr lang="en-US" sz="1100" dirty="0">
                          <a:solidFill>
                            <a:schemeClr val="bg1"/>
                          </a:solidFill>
                          <a:effectLst/>
                        </a:rPr>
                        <a:t> </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200" dirty="0">
                          <a:solidFill>
                            <a:schemeClr val="bg1"/>
                          </a:solidFill>
                          <a:effectLst/>
                        </a:rPr>
                        <a:t>Limited competition in the cybersecurity market in Jeddah and Saudi Arabia</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200" dirty="0">
                          <a:solidFill>
                            <a:schemeClr val="bg1"/>
                          </a:solidFill>
                          <a:effectLst/>
                        </a:rPr>
                        <a:t>Could have hard time trying to adjust some features in the app to be compatible with legal and regulation standards</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5509199"/>
                  </a:ext>
                </a:extLst>
              </a:tr>
            </a:tbl>
          </a:graphicData>
        </a:graphic>
      </p:graphicFrame>
      <p:sp>
        <p:nvSpPr>
          <p:cNvPr id="5" name="Rectangle 2">
            <a:extLst>
              <a:ext uri="{FF2B5EF4-FFF2-40B4-BE49-F238E27FC236}">
                <a16:creationId xmlns:a16="http://schemas.microsoft.com/office/drawing/2014/main" id="{6941E11B-2376-F114-BB29-694D336A208B}"/>
              </a:ext>
            </a:extLst>
          </p:cNvPr>
          <p:cNvSpPr>
            <a:spLocks noChangeArrowheads="1"/>
          </p:cNvSpPr>
          <p:nvPr/>
        </p:nvSpPr>
        <p:spPr bwMode="auto">
          <a:xfrm>
            <a:off x="795339" y="183515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4493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86846" y="214534"/>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Project charter</a:t>
            </a:r>
          </a:p>
        </p:txBody>
      </p:sp>
      <p:sp>
        <p:nvSpPr>
          <p:cNvPr id="9" name="TextBox 8">
            <a:extLst>
              <a:ext uri="{FF2B5EF4-FFF2-40B4-BE49-F238E27FC236}">
                <a16:creationId xmlns:a16="http://schemas.microsoft.com/office/drawing/2014/main" id="{988CFC25-2834-E627-1577-55D675B44F7F}"/>
              </a:ext>
            </a:extLst>
          </p:cNvPr>
          <p:cNvSpPr txBox="1"/>
          <p:nvPr/>
        </p:nvSpPr>
        <p:spPr>
          <a:xfrm>
            <a:off x="128587" y="1129556"/>
            <a:ext cx="8220075" cy="3416320"/>
          </a:xfrm>
          <a:prstGeom prst="rect">
            <a:avLst/>
          </a:prstGeom>
          <a:noFill/>
        </p:spPr>
        <p:txBody>
          <a:bodyPr wrap="square" rtlCol="0">
            <a:spAutoFit/>
          </a:bodyPr>
          <a:lstStyle/>
          <a:p>
            <a:r>
              <a:rPr lang="en-US" sz="1200" dirty="0">
                <a:solidFill>
                  <a:schemeClr val="bg1"/>
                </a:solidFill>
              </a:rPr>
              <a:t>Project Title: 	 AI-Powered Mobile App for Network Threat Detection and Response</a:t>
            </a:r>
          </a:p>
          <a:p>
            <a:endParaRPr lang="en-US" sz="1200" dirty="0">
              <a:solidFill>
                <a:schemeClr val="bg1"/>
              </a:solidFill>
            </a:endParaRPr>
          </a:p>
          <a:p>
            <a:r>
              <a:rPr lang="en-US" sz="1200" dirty="0">
                <a:solidFill>
                  <a:schemeClr val="bg1"/>
                </a:solidFill>
              </a:rPr>
              <a:t>Project Start Date: May 19				Projected Finish Date: 20 Jan</a:t>
            </a:r>
          </a:p>
          <a:p>
            <a:endParaRPr lang="en-US" sz="1200" dirty="0">
              <a:solidFill>
                <a:schemeClr val="bg1"/>
              </a:solidFill>
            </a:endParaRPr>
          </a:p>
          <a:p>
            <a:r>
              <a:rPr lang="en-US" sz="1200" dirty="0">
                <a:solidFill>
                  <a:schemeClr val="bg1"/>
                </a:solidFill>
              </a:rPr>
              <a:t>Budget Information: A $475,000 has been allocated for this project. The majority of costs for this project will be spent on internal staffs. An initial estimate provides a total of 101 hours per week.</a:t>
            </a:r>
          </a:p>
          <a:p>
            <a:endParaRPr lang="en-US" sz="1200" dirty="0">
              <a:solidFill>
                <a:schemeClr val="bg1"/>
              </a:solidFill>
            </a:endParaRPr>
          </a:p>
          <a:p>
            <a:r>
              <a:rPr lang="en-US" sz="1200" dirty="0">
                <a:solidFill>
                  <a:schemeClr val="bg1"/>
                </a:solidFill>
              </a:rPr>
              <a:t>Project Manager: </a:t>
            </a:r>
            <a:r>
              <a:rPr lang="en-US" sz="1200" dirty="0" err="1">
                <a:solidFill>
                  <a:schemeClr val="bg1"/>
                </a:solidFill>
              </a:rPr>
              <a:t>Mazen</a:t>
            </a:r>
            <a:r>
              <a:rPr lang="en-US" sz="1200" dirty="0">
                <a:solidFill>
                  <a:schemeClr val="bg1"/>
                </a:solidFill>
              </a:rPr>
              <a:t> Alghamdi, 0591207427, mazen.alghamdiCS@gmail.com</a:t>
            </a:r>
          </a:p>
          <a:p>
            <a:endParaRPr lang="en-US" sz="1200" dirty="0">
              <a:solidFill>
                <a:schemeClr val="bg1"/>
              </a:solidFill>
            </a:endParaRPr>
          </a:p>
          <a:p>
            <a:r>
              <a:rPr lang="en-US" sz="1200" dirty="0">
                <a:solidFill>
                  <a:schemeClr val="bg1"/>
                </a:solidFill>
              </a:rPr>
              <a:t>Project Objectives: The app will be designed to protect users from falling victims to various cyber threats, such as malware, phishing attacks, unauthorized access etc...) It will use artificial intelligence (AI) and machine learning (ML) algorithms to analyze network traffic and system logs to respond to threats in real-time. By constantly updating its knowledge base with the latest threat intelligence and industry best practices, it can identify and block potential vulnerabilities before they can be exploited. The AI and ML algorithms utilized by our app continuously learn from new data and try to adapt to evolving cyber threats, ensuring that users are always protected against risks.</a:t>
            </a:r>
          </a:p>
          <a:p>
            <a:endParaRPr lang="en-US" sz="1200" dirty="0">
              <a:solidFill>
                <a:schemeClr val="bg1"/>
              </a:solidFill>
            </a:endParaRPr>
          </a:p>
          <a:p>
            <a:endParaRPr lang="en-US" sz="1200" dirty="0">
              <a:solidFill>
                <a:schemeClr val="bg1"/>
              </a:solidFill>
            </a:endParaRPr>
          </a:p>
          <a:p>
            <a:r>
              <a:rPr lang="en-US" sz="1200" dirty="0">
                <a:solidFill>
                  <a:schemeClr val="bg1"/>
                </a:solidFill>
              </a:rPr>
              <a:t>Main Project Success Criteria: The project should pay for itself within one year of completion.</a:t>
            </a:r>
          </a:p>
        </p:txBody>
      </p:sp>
    </p:spTree>
    <p:extLst>
      <p:ext uri="{BB962C8B-B14F-4D97-AF65-F5344CB8AC3E}">
        <p14:creationId xmlns:p14="http://schemas.microsoft.com/office/powerpoint/2010/main" val="252454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72558" y="57371"/>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Project charter</a:t>
            </a:r>
          </a:p>
        </p:txBody>
      </p:sp>
      <p:sp>
        <p:nvSpPr>
          <p:cNvPr id="3" name="TextBox 2">
            <a:extLst>
              <a:ext uri="{FF2B5EF4-FFF2-40B4-BE49-F238E27FC236}">
                <a16:creationId xmlns:a16="http://schemas.microsoft.com/office/drawing/2014/main" id="{268CDA02-B3E3-9B60-763F-5B644FE63EC7}"/>
              </a:ext>
            </a:extLst>
          </p:cNvPr>
          <p:cNvSpPr txBox="1"/>
          <p:nvPr/>
        </p:nvSpPr>
        <p:spPr>
          <a:xfrm>
            <a:off x="138113" y="691984"/>
            <a:ext cx="7816383" cy="4216539"/>
          </a:xfrm>
          <a:prstGeom prst="rect">
            <a:avLst/>
          </a:prstGeom>
          <a:noFill/>
        </p:spPr>
        <p:txBody>
          <a:bodyPr wrap="square">
            <a:spAutoFit/>
          </a:bodyPr>
          <a:lstStyle/>
          <a:p>
            <a:r>
              <a:rPr lang="en-US" sz="1600" dirty="0">
                <a:solidFill>
                  <a:schemeClr val="bg1"/>
                </a:solidFill>
              </a:rPr>
              <a:t>Approach:</a:t>
            </a:r>
          </a:p>
          <a:p>
            <a:endParaRPr lang="en-US" sz="1200" dirty="0">
              <a:solidFill>
                <a:schemeClr val="bg1"/>
              </a:solidFill>
            </a:endParaRPr>
          </a:p>
          <a:p>
            <a:r>
              <a:rPr lang="en-US" sz="1200" dirty="0">
                <a:solidFill>
                  <a:schemeClr val="bg1"/>
                </a:solidFill>
              </a:rPr>
              <a:t>• Conduct market research and user interviews to identify key features and requirements for the AI-powered mobile app, prioritizing the needs of users and businesses in the context of network threat detection and response.</a:t>
            </a:r>
          </a:p>
          <a:p>
            <a:endParaRPr lang="en-US" sz="1200" dirty="0">
              <a:solidFill>
                <a:schemeClr val="bg1"/>
              </a:solidFill>
            </a:endParaRPr>
          </a:p>
          <a:p>
            <a:r>
              <a:rPr lang="en-US" sz="1200" dirty="0">
                <a:solidFill>
                  <a:schemeClr val="bg1"/>
                </a:solidFill>
              </a:rPr>
              <a:t>• Review and analyze existing solutions, technologies, and best practices in network security, AI, and mobile app development to convey the design and functionality of the proposed app.</a:t>
            </a:r>
          </a:p>
          <a:p>
            <a:endParaRPr lang="en-US" sz="1200" dirty="0">
              <a:solidFill>
                <a:schemeClr val="bg1"/>
              </a:solidFill>
            </a:endParaRPr>
          </a:p>
          <a:p>
            <a:r>
              <a:rPr lang="en-US" sz="1200" dirty="0">
                <a:solidFill>
                  <a:schemeClr val="bg1"/>
                </a:solidFill>
              </a:rPr>
              <a:t>• Collaborate with subject matter experts (SMEs) in cybersecurity, algorithm design, and AI to develop a robust and efficient AI-powered threat detection and response system that can be integrated into the mobile app.</a:t>
            </a:r>
          </a:p>
          <a:p>
            <a:endParaRPr lang="en-US" sz="1200" dirty="0">
              <a:solidFill>
                <a:schemeClr val="bg1"/>
              </a:solidFill>
            </a:endParaRPr>
          </a:p>
          <a:p>
            <a:r>
              <a:rPr lang="en-US" sz="1200" dirty="0">
                <a:solidFill>
                  <a:schemeClr val="bg1"/>
                </a:solidFill>
              </a:rPr>
              <a:t>• Develop a prototype of the mobile app using an agile development methodology, incorporating user feedback and iterative improvements throughout the development process to ensure the final product meets users and stakeholders needs and expectations.</a:t>
            </a:r>
          </a:p>
          <a:p>
            <a:endParaRPr lang="en-US" sz="1200" dirty="0">
              <a:solidFill>
                <a:schemeClr val="bg1"/>
              </a:solidFill>
            </a:endParaRPr>
          </a:p>
          <a:p>
            <a:r>
              <a:rPr lang="en-US" sz="1200" dirty="0">
                <a:solidFill>
                  <a:schemeClr val="bg1"/>
                </a:solidFill>
              </a:rPr>
              <a:t>• Conduct thorough testing of the app's functionality, security, and performance, enlisting the help of cybersecurity experts and users to identify and address potential vulnerabilities and areas for improvement.</a:t>
            </a:r>
          </a:p>
          <a:p>
            <a:endParaRPr lang="en-US" sz="1200" dirty="0">
              <a:solidFill>
                <a:schemeClr val="bg1"/>
              </a:solidFill>
            </a:endParaRPr>
          </a:p>
          <a:p>
            <a:r>
              <a:rPr lang="en-US" sz="1200" dirty="0">
                <a:solidFill>
                  <a:schemeClr val="bg1"/>
                </a:solidFill>
              </a:rPr>
              <a:t>• Develop a plan for ongoing maintenance, updates, and improvements to the app, based on user feedback, emerging security threats, and advancements in AI and network security technologies.</a:t>
            </a:r>
          </a:p>
          <a:p>
            <a:endParaRPr lang="en-US" sz="1200" dirty="0"/>
          </a:p>
        </p:txBody>
      </p:sp>
    </p:spTree>
    <p:extLst>
      <p:ext uri="{BB962C8B-B14F-4D97-AF65-F5344CB8AC3E}">
        <p14:creationId xmlns:p14="http://schemas.microsoft.com/office/powerpoint/2010/main" val="199024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15408" y="6928"/>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Stakeholder management strategy</a:t>
            </a:r>
          </a:p>
        </p:txBody>
      </p:sp>
      <p:graphicFrame>
        <p:nvGraphicFramePr>
          <p:cNvPr id="5" name="Table 4">
            <a:extLst>
              <a:ext uri="{FF2B5EF4-FFF2-40B4-BE49-F238E27FC236}">
                <a16:creationId xmlns:a16="http://schemas.microsoft.com/office/drawing/2014/main" id="{0E41399A-43FD-9949-7FE5-34CBA0E9F98D}"/>
              </a:ext>
            </a:extLst>
          </p:cNvPr>
          <p:cNvGraphicFramePr>
            <a:graphicFrameLocks noGrp="1"/>
          </p:cNvGraphicFramePr>
          <p:nvPr>
            <p:extLst>
              <p:ext uri="{D42A27DB-BD31-4B8C-83A1-F6EECF244321}">
                <p14:modId xmlns:p14="http://schemas.microsoft.com/office/powerpoint/2010/main" val="4082933337"/>
              </p:ext>
            </p:extLst>
          </p:nvPr>
        </p:nvGraphicFramePr>
        <p:xfrm>
          <a:off x="142874" y="755841"/>
          <a:ext cx="8405814" cy="3713037"/>
        </p:xfrm>
        <a:graphic>
          <a:graphicData uri="http://schemas.openxmlformats.org/drawingml/2006/table">
            <a:tbl>
              <a:tblPr>
                <a:tableStyleId>{2C0A5E36-11E1-451D-96E7-70B43AE6A1F6}</a:tableStyleId>
              </a:tblPr>
              <a:tblGrid>
                <a:gridCol w="986397">
                  <a:extLst>
                    <a:ext uri="{9D8B030D-6E8A-4147-A177-3AD203B41FA5}">
                      <a16:colId xmlns:a16="http://schemas.microsoft.com/office/drawing/2014/main" val="2113543983"/>
                    </a:ext>
                  </a:extLst>
                </a:gridCol>
                <a:gridCol w="729076">
                  <a:extLst>
                    <a:ext uri="{9D8B030D-6E8A-4147-A177-3AD203B41FA5}">
                      <a16:colId xmlns:a16="http://schemas.microsoft.com/office/drawing/2014/main" val="42674162"/>
                    </a:ext>
                  </a:extLst>
                </a:gridCol>
                <a:gridCol w="986397">
                  <a:extLst>
                    <a:ext uri="{9D8B030D-6E8A-4147-A177-3AD203B41FA5}">
                      <a16:colId xmlns:a16="http://schemas.microsoft.com/office/drawing/2014/main" val="2855205686"/>
                    </a:ext>
                  </a:extLst>
                </a:gridCol>
                <a:gridCol w="5703944">
                  <a:extLst>
                    <a:ext uri="{9D8B030D-6E8A-4147-A177-3AD203B41FA5}">
                      <a16:colId xmlns:a16="http://schemas.microsoft.com/office/drawing/2014/main" val="32301098"/>
                    </a:ext>
                  </a:extLst>
                </a:gridCol>
              </a:tblGrid>
              <a:tr h="307074">
                <a:tc>
                  <a:txBody>
                    <a:bodyPr/>
                    <a:lstStyle/>
                    <a:p>
                      <a:pPr marL="0" marR="0">
                        <a:lnSpc>
                          <a:spcPct val="107000"/>
                        </a:lnSpc>
                        <a:spcBef>
                          <a:spcPts val="0"/>
                        </a:spcBef>
                        <a:spcAft>
                          <a:spcPts val="800"/>
                        </a:spcAft>
                      </a:pPr>
                      <a:r>
                        <a:rPr lang="en-US" sz="1100" b="1" kern="100" dirty="0">
                          <a:solidFill>
                            <a:srgbClr val="FFFF00"/>
                          </a:solidFill>
                          <a:effectLst/>
                        </a:rPr>
                        <a:t>Name</a:t>
                      </a:r>
                      <a:endParaRPr lang="en-US" sz="1100" b="1" kern="1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b="1" kern="100" dirty="0">
                          <a:solidFill>
                            <a:srgbClr val="FFFF00"/>
                          </a:solidFill>
                          <a:effectLst/>
                        </a:rPr>
                        <a:t>Level of interest</a:t>
                      </a:r>
                      <a:endParaRPr lang="en-US" sz="1100" b="1" kern="1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b="1" kern="100" dirty="0">
                          <a:solidFill>
                            <a:srgbClr val="FFFF00"/>
                          </a:solidFill>
                          <a:effectLst/>
                        </a:rPr>
                        <a:t>Level of influence</a:t>
                      </a:r>
                      <a:endParaRPr lang="en-US" sz="1100" b="1" kern="1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b="1" kern="100" dirty="0">
                          <a:solidFill>
                            <a:srgbClr val="FFFF00"/>
                          </a:solidFill>
                          <a:effectLst/>
                        </a:rPr>
                        <a:t>Potential Management Strategies</a:t>
                      </a:r>
                      <a:endParaRPr lang="en-US" sz="1100" b="1" kern="1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extLst>
                  <a:ext uri="{0D108BD9-81ED-4DB2-BD59-A6C34878D82A}">
                    <a16:rowId xmlns:a16="http://schemas.microsoft.com/office/drawing/2014/main" val="2663208205"/>
                  </a:ext>
                </a:extLst>
              </a:tr>
              <a:tr h="464083">
                <a:tc>
                  <a:txBody>
                    <a:bodyPr/>
                    <a:lstStyle/>
                    <a:p>
                      <a:pPr marL="0" marR="0">
                        <a:lnSpc>
                          <a:spcPct val="107000"/>
                        </a:lnSpc>
                        <a:spcBef>
                          <a:spcPts val="0"/>
                        </a:spcBef>
                        <a:spcAft>
                          <a:spcPts val="800"/>
                        </a:spcAft>
                      </a:pPr>
                      <a:r>
                        <a:rPr lang="en-US" sz="1100" kern="100" dirty="0">
                          <a:solidFill>
                            <a:schemeClr val="bg1"/>
                          </a:solidFill>
                          <a:effectLst/>
                        </a:rPr>
                        <a:t>Tom Anderson</a:t>
                      </a:r>
                      <a:endParaRPr lang="en-US" sz="11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High</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High</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dirty="0">
                          <a:solidFill>
                            <a:schemeClr val="bg1"/>
                          </a:solidFill>
                          <a:effectLst/>
                        </a:rPr>
                        <a:t>Tom Anderson is a visionary CEO who values innovation and growth. He likes to stay on top of key projects and has a keen eye for potential financial benefits. We can expect him to be actively engaged and willing to contribute to the project's success.</a:t>
                      </a:r>
                      <a:endParaRPr lang="en-US" sz="11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extLst>
                  <a:ext uri="{0D108BD9-81ED-4DB2-BD59-A6C34878D82A}">
                    <a16:rowId xmlns:a16="http://schemas.microsoft.com/office/drawing/2014/main" val="1497912326"/>
                  </a:ext>
                </a:extLst>
              </a:tr>
              <a:tr h="464083">
                <a:tc>
                  <a:txBody>
                    <a:bodyPr/>
                    <a:lstStyle/>
                    <a:p>
                      <a:pPr marL="0" marR="0">
                        <a:lnSpc>
                          <a:spcPct val="107000"/>
                        </a:lnSpc>
                        <a:spcBef>
                          <a:spcPts val="0"/>
                        </a:spcBef>
                        <a:spcAft>
                          <a:spcPts val="800"/>
                        </a:spcAft>
                      </a:pPr>
                      <a:r>
                        <a:rPr lang="en-US" sz="1100" kern="100" dirty="0">
                          <a:solidFill>
                            <a:schemeClr val="bg1"/>
                          </a:solidFill>
                          <a:effectLst/>
                        </a:rPr>
                        <a:t>Dr. Wafaa </a:t>
                      </a:r>
                      <a:r>
                        <a:rPr lang="en-US" sz="1100" kern="100" dirty="0" err="1">
                          <a:solidFill>
                            <a:schemeClr val="bg1"/>
                          </a:solidFill>
                          <a:effectLst/>
                        </a:rPr>
                        <a:t>Ghonaim</a:t>
                      </a:r>
                      <a:endParaRPr lang="en-US" sz="11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Low</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High</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Wafaa Ghonaim is a successful entrepreneur with a diverse investment portfolio. We can increase his engagement by highlighting the potential financial returns and competitive advantages of the AI-Powered Mobile App for Network Threat Detection and Response.</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extLst>
                  <a:ext uri="{0D108BD9-81ED-4DB2-BD59-A6C34878D82A}">
                    <a16:rowId xmlns:a16="http://schemas.microsoft.com/office/drawing/2014/main" val="2878529638"/>
                  </a:ext>
                </a:extLst>
              </a:tr>
              <a:tr h="464083">
                <a:tc>
                  <a:txBody>
                    <a:bodyPr/>
                    <a:lstStyle/>
                    <a:p>
                      <a:pPr marL="0" marR="0">
                        <a:lnSpc>
                          <a:spcPct val="107000"/>
                        </a:lnSpc>
                        <a:spcBef>
                          <a:spcPts val="0"/>
                        </a:spcBef>
                        <a:spcAft>
                          <a:spcPts val="800"/>
                        </a:spcAft>
                      </a:pPr>
                      <a:r>
                        <a:rPr lang="en-US" sz="1100" kern="100">
                          <a:solidFill>
                            <a:schemeClr val="bg1"/>
                          </a:solidFill>
                          <a:effectLst/>
                        </a:rPr>
                        <a:t>Dr. Sultan Aljaberi</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Medium</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High</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Sultan Aljaberi is an experienced investor with a strong background in technology and cybersecurity. We can increase his engagement by emphasizing the potential positive impact on the community of Jeddah and the innovative AI and Machine Learning-powered features of the app.</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extLst>
                  <a:ext uri="{0D108BD9-81ED-4DB2-BD59-A6C34878D82A}">
                    <a16:rowId xmlns:a16="http://schemas.microsoft.com/office/drawing/2014/main" val="135176589"/>
                  </a:ext>
                </a:extLst>
              </a:tr>
              <a:tr h="464083">
                <a:tc>
                  <a:txBody>
                    <a:bodyPr/>
                    <a:lstStyle/>
                    <a:p>
                      <a:pPr marL="0" marR="0">
                        <a:lnSpc>
                          <a:spcPct val="107000"/>
                        </a:lnSpc>
                        <a:spcBef>
                          <a:spcPts val="0"/>
                        </a:spcBef>
                        <a:spcAft>
                          <a:spcPts val="800"/>
                        </a:spcAft>
                      </a:pPr>
                      <a:r>
                        <a:rPr lang="en-US" sz="1100" kern="100">
                          <a:solidFill>
                            <a:schemeClr val="bg1"/>
                          </a:solidFill>
                          <a:effectLst/>
                        </a:rPr>
                        <a:t>David Gentry</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Low</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High</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May require additional efforts to keep him engaged in the project. To maximize his involvement and leverage his expertise we can clearly articulate the value of his contributions to the project and how his expertise can help drive the project's success.</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extLst>
                  <a:ext uri="{0D108BD9-81ED-4DB2-BD59-A6C34878D82A}">
                    <a16:rowId xmlns:a16="http://schemas.microsoft.com/office/drawing/2014/main" val="1775166451"/>
                  </a:ext>
                </a:extLst>
              </a:tr>
              <a:tr h="935110">
                <a:tc>
                  <a:txBody>
                    <a:bodyPr/>
                    <a:lstStyle/>
                    <a:p>
                      <a:pPr marL="0" marR="0">
                        <a:lnSpc>
                          <a:spcPct val="107000"/>
                        </a:lnSpc>
                        <a:spcBef>
                          <a:spcPts val="0"/>
                        </a:spcBef>
                        <a:spcAft>
                          <a:spcPts val="800"/>
                        </a:spcAft>
                      </a:pPr>
                      <a:r>
                        <a:rPr lang="en-US" sz="1100" kern="100">
                          <a:solidFill>
                            <a:schemeClr val="bg1"/>
                          </a:solidFill>
                          <a:effectLst/>
                        </a:rPr>
                        <a:t>Drew Joseph</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Medium</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a:solidFill>
                            <a:schemeClr val="bg1"/>
                          </a:solidFill>
                          <a:effectLst/>
                        </a:rPr>
                        <a:t>Medium</a:t>
                      </a:r>
                      <a:endParaRPr lang="en-US" sz="1100"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tc>
                  <a:txBody>
                    <a:bodyPr/>
                    <a:lstStyle/>
                    <a:p>
                      <a:pPr marL="0" marR="0">
                        <a:lnSpc>
                          <a:spcPct val="107000"/>
                        </a:lnSpc>
                        <a:spcBef>
                          <a:spcPts val="0"/>
                        </a:spcBef>
                        <a:spcAft>
                          <a:spcPts val="800"/>
                        </a:spcAft>
                      </a:pPr>
                      <a:r>
                        <a:rPr lang="en-US" sz="1100" kern="100" dirty="0">
                          <a:solidFill>
                            <a:schemeClr val="bg1"/>
                          </a:solidFill>
                          <a:effectLst/>
                        </a:rPr>
                        <a:t>Drew Joseph is a good legal advisor who excels at identifying potential legal risks and ensuring compliance with relevant regulations. He a little bit seems interested, we should quickly take advantage of this and involve him early in the decision-making process and consult him on legal matters regularly. By maintaining open lines of communication and incorporating Drew's guidance into the project's strategy, we can minimize legal risks and ensure that the project proceeds smoothly without encountering regulatory obstacles.</a:t>
                      </a:r>
                      <a:endParaRPr lang="en-US" sz="11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168" marR="47168" marT="0" marB="0"/>
                </a:tc>
                <a:extLst>
                  <a:ext uri="{0D108BD9-81ED-4DB2-BD59-A6C34878D82A}">
                    <a16:rowId xmlns:a16="http://schemas.microsoft.com/office/drawing/2014/main" val="2318154374"/>
                  </a:ext>
                </a:extLst>
              </a:tr>
            </a:tbl>
          </a:graphicData>
        </a:graphic>
      </p:graphicFrame>
    </p:spTree>
    <p:extLst>
      <p:ext uri="{BB962C8B-B14F-4D97-AF65-F5344CB8AC3E}">
        <p14:creationId xmlns:p14="http://schemas.microsoft.com/office/powerpoint/2010/main" val="169546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38175" y="147637"/>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project scope processes and reports</a:t>
            </a:r>
          </a:p>
        </p:txBody>
      </p:sp>
      <p:sp>
        <p:nvSpPr>
          <p:cNvPr id="3" name="TextBox 2">
            <a:extLst>
              <a:ext uri="{FF2B5EF4-FFF2-40B4-BE49-F238E27FC236}">
                <a16:creationId xmlns:a16="http://schemas.microsoft.com/office/drawing/2014/main" id="{268CDA02-B3E3-9B60-763F-5B644FE63EC7}"/>
              </a:ext>
            </a:extLst>
          </p:cNvPr>
          <p:cNvSpPr txBox="1"/>
          <p:nvPr/>
        </p:nvSpPr>
        <p:spPr>
          <a:xfrm>
            <a:off x="38100" y="1082509"/>
            <a:ext cx="7816383" cy="3046988"/>
          </a:xfrm>
          <a:prstGeom prst="rect">
            <a:avLst/>
          </a:prstGeom>
          <a:noFill/>
        </p:spPr>
        <p:txBody>
          <a:bodyPr wrap="square">
            <a:spAutoFit/>
          </a:bodyPr>
          <a:lstStyle/>
          <a:p>
            <a:r>
              <a:rPr lang="en-US" sz="2000" dirty="0">
                <a:solidFill>
                  <a:schemeClr val="bg1"/>
                </a:solidFill>
              </a:rPr>
              <a:t>Project Summary and Justification:</a:t>
            </a:r>
            <a:br>
              <a:rPr lang="en-US" sz="2000" dirty="0">
                <a:solidFill>
                  <a:schemeClr val="bg1"/>
                </a:solidFill>
              </a:rPr>
            </a:br>
            <a:br>
              <a:rPr lang="en-US" sz="1600" dirty="0">
                <a:solidFill>
                  <a:schemeClr val="bg1"/>
                </a:solidFill>
              </a:rPr>
            </a:br>
            <a:r>
              <a:rPr lang="en-US" sz="1600" dirty="0">
                <a:solidFill>
                  <a:schemeClr val="bg1"/>
                </a:solidFill>
              </a:rPr>
              <a:t>Tom Anderson, CEO, requested this project to assist the company in meeting its strategic goals. The new AI-driven platform will increase the company's expertise visibility to current and potential clients. It will also help reduce internal costs and improve profitability by providing cutting-edge AI and Machine Learning solutions. The budget for the project is $475,000, including the internal staff, services from suppliers, and maintenance costs. Estimated benefits are $600,000 each year, based on acquiring 40,000 subscribers in the first year, each paying a subscription fee of $15 per year. It is important to focus on the system paying for itself within one year of its completion.</a:t>
            </a:r>
            <a:endParaRPr lang="en-US" sz="1200" dirty="0">
              <a:solidFill>
                <a:schemeClr val="bg1"/>
              </a:solidFill>
            </a:endParaRPr>
          </a:p>
          <a:p>
            <a:endParaRPr lang="en-US" sz="1200" dirty="0"/>
          </a:p>
        </p:txBody>
      </p:sp>
    </p:spTree>
    <p:extLst>
      <p:ext uri="{BB962C8B-B14F-4D97-AF65-F5344CB8AC3E}">
        <p14:creationId xmlns:p14="http://schemas.microsoft.com/office/powerpoint/2010/main" val="2332156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38175" y="147637"/>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project scope processes and reports</a:t>
            </a:r>
          </a:p>
        </p:txBody>
      </p:sp>
      <p:sp>
        <p:nvSpPr>
          <p:cNvPr id="3" name="TextBox 2">
            <a:extLst>
              <a:ext uri="{FF2B5EF4-FFF2-40B4-BE49-F238E27FC236}">
                <a16:creationId xmlns:a16="http://schemas.microsoft.com/office/drawing/2014/main" id="{268CDA02-B3E3-9B60-763F-5B644FE63EC7}"/>
              </a:ext>
            </a:extLst>
          </p:cNvPr>
          <p:cNvSpPr txBox="1"/>
          <p:nvPr/>
        </p:nvSpPr>
        <p:spPr>
          <a:xfrm>
            <a:off x="38100" y="1082509"/>
            <a:ext cx="7816383" cy="3477875"/>
          </a:xfrm>
          <a:prstGeom prst="rect">
            <a:avLst/>
          </a:prstGeom>
          <a:noFill/>
        </p:spPr>
        <p:txBody>
          <a:bodyPr wrap="square">
            <a:spAutoFit/>
          </a:bodyPr>
          <a:lstStyle/>
          <a:p>
            <a:r>
              <a:rPr lang="en-US" sz="2000" dirty="0">
                <a:solidFill>
                  <a:schemeClr val="bg1"/>
                </a:solidFill>
              </a:rPr>
              <a:t>Product Characteristics and Requirements:</a:t>
            </a:r>
          </a:p>
          <a:p>
            <a:endParaRPr lang="en-US" sz="2000" dirty="0">
              <a:solidFill>
                <a:schemeClr val="bg1"/>
              </a:solidFill>
            </a:endParaRPr>
          </a:p>
          <a:p>
            <a:r>
              <a:rPr lang="en-US" sz="1800" dirty="0">
                <a:solidFill>
                  <a:schemeClr val="bg1"/>
                </a:solidFill>
              </a:rPr>
              <a:t>1. AI-driven app</a:t>
            </a:r>
          </a:p>
          <a:p>
            <a:endParaRPr lang="en-US" sz="1800" dirty="0">
              <a:solidFill>
                <a:schemeClr val="bg1"/>
              </a:solidFill>
            </a:endParaRPr>
          </a:p>
          <a:p>
            <a:r>
              <a:rPr lang="en-US" sz="1800" dirty="0">
                <a:solidFill>
                  <a:schemeClr val="bg1"/>
                </a:solidFill>
              </a:rPr>
              <a:t>2. Scalability and flexibility</a:t>
            </a:r>
          </a:p>
          <a:p>
            <a:endParaRPr lang="en-US" sz="1800" dirty="0">
              <a:solidFill>
                <a:schemeClr val="bg1"/>
              </a:solidFill>
            </a:endParaRPr>
          </a:p>
          <a:p>
            <a:r>
              <a:rPr lang="en-US" sz="1800" dirty="0">
                <a:solidFill>
                  <a:schemeClr val="bg1"/>
                </a:solidFill>
              </a:rPr>
              <a:t>3. User interface and accessibility</a:t>
            </a:r>
          </a:p>
          <a:p>
            <a:endParaRPr lang="en-US" sz="1800" dirty="0">
              <a:solidFill>
                <a:schemeClr val="bg1"/>
              </a:solidFill>
            </a:endParaRPr>
          </a:p>
          <a:p>
            <a:r>
              <a:rPr lang="en-US" sz="1800" dirty="0">
                <a:solidFill>
                  <a:schemeClr val="bg1"/>
                </a:solidFill>
              </a:rPr>
              <a:t>4. Security and compliance</a:t>
            </a:r>
          </a:p>
          <a:p>
            <a:endParaRPr lang="en-US" sz="1800" dirty="0">
              <a:solidFill>
                <a:schemeClr val="bg1"/>
              </a:solidFill>
            </a:endParaRPr>
          </a:p>
          <a:p>
            <a:r>
              <a:rPr lang="en-US" sz="1800" dirty="0">
                <a:solidFill>
                  <a:schemeClr val="bg1"/>
                </a:solidFill>
              </a:rPr>
              <a:t>5. Performance and reliability</a:t>
            </a:r>
          </a:p>
          <a:p>
            <a:endParaRPr lang="en-US" sz="1800" dirty="0">
              <a:solidFill>
                <a:schemeClr val="bg1"/>
              </a:solidFill>
            </a:endParaRPr>
          </a:p>
        </p:txBody>
      </p:sp>
    </p:spTree>
    <p:extLst>
      <p:ext uri="{BB962C8B-B14F-4D97-AF65-F5344CB8AC3E}">
        <p14:creationId xmlns:p14="http://schemas.microsoft.com/office/powerpoint/2010/main" val="327673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81038" y="-61913"/>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Project schedule processes and reports</a:t>
            </a:r>
          </a:p>
        </p:txBody>
      </p:sp>
      <p:pic>
        <p:nvPicPr>
          <p:cNvPr id="4" name="Picture 3" descr="A screenshot of a computer&#10;&#10;Description automatically generated with medium confidence">
            <a:extLst>
              <a:ext uri="{FF2B5EF4-FFF2-40B4-BE49-F238E27FC236}">
                <a16:creationId xmlns:a16="http://schemas.microsoft.com/office/drawing/2014/main" id="{427499EB-DD91-4DD7-677F-0E8BF0B87647}"/>
              </a:ext>
            </a:extLst>
          </p:cNvPr>
          <p:cNvPicPr>
            <a:picLocks noChangeAspect="1"/>
          </p:cNvPicPr>
          <p:nvPr/>
        </p:nvPicPr>
        <p:blipFill>
          <a:blip r:embed="rId3"/>
          <a:stretch>
            <a:fillRect/>
          </a:stretch>
        </p:blipFill>
        <p:spPr>
          <a:xfrm>
            <a:off x="381038" y="1059675"/>
            <a:ext cx="8096250" cy="3942352"/>
          </a:xfrm>
          <a:prstGeom prst="rect">
            <a:avLst/>
          </a:prstGeom>
        </p:spPr>
      </p:pic>
      <p:sp>
        <p:nvSpPr>
          <p:cNvPr id="9" name="TextBox 8">
            <a:extLst>
              <a:ext uri="{FF2B5EF4-FFF2-40B4-BE49-F238E27FC236}">
                <a16:creationId xmlns:a16="http://schemas.microsoft.com/office/drawing/2014/main" id="{74D3BE48-0EA4-1987-7F88-5A022908B789}"/>
              </a:ext>
            </a:extLst>
          </p:cNvPr>
          <p:cNvSpPr txBox="1"/>
          <p:nvPr/>
        </p:nvSpPr>
        <p:spPr>
          <a:xfrm>
            <a:off x="857251" y="653662"/>
            <a:ext cx="5929312" cy="369332"/>
          </a:xfrm>
          <a:prstGeom prst="rect">
            <a:avLst/>
          </a:prstGeom>
          <a:noFill/>
        </p:spPr>
        <p:txBody>
          <a:bodyPr wrap="square">
            <a:spAutoFit/>
          </a:bodyPr>
          <a:lstStyle/>
          <a:p>
            <a:pPr algn="ctr"/>
            <a:r>
              <a:rPr lang="en-US" sz="1800" dirty="0">
                <a:solidFill>
                  <a:schemeClr val="bg1"/>
                </a:solidFill>
              </a:rPr>
              <a:t>Gantt chart</a:t>
            </a:r>
          </a:p>
        </p:txBody>
      </p:sp>
    </p:spTree>
    <p:extLst>
      <p:ext uri="{BB962C8B-B14F-4D97-AF65-F5344CB8AC3E}">
        <p14:creationId xmlns:p14="http://schemas.microsoft.com/office/powerpoint/2010/main" val="55155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81038" y="-61913"/>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Project schedule processes and reports</a:t>
            </a:r>
          </a:p>
        </p:txBody>
      </p:sp>
      <p:sp>
        <p:nvSpPr>
          <p:cNvPr id="9" name="TextBox 8">
            <a:extLst>
              <a:ext uri="{FF2B5EF4-FFF2-40B4-BE49-F238E27FC236}">
                <a16:creationId xmlns:a16="http://schemas.microsoft.com/office/drawing/2014/main" id="{74D3BE48-0EA4-1987-7F88-5A022908B789}"/>
              </a:ext>
            </a:extLst>
          </p:cNvPr>
          <p:cNvSpPr txBox="1"/>
          <p:nvPr/>
        </p:nvSpPr>
        <p:spPr>
          <a:xfrm>
            <a:off x="857251" y="653662"/>
            <a:ext cx="5929312" cy="369332"/>
          </a:xfrm>
          <a:prstGeom prst="rect">
            <a:avLst/>
          </a:prstGeom>
          <a:noFill/>
        </p:spPr>
        <p:txBody>
          <a:bodyPr wrap="square">
            <a:spAutoFit/>
          </a:bodyPr>
          <a:lstStyle/>
          <a:p>
            <a:pPr algn="ctr"/>
            <a:r>
              <a:rPr lang="en-US" sz="1800" dirty="0">
                <a:solidFill>
                  <a:schemeClr val="bg1"/>
                </a:solidFill>
              </a:rPr>
              <a:t>Gantt chart</a:t>
            </a:r>
          </a:p>
        </p:txBody>
      </p:sp>
      <p:pic>
        <p:nvPicPr>
          <p:cNvPr id="3" name="Picture 2" descr="A screenshot of a computer&#10;&#10;Description automatically generated with medium confidence">
            <a:extLst>
              <a:ext uri="{FF2B5EF4-FFF2-40B4-BE49-F238E27FC236}">
                <a16:creationId xmlns:a16="http://schemas.microsoft.com/office/drawing/2014/main" id="{801E9CA8-94D7-633D-2939-33BF4AE7546E}"/>
              </a:ext>
            </a:extLst>
          </p:cNvPr>
          <p:cNvPicPr>
            <a:picLocks noChangeAspect="1"/>
          </p:cNvPicPr>
          <p:nvPr/>
        </p:nvPicPr>
        <p:blipFill>
          <a:blip r:embed="rId3"/>
          <a:stretch>
            <a:fillRect/>
          </a:stretch>
        </p:blipFill>
        <p:spPr>
          <a:xfrm>
            <a:off x="381038" y="1056332"/>
            <a:ext cx="8072436" cy="4036218"/>
          </a:xfrm>
          <a:prstGeom prst="rect">
            <a:avLst/>
          </a:prstGeom>
        </p:spPr>
      </p:pic>
    </p:spTree>
    <p:extLst>
      <p:ext uri="{BB962C8B-B14F-4D97-AF65-F5344CB8AC3E}">
        <p14:creationId xmlns:p14="http://schemas.microsoft.com/office/powerpoint/2010/main" val="567546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81038" y="-61913"/>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Project schedule processes and reports</a:t>
            </a:r>
          </a:p>
        </p:txBody>
      </p:sp>
      <p:sp>
        <p:nvSpPr>
          <p:cNvPr id="9" name="TextBox 8">
            <a:extLst>
              <a:ext uri="{FF2B5EF4-FFF2-40B4-BE49-F238E27FC236}">
                <a16:creationId xmlns:a16="http://schemas.microsoft.com/office/drawing/2014/main" id="{74D3BE48-0EA4-1987-7F88-5A022908B789}"/>
              </a:ext>
            </a:extLst>
          </p:cNvPr>
          <p:cNvSpPr txBox="1"/>
          <p:nvPr/>
        </p:nvSpPr>
        <p:spPr>
          <a:xfrm>
            <a:off x="1033464" y="625087"/>
            <a:ext cx="5929312" cy="369332"/>
          </a:xfrm>
          <a:prstGeom prst="rect">
            <a:avLst/>
          </a:prstGeom>
          <a:noFill/>
        </p:spPr>
        <p:txBody>
          <a:bodyPr wrap="square">
            <a:spAutoFit/>
          </a:bodyPr>
          <a:lstStyle/>
          <a:p>
            <a:pPr algn="ctr"/>
            <a:r>
              <a:rPr lang="en-US" sz="1800" dirty="0">
                <a:solidFill>
                  <a:schemeClr val="bg1"/>
                </a:solidFill>
              </a:rPr>
              <a:t>Network diagram</a:t>
            </a:r>
          </a:p>
        </p:txBody>
      </p:sp>
      <p:sp>
        <p:nvSpPr>
          <p:cNvPr id="4" name="TextBox 3">
            <a:extLst>
              <a:ext uri="{FF2B5EF4-FFF2-40B4-BE49-F238E27FC236}">
                <a16:creationId xmlns:a16="http://schemas.microsoft.com/office/drawing/2014/main" id="{E8A4F3D2-BC0D-FEE9-44E2-5C7C4F101BFC}"/>
              </a:ext>
            </a:extLst>
          </p:cNvPr>
          <p:cNvSpPr txBox="1"/>
          <p:nvPr/>
        </p:nvSpPr>
        <p:spPr>
          <a:xfrm>
            <a:off x="1526381" y="2182118"/>
            <a:ext cx="5929312" cy="307777"/>
          </a:xfrm>
          <a:prstGeom prst="rect">
            <a:avLst/>
          </a:prstGeom>
          <a:noFill/>
        </p:spPr>
        <p:txBody>
          <a:bodyPr wrap="square">
            <a:spAutoFit/>
          </a:bodyPr>
          <a:lstStyle/>
          <a:p>
            <a:endParaRPr lang="en-US" dirty="0"/>
          </a:p>
        </p:txBody>
      </p:sp>
      <p:pic>
        <p:nvPicPr>
          <p:cNvPr id="25" name="Picture 24">
            <a:extLst>
              <a:ext uri="{FF2B5EF4-FFF2-40B4-BE49-F238E27FC236}">
                <a16:creationId xmlns:a16="http://schemas.microsoft.com/office/drawing/2014/main" id="{5E845C06-13EE-DEE4-F9FC-1A797005CC82}"/>
              </a:ext>
            </a:extLst>
          </p:cNvPr>
          <p:cNvPicPr>
            <a:picLocks noChangeAspect="1"/>
          </p:cNvPicPr>
          <p:nvPr/>
        </p:nvPicPr>
        <p:blipFill>
          <a:blip r:embed="rId3"/>
          <a:stretch>
            <a:fillRect/>
          </a:stretch>
        </p:blipFill>
        <p:spPr>
          <a:xfrm>
            <a:off x="219075" y="1350303"/>
            <a:ext cx="4673011" cy="2159543"/>
          </a:xfrm>
          <a:prstGeom prst="rect">
            <a:avLst/>
          </a:prstGeom>
        </p:spPr>
      </p:pic>
      <p:pic>
        <p:nvPicPr>
          <p:cNvPr id="31" name="Picture 30">
            <a:extLst>
              <a:ext uri="{FF2B5EF4-FFF2-40B4-BE49-F238E27FC236}">
                <a16:creationId xmlns:a16="http://schemas.microsoft.com/office/drawing/2014/main" id="{DA107FDE-8C72-6C08-2EEE-CE1237B7F927}"/>
              </a:ext>
            </a:extLst>
          </p:cNvPr>
          <p:cNvPicPr>
            <a:picLocks noChangeAspect="1"/>
          </p:cNvPicPr>
          <p:nvPr/>
        </p:nvPicPr>
        <p:blipFill>
          <a:blip r:embed="rId4"/>
          <a:stretch>
            <a:fillRect/>
          </a:stretch>
        </p:blipFill>
        <p:spPr>
          <a:xfrm>
            <a:off x="4892086" y="1350303"/>
            <a:ext cx="3958693" cy="3196062"/>
          </a:xfrm>
          <a:prstGeom prst="rect">
            <a:avLst/>
          </a:prstGeom>
        </p:spPr>
      </p:pic>
      <p:pic>
        <p:nvPicPr>
          <p:cNvPr id="37" name="Picture 36">
            <a:extLst>
              <a:ext uri="{FF2B5EF4-FFF2-40B4-BE49-F238E27FC236}">
                <a16:creationId xmlns:a16="http://schemas.microsoft.com/office/drawing/2014/main" id="{95372657-C6A9-42BF-8196-6CC2DCA54CDC}"/>
              </a:ext>
            </a:extLst>
          </p:cNvPr>
          <p:cNvPicPr>
            <a:picLocks noChangeAspect="1"/>
          </p:cNvPicPr>
          <p:nvPr/>
        </p:nvPicPr>
        <p:blipFill>
          <a:blip r:embed="rId5"/>
          <a:stretch>
            <a:fillRect/>
          </a:stretch>
        </p:blipFill>
        <p:spPr>
          <a:xfrm>
            <a:off x="3540208" y="3509846"/>
            <a:ext cx="1351878" cy="431987"/>
          </a:xfrm>
          <a:prstGeom prst="rect">
            <a:avLst/>
          </a:prstGeom>
        </p:spPr>
      </p:pic>
    </p:spTree>
    <p:extLst>
      <p:ext uri="{BB962C8B-B14F-4D97-AF65-F5344CB8AC3E}">
        <p14:creationId xmlns:p14="http://schemas.microsoft.com/office/powerpoint/2010/main" val="197731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116680" y="90488"/>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lessons- learned and experience gained</a:t>
            </a:r>
          </a:p>
        </p:txBody>
      </p:sp>
      <p:sp>
        <p:nvSpPr>
          <p:cNvPr id="3" name="TextBox 2">
            <a:extLst>
              <a:ext uri="{FF2B5EF4-FFF2-40B4-BE49-F238E27FC236}">
                <a16:creationId xmlns:a16="http://schemas.microsoft.com/office/drawing/2014/main" id="{878AB26A-A539-1797-5940-E859130B4F0D}"/>
              </a:ext>
            </a:extLst>
          </p:cNvPr>
          <p:cNvSpPr txBox="1"/>
          <p:nvPr/>
        </p:nvSpPr>
        <p:spPr>
          <a:xfrm>
            <a:off x="0" y="924525"/>
            <a:ext cx="8274845" cy="3212098"/>
          </a:xfrm>
          <a:prstGeom prst="rect">
            <a:avLst/>
          </a:prstGeom>
          <a:noFill/>
        </p:spPr>
        <p:txBody>
          <a:bodyPr wrap="square">
            <a:spAutoFit/>
          </a:bodyPr>
          <a:lstStyle/>
          <a:p>
            <a:pPr marL="0" marR="0">
              <a:lnSpc>
                <a:spcPct val="107000"/>
              </a:lnSpc>
              <a:spcBef>
                <a:spcPts val="0"/>
              </a:spcBef>
              <a:spcAft>
                <a:spcPts val="0"/>
              </a:spcAft>
            </a:pPr>
            <a:r>
              <a:rPr lang="en-US" sz="1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Project </a:t>
            </a:r>
            <a:r>
              <a:rPr lang="en-US" b="1"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Name</a:t>
            </a:r>
            <a: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AI-Powered Mobile App for Network Threat Detection and Response</a:t>
            </a:r>
            <a:b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endPar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Project Sponsor: </a:t>
            </a:r>
            <a:r>
              <a:rPr lang="en-US" sz="1400" kern="100" dirty="0">
                <a:solidFill>
                  <a:schemeClr val="bg1"/>
                </a:solidFill>
                <a:effectLst/>
              </a:rPr>
              <a:t>Tom Anderson</a:t>
            </a:r>
            <a:b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r>
              <a:rPr lang="en-US" sz="1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Projected Manager:</a:t>
            </a:r>
            <a: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Mazen</a:t>
            </a:r>
            <a: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Alghamdi</a:t>
            </a:r>
            <a:b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b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r>
              <a:rPr lang="en-US" sz="1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Projected dates: </a:t>
            </a:r>
            <a:r>
              <a:rPr lang="en-US" sz="1400" dirty="0">
                <a:solidFill>
                  <a:schemeClr val="bg1"/>
                </a:solidFill>
              </a:rPr>
              <a:t>May 19 – January 20</a:t>
            </a:r>
            <a:br>
              <a:rPr lang="en-US" sz="1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br>
              <a:rPr lang="en-US" sz="1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r>
              <a:rPr lang="en-US" sz="1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Final budget: $500,000</a:t>
            </a:r>
          </a:p>
          <a:p>
            <a:pPr>
              <a:lnSpc>
                <a:spcPct val="107000"/>
              </a:lnSpc>
            </a:pPr>
            <a:endParaRPr lang="en-US" b="1" dirty="0">
              <a:solidFill>
                <a:schemeClr val="bg1"/>
              </a:solidFill>
              <a:latin typeface="Times New Roman" panose="02020603050405020304" pitchFamily="18" charset="0"/>
              <a:ea typeface="Times New Roman" panose="02020603050405020304" pitchFamily="18" charset="0"/>
              <a:cs typeface="Arial" panose="020B0604020202020204" pitchFamily="34" charset="0"/>
            </a:endParaRPr>
          </a:p>
          <a:p>
            <a:pPr>
              <a:lnSpc>
                <a:spcPct val="107000"/>
              </a:lnSpc>
            </a:pPr>
            <a:b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endPar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R="0">
              <a:lnSpc>
                <a:spcPct val="107000"/>
              </a:lnSpc>
              <a:spcBef>
                <a:spcPts val="0"/>
              </a:spcBef>
              <a:spcAft>
                <a:spcPts val="0"/>
              </a:spcAft>
            </a:pPr>
            <a:b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endPar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2044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 name="Title 2">
            <a:extLst>
              <a:ext uri="{FF2B5EF4-FFF2-40B4-BE49-F238E27FC236}">
                <a16:creationId xmlns:a16="http://schemas.microsoft.com/office/drawing/2014/main" id="{3945966F-CFE2-E76E-8F24-F1D00D1D19AF}"/>
              </a:ext>
            </a:extLst>
          </p:cNvPr>
          <p:cNvSpPr>
            <a:spLocks noGrp="1"/>
          </p:cNvSpPr>
          <p:nvPr>
            <p:ph type="title"/>
          </p:nvPr>
        </p:nvSpPr>
        <p:spPr/>
        <p:txBody>
          <a:bodyPr/>
          <a:lstStyle/>
          <a:p>
            <a:r>
              <a:rPr lang="en-US" dirty="0"/>
              <a:t>Table of content</a:t>
            </a:r>
          </a:p>
        </p:txBody>
      </p:sp>
      <p:sp>
        <p:nvSpPr>
          <p:cNvPr id="5" name="Text Placeholder 4">
            <a:extLst>
              <a:ext uri="{FF2B5EF4-FFF2-40B4-BE49-F238E27FC236}">
                <a16:creationId xmlns:a16="http://schemas.microsoft.com/office/drawing/2014/main" id="{B255005D-D92B-1791-41B7-DBDD5B8DD9FC}"/>
              </a:ext>
            </a:extLst>
          </p:cNvPr>
          <p:cNvSpPr>
            <a:spLocks noGrp="1"/>
          </p:cNvSpPr>
          <p:nvPr>
            <p:ph type="body" idx="1"/>
          </p:nvPr>
        </p:nvSpPr>
        <p:spPr>
          <a:xfrm>
            <a:off x="719950" y="1225612"/>
            <a:ext cx="7704000" cy="3377887"/>
          </a:xfrm>
        </p:spPr>
        <p:txBody>
          <a:bodyPr/>
          <a:lstStyle/>
          <a:p>
            <a:r>
              <a:rPr lang="en-US" dirty="0"/>
              <a:t>Project background and motivation</a:t>
            </a:r>
            <a:br>
              <a:rPr lang="en-US" dirty="0"/>
            </a:br>
            <a:endParaRPr lang="en-US" dirty="0"/>
          </a:p>
          <a:p>
            <a:r>
              <a:rPr lang="en-US" dirty="0"/>
              <a:t>Business case analysis </a:t>
            </a:r>
            <a:br>
              <a:rPr lang="en-US" dirty="0"/>
            </a:br>
            <a:r>
              <a:rPr lang="en-US" dirty="0"/>
              <a:t>2.1  Strategic Business Objective</a:t>
            </a:r>
            <a:br>
              <a:rPr lang="en-US" dirty="0"/>
            </a:br>
            <a:r>
              <a:rPr lang="en-US" dirty="0"/>
              <a:t>2.2 Requirement Engineering</a:t>
            </a:r>
            <a:br>
              <a:rPr lang="en-US" dirty="0"/>
            </a:br>
            <a:r>
              <a:rPr lang="en-US" dirty="0"/>
              <a:t>2.3 Budget estimates and Financial analysis</a:t>
            </a:r>
            <a:br>
              <a:rPr lang="en-US" dirty="0"/>
            </a:br>
            <a:r>
              <a:rPr lang="en-US" dirty="0"/>
              <a:t>2.4 Schedule Estimate</a:t>
            </a:r>
            <a:br>
              <a:rPr lang="en-US" dirty="0"/>
            </a:br>
            <a:r>
              <a:rPr lang="en-US" dirty="0"/>
              <a:t>2.5 Potential Risks</a:t>
            </a:r>
            <a:br>
              <a:rPr lang="en-US" dirty="0"/>
            </a:br>
            <a:r>
              <a:rPr lang="en-US" dirty="0"/>
              <a:t>2.6 SWOT Micro Analysis</a:t>
            </a:r>
          </a:p>
          <a:p>
            <a:endParaRPr lang="en-US" dirty="0"/>
          </a:p>
          <a:p>
            <a:r>
              <a:rPr lang="en-US" dirty="0"/>
              <a:t>Project charter</a:t>
            </a:r>
          </a:p>
          <a:p>
            <a:endParaRPr lang="en-US" dirty="0"/>
          </a:p>
          <a:p>
            <a:r>
              <a:rPr lang="en-US" dirty="0"/>
              <a:t>Project scope processes and reports</a:t>
            </a:r>
          </a:p>
          <a:p>
            <a:endParaRPr lang="en-US" dirty="0"/>
          </a:p>
          <a:p>
            <a:r>
              <a:rPr lang="en-US" dirty="0"/>
              <a:t>Project schedule processes and reports</a:t>
            </a:r>
          </a:p>
          <a:p>
            <a:endParaRPr lang="en-US" dirty="0"/>
          </a:p>
          <a:p>
            <a:r>
              <a:rPr lang="en-US" dirty="0"/>
              <a:t>lessons- learned and experience gained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178593" y="0"/>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solidFill>
                  <a:schemeClr val="bg1"/>
                </a:solidFill>
              </a:rPr>
              <a:t>lessons- learned and experience gained (cont.)</a:t>
            </a:r>
          </a:p>
        </p:txBody>
      </p:sp>
      <p:sp>
        <p:nvSpPr>
          <p:cNvPr id="3" name="TextBox 2">
            <a:extLst>
              <a:ext uri="{FF2B5EF4-FFF2-40B4-BE49-F238E27FC236}">
                <a16:creationId xmlns:a16="http://schemas.microsoft.com/office/drawing/2014/main" id="{878AB26A-A539-1797-5940-E859130B4F0D}"/>
              </a:ext>
            </a:extLst>
          </p:cNvPr>
          <p:cNvSpPr txBox="1"/>
          <p:nvPr/>
        </p:nvSpPr>
        <p:spPr>
          <a:xfrm>
            <a:off x="35718" y="286350"/>
            <a:ext cx="8274845" cy="4742965"/>
          </a:xfrm>
          <a:prstGeom prst="rect">
            <a:avLst/>
          </a:prstGeom>
          <a:noFill/>
        </p:spPr>
        <p:txBody>
          <a:bodyPr wrap="square">
            <a:spAutoFit/>
          </a:bodyPr>
          <a:lstStyle/>
          <a:p>
            <a:pPr marL="0" marR="0">
              <a:lnSpc>
                <a:spcPct val="107000"/>
              </a:lnSpc>
              <a:spcBef>
                <a:spcPts val="0"/>
              </a:spcBef>
              <a:spcAft>
                <a:spcPts val="0"/>
              </a:spcAft>
            </a:pPr>
            <a:b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endPar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R="0">
              <a:lnSpc>
                <a:spcPct val="107000"/>
              </a:lnSpc>
              <a:spcBef>
                <a:spcPts val="0"/>
              </a:spcBef>
              <a:spcAft>
                <a:spcPts val="0"/>
              </a:spcAft>
            </a:pPr>
            <a:r>
              <a:rPr lang="en-US" sz="1050" dirty="0">
                <a:solidFill>
                  <a:schemeClr val="bg1"/>
                </a:solidFill>
              </a:rPr>
              <a:t>   Lessons Learned Report for the AI-Driven Platform Development Project</a:t>
            </a:r>
          </a:p>
          <a:p>
            <a:pPr marL="228600" marR="0" indent="-228600">
              <a:lnSpc>
                <a:spcPct val="107000"/>
              </a:lnSpc>
              <a:spcBef>
                <a:spcPts val="0"/>
              </a:spcBef>
              <a:spcAft>
                <a:spcPts val="0"/>
              </a:spcAft>
              <a:buAutoNum type="arabicPeriod"/>
            </a:pPr>
            <a:endParaRPr lang="en-US" sz="1050" dirty="0">
              <a:solidFill>
                <a:schemeClr val="bg1"/>
              </a:solidFill>
            </a:endParaRPr>
          </a:p>
          <a:p>
            <a:pPr marR="0">
              <a:lnSpc>
                <a:spcPct val="107000"/>
              </a:lnSpc>
              <a:spcBef>
                <a:spcPts val="0"/>
              </a:spcBef>
              <a:spcAft>
                <a:spcPts val="0"/>
              </a:spcAft>
            </a:pPr>
            <a:r>
              <a:rPr lang="en-US" sz="1050" dirty="0">
                <a:solidFill>
                  <a:schemeClr val="bg1"/>
                </a:solidFill>
              </a:rPr>
              <a:t>1 .Did the project meet scope, time, and cost goals?</a:t>
            </a:r>
          </a:p>
          <a:p>
            <a:pPr marR="0">
              <a:lnSpc>
                <a:spcPct val="107000"/>
              </a:lnSpc>
              <a:spcBef>
                <a:spcPts val="0"/>
              </a:spcBef>
              <a:spcAft>
                <a:spcPts val="0"/>
              </a:spcAft>
            </a:pPr>
            <a:r>
              <a:rPr lang="en-US" sz="1050" dirty="0">
                <a:solidFill>
                  <a:schemeClr val="bg1"/>
                </a:solidFill>
              </a:rPr>
              <a:t>     The project met scope and time goals. However, we requested an additional $25,000, which the sponsor approved.</a:t>
            </a:r>
          </a:p>
          <a:p>
            <a:pPr marL="228600" marR="0" indent="-228600">
              <a:lnSpc>
                <a:spcPct val="107000"/>
              </a:lnSpc>
              <a:spcBef>
                <a:spcPts val="0"/>
              </a:spcBef>
              <a:spcAft>
                <a:spcPts val="0"/>
              </a:spcAft>
              <a:buAutoNum type="arabicPeriod"/>
            </a:pPr>
            <a:endParaRPr lang="en-US" sz="1050" dirty="0">
              <a:solidFill>
                <a:schemeClr val="bg1"/>
              </a:solidFill>
            </a:endParaRPr>
          </a:p>
          <a:p>
            <a:pPr marR="0">
              <a:lnSpc>
                <a:spcPct val="107000"/>
              </a:lnSpc>
              <a:spcBef>
                <a:spcPts val="0"/>
              </a:spcBef>
              <a:spcAft>
                <a:spcPts val="0"/>
              </a:spcAft>
            </a:pPr>
            <a:r>
              <a:rPr lang="en-US" sz="1050" dirty="0">
                <a:solidFill>
                  <a:schemeClr val="bg1"/>
                </a:solidFill>
              </a:rPr>
              <a:t>2. What were the success criteria listed in the project scope statement?</a:t>
            </a:r>
          </a:p>
          <a:p>
            <a:pPr marR="0">
              <a:lnSpc>
                <a:spcPct val="107000"/>
              </a:lnSpc>
              <a:spcBef>
                <a:spcPts val="0"/>
              </a:spcBef>
              <a:spcAft>
                <a:spcPts val="0"/>
              </a:spcAft>
            </a:pPr>
            <a:r>
              <a:rPr lang="en-US" sz="1050" dirty="0">
                <a:solidFill>
                  <a:schemeClr val="bg1"/>
                </a:solidFill>
              </a:rPr>
              <a:t> Below is what we put in our project scope statement under project success criteria:</a:t>
            </a:r>
          </a:p>
          <a:p>
            <a:pPr marL="228600" marR="0" indent="-228600">
              <a:lnSpc>
                <a:spcPct val="107000"/>
              </a:lnSpc>
              <a:spcBef>
                <a:spcPts val="0"/>
              </a:spcBef>
              <a:spcAft>
                <a:spcPts val="0"/>
              </a:spcAft>
              <a:buAutoNum type="arabicPeriod"/>
            </a:pPr>
            <a:endParaRPr lang="en-US" sz="1050" dirty="0">
              <a:solidFill>
                <a:schemeClr val="bg1"/>
              </a:solidFill>
            </a:endParaRPr>
          </a:p>
          <a:p>
            <a:pPr marR="0">
              <a:lnSpc>
                <a:spcPct val="107000"/>
              </a:lnSpc>
              <a:spcBef>
                <a:spcPts val="0"/>
              </a:spcBef>
              <a:spcAft>
                <a:spcPts val="0"/>
              </a:spcAft>
            </a:pPr>
            <a:r>
              <a:rPr lang="en-US" sz="1050" dirty="0">
                <a:solidFill>
                  <a:schemeClr val="bg1"/>
                </a:solidFill>
              </a:rPr>
              <a:t> "Our goal is to develop and deploy the AI-driven platform within eight months for no more than $475,000. The project sponsor, Tom Anderson, has emphasized the importance of the platform paying for itself within one year after completion. To meet this financial goal, the platform must attract 40,000 subscribers in the first year, each paying a subscription fee of $15 per year. We must also ensure that the platform provides cutting-edge AI and Machine Learning solutions that enhance our company's expertise visibility. If the project takes a little longer to complete or costs a little more than planned, the firm will still view it as a success if it has a good payback and helps promote the company's image as an innovative organization."</a:t>
            </a:r>
          </a:p>
          <a:p>
            <a:pPr marL="228600" marR="0" indent="-228600">
              <a:lnSpc>
                <a:spcPct val="107000"/>
              </a:lnSpc>
              <a:spcBef>
                <a:spcPts val="0"/>
              </a:spcBef>
              <a:spcAft>
                <a:spcPts val="0"/>
              </a:spcAft>
              <a:buAutoNum type="arabicPeriod"/>
            </a:pPr>
            <a:endParaRPr lang="en-US" sz="1050" dirty="0">
              <a:solidFill>
                <a:schemeClr val="bg1"/>
              </a:solidFill>
            </a:endParaRPr>
          </a:p>
          <a:p>
            <a:pPr marR="0">
              <a:lnSpc>
                <a:spcPct val="107000"/>
              </a:lnSpc>
              <a:spcBef>
                <a:spcPts val="0"/>
              </a:spcBef>
              <a:spcAft>
                <a:spcPts val="0"/>
              </a:spcAft>
            </a:pPr>
            <a:r>
              <a:rPr lang="en-US" sz="1050" dirty="0">
                <a:solidFill>
                  <a:schemeClr val="bg1"/>
                </a:solidFill>
              </a:rPr>
              <a:t>3. Reflect on whether you met the project success criteria. The sponsor has a keen eye for potential financial benefits as long as the platform would have a good payback period and help promote our company's reputation. We have already observed some financial benefits of the new AI-driven platform. For instance, we have seen an increase in client satisfaction, which has had a positive impact on our revenue. Additionally, the platform has attracted new clients and strategic partners, further enhancing our reputation as an innovative organization in the industry. We continue to monitor the platform's performance to ensure that it meets our objectives and provides a strong return on investment.</a:t>
            </a:r>
          </a:p>
          <a:p>
            <a:pPr marR="0">
              <a:lnSpc>
                <a:spcPct val="107000"/>
              </a:lnSpc>
              <a:spcBef>
                <a:spcPts val="0"/>
              </a:spcBef>
              <a:spcAft>
                <a:spcPts val="0"/>
              </a:spcAft>
            </a:pPr>
            <a:endParaRPr lang="en-US" sz="1050" dirty="0"/>
          </a:p>
          <a:p>
            <a:pPr marL="0" marR="0">
              <a:lnSpc>
                <a:spcPct val="107000"/>
              </a:lnSpc>
              <a:spcBef>
                <a:spcPts val="0"/>
              </a:spcBef>
              <a:spcAft>
                <a:spcPts val="0"/>
              </a:spcAft>
            </a:pPr>
            <a:b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endPar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90681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259556" y="2343150"/>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solidFill>
                  <a:schemeClr val="bg1"/>
                </a:solidFill>
              </a:rPr>
              <a:t>THANK YOU FOR LISTINING</a:t>
            </a:r>
          </a:p>
        </p:txBody>
      </p:sp>
      <p:sp>
        <p:nvSpPr>
          <p:cNvPr id="3" name="TextBox 2">
            <a:extLst>
              <a:ext uri="{FF2B5EF4-FFF2-40B4-BE49-F238E27FC236}">
                <a16:creationId xmlns:a16="http://schemas.microsoft.com/office/drawing/2014/main" id="{878AB26A-A539-1797-5940-E859130B4F0D}"/>
              </a:ext>
            </a:extLst>
          </p:cNvPr>
          <p:cNvSpPr txBox="1"/>
          <p:nvPr/>
        </p:nvSpPr>
        <p:spPr>
          <a:xfrm>
            <a:off x="35718" y="286350"/>
            <a:ext cx="8274845" cy="915122"/>
          </a:xfrm>
          <a:prstGeom prst="rect">
            <a:avLst/>
          </a:prstGeom>
          <a:noFill/>
        </p:spPr>
        <p:txBody>
          <a:bodyPr wrap="square">
            <a:spAutoFit/>
          </a:bodyPr>
          <a:lstStyle/>
          <a:p>
            <a:pPr marL="0" marR="0">
              <a:lnSpc>
                <a:spcPct val="107000"/>
              </a:lnSpc>
              <a:spcBef>
                <a:spcPts val="0"/>
              </a:spcBef>
              <a:spcAft>
                <a:spcPts val="0"/>
              </a:spcAft>
            </a:pPr>
            <a:br>
              <a:rPr lang="en-US" sz="140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endParaRPr lang="en-US" sz="1050" dirty="0"/>
          </a:p>
          <a:p>
            <a:pPr marL="0" marR="0">
              <a:lnSpc>
                <a:spcPct val="107000"/>
              </a:lnSpc>
              <a:spcBef>
                <a:spcPts val="0"/>
              </a:spcBef>
              <a:spcAft>
                <a:spcPts val="0"/>
              </a:spcAft>
            </a:pPr>
            <a:b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br>
            <a:endParaRPr lang="en-US"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2567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 name="Title 2">
            <a:extLst>
              <a:ext uri="{FF2B5EF4-FFF2-40B4-BE49-F238E27FC236}">
                <a16:creationId xmlns:a16="http://schemas.microsoft.com/office/drawing/2014/main" id="{3945966F-CFE2-E76E-8F24-F1D00D1D19AF}"/>
              </a:ext>
            </a:extLst>
          </p:cNvPr>
          <p:cNvSpPr>
            <a:spLocks noGrp="1"/>
          </p:cNvSpPr>
          <p:nvPr>
            <p:ph type="title"/>
          </p:nvPr>
        </p:nvSpPr>
        <p:spPr/>
        <p:txBody>
          <a:bodyPr/>
          <a:lstStyle/>
          <a:p>
            <a:r>
              <a:rPr lang="en-US" dirty="0"/>
              <a:t>Project background and motivation</a:t>
            </a:r>
            <a:br>
              <a:rPr lang="en-US" dirty="0"/>
            </a:br>
            <a:endParaRPr lang="en-US" dirty="0"/>
          </a:p>
        </p:txBody>
      </p:sp>
      <p:sp>
        <p:nvSpPr>
          <p:cNvPr id="5" name="Text Placeholder 4">
            <a:extLst>
              <a:ext uri="{FF2B5EF4-FFF2-40B4-BE49-F238E27FC236}">
                <a16:creationId xmlns:a16="http://schemas.microsoft.com/office/drawing/2014/main" id="{B255005D-D92B-1791-41B7-DBDD5B8DD9FC}"/>
              </a:ext>
            </a:extLst>
          </p:cNvPr>
          <p:cNvSpPr>
            <a:spLocks noGrp="1"/>
          </p:cNvSpPr>
          <p:nvPr>
            <p:ph type="body" idx="1"/>
          </p:nvPr>
        </p:nvSpPr>
        <p:spPr>
          <a:xfrm>
            <a:off x="199925" y="1112700"/>
            <a:ext cx="8224025" cy="3377887"/>
          </a:xfrm>
        </p:spPr>
        <p:txBody>
          <a:bodyPr/>
          <a:lstStyle/>
          <a:p>
            <a:pPr marL="139700" indent="0">
              <a:buNone/>
            </a:pPr>
            <a:r>
              <a:rPr lang="en-US" sz="2000" b="0" i="0" dirty="0">
                <a:solidFill>
                  <a:schemeClr val="bg1"/>
                </a:solidFill>
                <a:effectLst/>
                <a:latin typeface="gg sans"/>
              </a:rPr>
              <a:t>The project is aimed at providing a secure and safe online experience for users by protecting them from various cyber threats such as malware, phishing attacks, and unauthorized access. The app will leverage AI and machine learning algorithms to analyze network traffic and system logs to respond to threats in real-time. The motivation for this project is to provide a solution that is effective, efficient, and user-friendly in protecting users' online presence, data, and privacy. With the increasing prevalence of cyber threats, there is a need for a reliable and robust solution to protect users from these threats.</a:t>
            </a:r>
          </a:p>
        </p:txBody>
      </p:sp>
    </p:spTree>
    <p:extLst>
      <p:ext uri="{BB962C8B-B14F-4D97-AF65-F5344CB8AC3E}">
        <p14:creationId xmlns:p14="http://schemas.microsoft.com/office/powerpoint/2010/main" val="110597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3" name="Title 2">
            <a:extLst>
              <a:ext uri="{FF2B5EF4-FFF2-40B4-BE49-F238E27FC236}">
                <a16:creationId xmlns:a16="http://schemas.microsoft.com/office/drawing/2014/main" id="{AD397E58-50BD-47F1-5D6B-BF49B969289C}"/>
              </a:ext>
            </a:extLst>
          </p:cNvPr>
          <p:cNvSpPr>
            <a:spLocks noGrp="1"/>
          </p:cNvSpPr>
          <p:nvPr>
            <p:ph type="title" idx="6"/>
          </p:nvPr>
        </p:nvSpPr>
        <p:spPr/>
        <p:txBody>
          <a:bodyPr/>
          <a:lstStyle/>
          <a:p>
            <a:r>
              <a:rPr lang="en-US" dirty="0"/>
              <a:t>Strategic Business Objective</a:t>
            </a:r>
          </a:p>
        </p:txBody>
      </p:sp>
      <p:sp>
        <p:nvSpPr>
          <p:cNvPr id="18" name="TextBox 17">
            <a:extLst>
              <a:ext uri="{FF2B5EF4-FFF2-40B4-BE49-F238E27FC236}">
                <a16:creationId xmlns:a16="http://schemas.microsoft.com/office/drawing/2014/main" id="{B5C1579B-B42F-5FE4-401C-854D77C7CA50}"/>
              </a:ext>
            </a:extLst>
          </p:cNvPr>
          <p:cNvSpPr txBox="1"/>
          <p:nvPr/>
        </p:nvSpPr>
        <p:spPr>
          <a:xfrm>
            <a:off x="0" y="1479827"/>
            <a:ext cx="8423950" cy="2677656"/>
          </a:xfrm>
          <a:prstGeom prst="rect">
            <a:avLst/>
          </a:prstGeom>
          <a:noFill/>
        </p:spPr>
        <p:txBody>
          <a:bodyPr wrap="square" rtlCol="0">
            <a:spAutoFit/>
          </a:bodyPr>
          <a:lstStyle/>
          <a:p>
            <a:r>
              <a:rPr lang="en-US" sz="1800" dirty="0">
                <a:solidFill>
                  <a:schemeClr val="bg1"/>
                </a:solidFill>
              </a:rPr>
              <a:t>1. To compete in the market of mobile security solutions within Jeddah region</a:t>
            </a:r>
          </a:p>
          <a:p>
            <a:endParaRPr lang="en-US" sz="1800" dirty="0">
              <a:solidFill>
                <a:schemeClr val="bg1"/>
              </a:solidFill>
            </a:endParaRPr>
          </a:p>
          <a:p>
            <a:endParaRPr lang="en-US" sz="1800" dirty="0"/>
          </a:p>
          <a:p>
            <a:r>
              <a:rPr lang="en-US" sz="1800" dirty="0">
                <a:solidFill>
                  <a:schemeClr val="bg1"/>
                </a:solidFill>
              </a:rPr>
              <a:t>2.  Delivering exceptional user protection against cyber threats</a:t>
            </a:r>
          </a:p>
          <a:p>
            <a:endParaRPr lang="en-US" sz="1800" dirty="0">
              <a:solidFill>
                <a:schemeClr val="bg1"/>
              </a:solidFill>
            </a:endParaRPr>
          </a:p>
          <a:p>
            <a:endParaRPr lang="en-US" sz="1800" dirty="0"/>
          </a:p>
          <a:p>
            <a:r>
              <a:rPr lang="en-US" sz="1800" dirty="0">
                <a:solidFill>
                  <a:schemeClr val="bg1"/>
                </a:solidFill>
              </a:rPr>
              <a:t>3.  Increasing market share through rapid customer acquisition</a:t>
            </a:r>
          </a:p>
          <a:p>
            <a:endParaRPr lang="en-US" dirty="0"/>
          </a:p>
          <a:p>
            <a:endParaRPr lang="en-US" dirty="0"/>
          </a:p>
          <a:p>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73593" y="157109"/>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Requirement Engineering</a:t>
            </a:r>
          </a:p>
        </p:txBody>
      </p:sp>
      <p:sp>
        <p:nvSpPr>
          <p:cNvPr id="9" name="TextBox 8">
            <a:extLst>
              <a:ext uri="{FF2B5EF4-FFF2-40B4-BE49-F238E27FC236}">
                <a16:creationId xmlns:a16="http://schemas.microsoft.com/office/drawing/2014/main" id="{988CFC25-2834-E627-1577-55D675B44F7F}"/>
              </a:ext>
            </a:extLst>
          </p:cNvPr>
          <p:cNvSpPr txBox="1"/>
          <p:nvPr/>
        </p:nvSpPr>
        <p:spPr>
          <a:xfrm>
            <a:off x="102866" y="986017"/>
            <a:ext cx="8423950" cy="4678204"/>
          </a:xfrm>
          <a:prstGeom prst="rect">
            <a:avLst/>
          </a:prstGeom>
          <a:noFill/>
        </p:spPr>
        <p:txBody>
          <a:bodyPr wrap="square" rtlCol="0">
            <a:spAutoFit/>
          </a:bodyPr>
          <a:lstStyle/>
          <a:p>
            <a:pPr marL="342900" indent="-342900">
              <a:buAutoNum type="arabicPeriod"/>
            </a:pPr>
            <a:r>
              <a:rPr lang="en-US" sz="2000"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t>functional requirements</a:t>
            </a:r>
            <a:br>
              <a:rPr lang="en-US" sz="1800"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br>
              <a:rPr lang="en-US" sz="1800"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t>1.1</a:t>
            </a:r>
            <a:r>
              <a:rPr lang="en-US" dirty="0">
                <a:solidFill>
                  <a:schemeClr val="bg1"/>
                </a:solidFill>
              </a:rPr>
              <a:t> </a:t>
            </a:r>
            <a:r>
              <a:rPr lang="en-US" sz="1200" dirty="0">
                <a:solidFill>
                  <a:schemeClr val="bg1"/>
                </a:solidFill>
              </a:rPr>
              <a:t>Real-time</a:t>
            </a:r>
            <a:r>
              <a:rPr lang="en-US" dirty="0">
                <a:solidFill>
                  <a:schemeClr val="bg1"/>
                </a:solidFill>
              </a:rPr>
              <a:t> network threat detection and response</a:t>
            </a:r>
            <a:b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t>1.2 AI and Machine Learning-powered algorithms Signature-based and Anomaly-based detection </a:t>
            </a:r>
            <a:b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t>1.3 Secure communication and data protection</a:t>
            </a:r>
            <a:b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t>1.4 Customizable security settings</a:t>
            </a:r>
            <a:b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t>1.5 Reporting and analytics capabilities</a:t>
            </a:r>
          </a:p>
          <a:p>
            <a:pPr marL="342900" indent="-342900">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eriod"/>
            </a:pPr>
            <a:r>
              <a:rPr lang="en-US" sz="2000" dirty="0">
                <a:solidFill>
                  <a:schemeClr val="bg1"/>
                </a:solidFill>
                <a:latin typeface="Calibri" panose="020F0502020204030204" pitchFamily="34" charset="0"/>
                <a:ea typeface="Calibri" panose="020F0502020204030204" pitchFamily="34" charset="0"/>
                <a:cs typeface="Arial" panose="020B0604020202020204" pitchFamily="34" charset="0"/>
              </a:rPr>
              <a:t>Non-functional requirements </a:t>
            </a:r>
            <a:br>
              <a:rPr lang="en-US" sz="2000" dirty="0">
                <a:solidFill>
                  <a:schemeClr val="bg1"/>
                </a:solidFill>
                <a:latin typeface="Calibri" panose="020F0502020204030204" pitchFamily="34" charset="0"/>
                <a:ea typeface="Calibri" panose="020F0502020204030204" pitchFamily="34" charset="0"/>
                <a:cs typeface="Arial" panose="020B0604020202020204" pitchFamily="34" charset="0"/>
              </a:rPr>
            </a:br>
            <a:b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b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2.1 User-friendly interface</a:t>
            </a:r>
            <a:b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b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2.2 Performance stable with various network traffic amount </a:t>
            </a:r>
            <a:b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b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2.3 Supports 10 languages </a:t>
            </a:r>
            <a:b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b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2.4 Run perfectly on open source mobile OS. (ex. Android) </a:t>
            </a:r>
            <a:b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b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2.5</a:t>
            </a:r>
            <a: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t> Customer support </a:t>
            </a:r>
            <a:b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t>2.6 Work effectively with high-performance mobile devices.</a:t>
            </a:r>
            <a:br>
              <a:rPr lang="en-US" sz="1800" kern="0" dirty="0">
                <a:effectLst/>
                <a:latin typeface="Calibri" panose="020F0502020204030204" pitchFamily="34" charset="0"/>
                <a:ea typeface="Calibri" panose="020F0502020204030204" pitchFamily="34" charset="0"/>
                <a:cs typeface="Arial" panose="020B0604020202020204" pitchFamily="34" charset="0"/>
              </a:rPr>
            </a:br>
            <a:br>
              <a:rPr lang="en-US" sz="1800" kern="0" dirty="0">
                <a:effectLst/>
                <a:latin typeface="Calibri" panose="020F0502020204030204" pitchFamily="34" charset="0"/>
                <a:ea typeface="Calibri" panose="020F0502020204030204" pitchFamily="34" charset="0"/>
                <a:cs typeface="Arial" panose="020B0604020202020204" pitchFamily="34" charset="0"/>
              </a:rPr>
            </a:br>
            <a:br>
              <a:rPr lang="en-US" sz="1800" kern="0" dirty="0">
                <a:effectLst/>
                <a:latin typeface="Calibri" panose="020F0502020204030204" pitchFamily="34" charset="0"/>
                <a:ea typeface="Calibri" panose="020F0502020204030204" pitchFamily="34" charset="0"/>
                <a:cs typeface="Arial" panose="020B0604020202020204" pitchFamily="34" charset="0"/>
              </a:rPr>
            </a:br>
            <a:endParaRPr lang="en-US" sz="1800" dirty="0"/>
          </a:p>
        </p:txBody>
      </p:sp>
    </p:spTree>
    <p:extLst>
      <p:ext uri="{BB962C8B-B14F-4D97-AF65-F5344CB8AC3E}">
        <p14:creationId xmlns:p14="http://schemas.microsoft.com/office/powerpoint/2010/main" val="270392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86846" y="214534"/>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Budget estimates and Financial analysis</a:t>
            </a:r>
          </a:p>
        </p:txBody>
      </p:sp>
      <p:sp>
        <p:nvSpPr>
          <p:cNvPr id="9" name="TextBox 8">
            <a:extLst>
              <a:ext uri="{FF2B5EF4-FFF2-40B4-BE49-F238E27FC236}">
                <a16:creationId xmlns:a16="http://schemas.microsoft.com/office/drawing/2014/main" id="{988CFC25-2834-E627-1577-55D675B44F7F}"/>
              </a:ext>
            </a:extLst>
          </p:cNvPr>
          <p:cNvSpPr txBox="1"/>
          <p:nvPr/>
        </p:nvSpPr>
        <p:spPr>
          <a:xfrm>
            <a:off x="133788" y="787234"/>
            <a:ext cx="8423950" cy="4278094"/>
          </a:xfrm>
          <a:prstGeom prst="rect">
            <a:avLst/>
          </a:prstGeom>
          <a:noFill/>
        </p:spPr>
        <p:txBody>
          <a:bodyPr wrap="square" rtlCol="0">
            <a:spAutoFit/>
          </a:bodyPr>
          <a:lstStyle/>
          <a:p>
            <a:r>
              <a:rPr lang="en-US" sz="2000"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Preliminary estimate of costs for the entire project is $475,000</a:t>
            </a:r>
            <a:br>
              <a:rPr lang="en-US" sz="2000" kern="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1800" dirty="0">
              <a:solidFill>
                <a:schemeClr val="bg1"/>
              </a:solidFill>
              <a:latin typeface="Calibri" panose="020F0502020204030204" pitchFamily="34" charset="0"/>
              <a:cs typeface="Arial" panose="020B0604020202020204" pitchFamily="34" charset="0"/>
            </a:endParaRPr>
          </a:p>
          <a:p>
            <a:r>
              <a:rPr lang="en-US" sz="1800" dirty="0">
                <a:solidFill>
                  <a:schemeClr val="bg1"/>
                </a:solidFill>
              </a:rPr>
              <a:t>•             Project manager: 36 hours/week at $35/hour</a:t>
            </a:r>
          </a:p>
          <a:p>
            <a:r>
              <a:rPr lang="en-US" sz="1800" dirty="0">
                <a:solidFill>
                  <a:schemeClr val="bg1"/>
                </a:solidFill>
              </a:rPr>
              <a:t>•	Database Administrator: 36 hours/week at $30/hour</a:t>
            </a:r>
          </a:p>
          <a:p>
            <a:r>
              <a:rPr lang="en-US" sz="1800" dirty="0">
                <a:solidFill>
                  <a:schemeClr val="bg1"/>
                </a:solidFill>
              </a:rPr>
              <a:t>•	Software Developers (3 people): 101 hours/week at $30/hour</a:t>
            </a:r>
          </a:p>
          <a:p>
            <a:r>
              <a:rPr lang="en-US" sz="1800" dirty="0">
                <a:solidFill>
                  <a:schemeClr val="bg1"/>
                </a:solidFill>
              </a:rPr>
              <a:t>•	AI and ML Expert (3 people): 63 hours/week at $40/hour</a:t>
            </a:r>
          </a:p>
          <a:p>
            <a:r>
              <a:rPr lang="en-US" sz="1800" dirty="0">
                <a:solidFill>
                  <a:schemeClr val="bg1"/>
                </a:solidFill>
              </a:rPr>
              <a:t>•	Cyber Security Experts (3 people): 72 hours/week at $35/hour</a:t>
            </a:r>
          </a:p>
          <a:p>
            <a:r>
              <a:rPr lang="en-US" sz="1800" dirty="0">
                <a:solidFill>
                  <a:schemeClr val="bg1"/>
                </a:solidFill>
              </a:rPr>
              <a:t>•	Legal Advisor: 20 hours/week at $50/hour</a:t>
            </a:r>
          </a:p>
          <a:p>
            <a:r>
              <a:rPr lang="en-US" sz="1800" dirty="0">
                <a:solidFill>
                  <a:schemeClr val="bg1"/>
                </a:solidFill>
              </a:rPr>
              <a:t>•	Business Analyst: 22 hours/week at $45/hour</a:t>
            </a:r>
          </a:p>
          <a:p>
            <a:endParaRPr lang="en-US" sz="1800" dirty="0">
              <a:solidFill>
                <a:schemeClr val="bg1"/>
              </a:solidFill>
            </a:endParaRPr>
          </a:p>
          <a:p>
            <a:r>
              <a:rPr lang="en-US" sz="1800" dirty="0">
                <a:solidFill>
                  <a:schemeClr val="bg1"/>
                </a:solidFill>
              </a:rPr>
              <a:t>Purchasing services from suppliers is $35,000 </a:t>
            </a:r>
          </a:p>
          <a:p>
            <a:r>
              <a:rPr lang="en-US" sz="1800" dirty="0">
                <a:solidFill>
                  <a:schemeClr val="bg1"/>
                </a:solidFill>
              </a:rPr>
              <a:t>Maintenance costs $42,000</a:t>
            </a:r>
          </a:p>
          <a:p>
            <a:endParaRPr lang="en-US" sz="1800" dirty="0">
              <a:solidFill>
                <a:schemeClr val="bg1"/>
              </a:solidFill>
            </a:endParaRPr>
          </a:p>
          <a:p>
            <a:r>
              <a:rPr lang="en-US" sz="1800" dirty="0">
                <a:solidFill>
                  <a:schemeClr val="bg1"/>
                </a:solidFill>
              </a:rPr>
              <a:t>The total project benefits will be 40,000 subscribers * $15 = $600,000 per year</a:t>
            </a:r>
          </a:p>
          <a:p>
            <a:endParaRPr lang="en-US" sz="1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86846" y="214534"/>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Budget estimates and Financial analysis</a:t>
            </a:r>
          </a:p>
        </p:txBody>
      </p:sp>
      <p:graphicFrame>
        <p:nvGraphicFramePr>
          <p:cNvPr id="2" name="Table 1">
            <a:extLst>
              <a:ext uri="{FF2B5EF4-FFF2-40B4-BE49-F238E27FC236}">
                <a16:creationId xmlns:a16="http://schemas.microsoft.com/office/drawing/2014/main" id="{1677F066-7B21-3A34-A226-FACC9263DC39}"/>
              </a:ext>
            </a:extLst>
          </p:cNvPr>
          <p:cNvGraphicFramePr>
            <a:graphicFrameLocks noGrp="1"/>
          </p:cNvGraphicFramePr>
          <p:nvPr>
            <p:extLst>
              <p:ext uri="{D42A27DB-BD31-4B8C-83A1-F6EECF244321}">
                <p14:modId xmlns:p14="http://schemas.microsoft.com/office/powerpoint/2010/main" val="2911352244"/>
              </p:ext>
            </p:extLst>
          </p:nvPr>
        </p:nvGraphicFramePr>
        <p:xfrm>
          <a:off x="1162050" y="857250"/>
          <a:ext cx="6596061" cy="4114579"/>
        </p:xfrm>
        <a:graphic>
          <a:graphicData uri="http://schemas.openxmlformats.org/drawingml/2006/table">
            <a:tbl>
              <a:tblPr firstRow="1" firstCol="1" bandRow="1">
                <a:tableStyleId>{2C0A5E36-11E1-451D-96E7-70B43AE6A1F6}</a:tableStyleId>
              </a:tblPr>
              <a:tblGrid>
                <a:gridCol w="1196386">
                  <a:extLst>
                    <a:ext uri="{9D8B030D-6E8A-4147-A177-3AD203B41FA5}">
                      <a16:colId xmlns:a16="http://schemas.microsoft.com/office/drawing/2014/main" val="1521641143"/>
                    </a:ext>
                  </a:extLst>
                </a:gridCol>
                <a:gridCol w="1129148">
                  <a:extLst>
                    <a:ext uri="{9D8B030D-6E8A-4147-A177-3AD203B41FA5}">
                      <a16:colId xmlns:a16="http://schemas.microsoft.com/office/drawing/2014/main" val="2921745231"/>
                    </a:ext>
                  </a:extLst>
                </a:gridCol>
                <a:gridCol w="888622">
                  <a:extLst>
                    <a:ext uri="{9D8B030D-6E8A-4147-A177-3AD203B41FA5}">
                      <a16:colId xmlns:a16="http://schemas.microsoft.com/office/drawing/2014/main" val="3254593881"/>
                    </a:ext>
                  </a:extLst>
                </a:gridCol>
                <a:gridCol w="1271939">
                  <a:extLst>
                    <a:ext uri="{9D8B030D-6E8A-4147-A177-3AD203B41FA5}">
                      <a16:colId xmlns:a16="http://schemas.microsoft.com/office/drawing/2014/main" val="433328902"/>
                    </a:ext>
                  </a:extLst>
                </a:gridCol>
                <a:gridCol w="1062609">
                  <a:extLst>
                    <a:ext uri="{9D8B030D-6E8A-4147-A177-3AD203B41FA5}">
                      <a16:colId xmlns:a16="http://schemas.microsoft.com/office/drawing/2014/main" val="4070986973"/>
                    </a:ext>
                  </a:extLst>
                </a:gridCol>
                <a:gridCol w="1047357">
                  <a:extLst>
                    <a:ext uri="{9D8B030D-6E8A-4147-A177-3AD203B41FA5}">
                      <a16:colId xmlns:a16="http://schemas.microsoft.com/office/drawing/2014/main" val="419135874"/>
                    </a:ext>
                  </a:extLst>
                </a:gridCol>
              </a:tblGrid>
              <a:tr h="219495">
                <a:tc>
                  <a:txBody>
                    <a:bodyPr/>
                    <a:lstStyle/>
                    <a:p>
                      <a:pPr marL="0" marR="0">
                        <a:lnSpc>
                          <a:spcPct val="107000"/>
                        </a:lnSpc>
                        <a:spcBef>
                          <a:spcPts val="0"/>
                        </a:spcBef>
                        <a:spcAft>
                          <a:spcPts val="0"/>
                        </a:spcAft>
                      </a:pPr>
                      <a:r>
                        <a:rPr lang="en-US" sz="1050" dirty="0">
                          <a:solidFill>
                            <a:schemeClr val="bg1"/>
                          </a:solidFill>
                          <a:effectLst/>
                        </a:rPr>
                        <a:t>Discount rate</a:t>
                      </a:r>
                      <a:r>
                        <a:rPr lang="ar-SA" sz="1050" dirty="0">
                          <a:solidFill>
                            <a:schemeClr val="bg1"/>
                          </a:solidFill>
                          <a:effectLst/>
                        </a:rPr>
                        <a:t>      </a:t>
                      </a:r>
                      <a:endPar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10%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3254465958"/>
                  </a:ext>
                </a:extLst>
              </a:tr>
              <a:tr h="477704">
                <a:tc>
                  <a:txBody>
                    <a:bodyPr/>
                    <a:lstStyle/>
                    <a:p>
                      <a:pPr marL="0" marR="0">
                        <a:lnSpc>
                          <a:spcPct val="107000"/>
                        </a:lnSpc>
                        <a:spcBef>
                          <a:spcPts val="0"/>
                        </a:spcBef>
                        <a:spcAft>
                          <a:spcPts val="0"/>
                        </a:spcAft>
                      </a:pPr>
                      <a:r>
                        <a:rPr lang="en-US" sz="1050" dirty="0">
                          <a:solidFill>
                            <a:schemeClr val="bg1"/>
                          </a:solidFill>
                          <a:effectLst/>
                        </a:rPr>
                        <a:t>Assume the project is done in about 8 months</a:t>
                      </a:r>
                      <a:endPar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dirty="0">
                          <a:solidFill>
                            <a:schemeClr val="bg1"/>
                          </a:solidFill>
                          <a:effectLst/>
                        </a:rPr>
                        <a:t> </a:t>
                      </a:r>
                      <a:endPar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year</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dirty="0">
                          <a:solidFill>
                            <a:schemeClr val="bg1"/>
                          </a:solidFill>
                          <a:effectLst/>
                        </a:rPr>
                        <a:t> </a:t>
                      </a:r>
                      <a:endPar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dirty="0">
                          <a:solidFill>
                            <a:schemeClr val="bg1"/>
                          </a:solidFill>
                          <a:effectLst/>
                        </a:rPr>
                        <a:t> </a:t>
                      </a:r>
                      <a:endPar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3220210129"/>
                  </a:ext>
                </a:extLst>
              </a:tr>
              <a:tr h="162756">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1</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2</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3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total</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1920407768"/>
                  </a:ext>
                </a:extLst>
              </a:tr>
              <a:tr h="158734">
                <a:tc>
                  <a:txBody>
                    <a:bodyPr/>
                    <a:lstStyle/>
                    <a:p>
                      <a:pPr marL="0" marR="0">
                        <a:lnSpc>
                          <a:spcPct val="107000"/>
                        </a:lnSpc>
                        <a:spcBef>
                          <a:spcPts val="0"/>
                        </a:spcBef>
                        <a:spcAft>
                          <a:spcPts val="0"/>
                        </a:spcAft>
                      </a:pPr>
                      <a:r>
                        <a:rPr lang="en-US" sz="1050">
                          <a:solidFill>
                            <a:schemeClr val="bg1"/>
                          </a:solidFill>
                          <a:effectLst/>
                        </a:rPr>
                        <a:t>Costs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475,000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42,000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42,000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42,000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4038866021"/>
                  </a:ext>
                </a:extLst>
              </a:tr>
              <a:tr h="188524">
                <a:tc>
                  <a:txBody>
                    <a:bodyPr/>
                    <a:lstStyle/>
                    <a:p>
                      <a:pPr marL="0" marR="0">
                        <a:lnSpc>
                          <a:spcPct val="107000"/>
                        </a:lnSpc>
                        <a:spcBef>
                          <a:spcPts val="0"/>
                        </a:spcBef>
                        <a:spcAft>
                          <a:spcPts val="0"/>
                        </a:spcAft>
                      </a:pPr>
                      <a:r>
                        <a:rPr lang="en-US" sz="1050">
                          <a:solidFill>
                            <a:schemeClr val="bg1"/>
                          </a:solidFill>
                          <a:effectLst/>
                        </a:rPr>
                        <a:t>Discount factor</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1</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0.910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0.826</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dirty="0">
                          <a:solidFill>
                            <a:schemeClr val="bg1"/>
                          </a:solidFill>
                          <a:effectLst/>
                        </a:rPr>
                        <a:t>  0.751</a:t>
                      </a:r>
                      <a:endPar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2266356468"/>
                  </a:ext>
                </a:extLst>
              </a:tr>
              <a:tr h="188524">
                <a:tc>
                  <a:txBody>
                    <a:bodyPr/>
                    <a:lstStyle/>
                    <a:p>
                      <a:pPr marL="0" marR="0">
                        <a:lnSpc>
                          <a:spcPct val="107000"/>
                        </a:lnSpc>
                        <a:spcBef>
                          <a:spcPts val="0"/>
                        </a:spcBef>
                        <a:spcAft>
                          <a:spcPts val="0"/>
                        </a:spcAft>
                      </a:pPr>
                      <a:r>
                        <a:rPr lang="en-US" sz="1050">
                          <a:solidFill>
                            <a:schemeClr val="bg1"/>
                          </a:solidFill>
                          <a:effectLst/>
                        </a:rPr>
                        <a:t>Discounted costs</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dirty="0">
                          <a:solidFill>
                            <a:schemeClr val="bg1"/>
                          </a:solidFill>
                          <a:effectLst/>
                        </a:rPr>
                        <a:t>475,000</a:t>
                      </a:r>
                      <a:endPar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38,220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34,692</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31,542</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579,454</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467217915"/>
                  </a:ext>
                </a:extLst>
              </a:tr>
              <a:tr h="162756">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dirty="0">
                          <a:solidFill>
                            <a:schemeClr val="bg1"/>
                          </a:solidFill>
                          <a:effectLst/>
                        </a:rPr>
                        <a:t> </a:t>
                      </a:r>
                      <a:endPar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3201307371"/>
                  </a:ext>
                </a:extLst>
              </a:tr>
              <a:tr h="158734">
                <a:tc>
                  <a:txBody>
                    <a:bodyPr/>
                    <a:lstStyle/>
                    <a:p>
                      <a:pPr marL="0" marR="0">
                        <a:lnSpc>
                          <a:spcPct val="107000"/>
                        </a:lnSpc>
                        <a:spcBef>
                          <a:spcPts val="0"/>
                        </a:spcBef>
                        <a:spcAft>
                          <a:spcPts val="0"/>
                        </a:spcAft>
                      </a:pPr>
                      <a:r>
                        <a:rPr lang="en-US" sz="1050">
                          <a:solidFill>
                            <a:schemeClr val="bg1"/>
                          </a:solidFill>
                          <a:effectLst/>
                        </a:rPr>
                        <a:t>Benefits</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600,000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600,000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600,000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3621102281"/>
                  </a:ext>
                </a:extLst>
              </a:tr>
              <a:tr h="188524">
                <a:tc>
                  <a:txBody>
                    <a:bodyPr/>
                    <a:lstStyle/>
                    <a:p>
                      <a:pPr marL="0" marR="0">
                        <a:lnSpc>
                          <a:spcPct val="107000"/>
                        </a:lnSpc>
                        <a:spcBef>
                          <a:spcPts val="0"/>
                        </a:spcBef>
                        <a:spcAft>
                          <a:spcPts val="0"/>
                        </a:spcAft>
                      </a:pPr>
                      <a:r>
                        <a:rPr lang="en-US" sz="1050">
                          <a:solidFill>
                            <a:schemeClr val="bg1"/>
                          </a:solidFill>
                          <a:effectLst/>
                        </a:rPr>
                        <a:t>Discount factor</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1</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0.91</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0.826</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0.751</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dirty="0">
                          <a:solidFill>
                            <a:schemeClr val="bg1"/>
                          </a:solidFill>
                          <a:effectLst/>
                        </a:rPr>
                        <a:t> </a:t>
                      </a:r>
                      <a:endPar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508589137"/>
                  </a:ext>
                </a:extLst>
              </a:tr>
              <a:tr h="188524">
                <a:tc>
                  <a:txBody>
                    <a:bodyPr/>
                    <a:lstStyle/>
                    <a:p>
                      <a:pPr marL="0" marR="0">
                        <a:lnSpc>
                          <a:spcPct val="107000"/>
                        </a:lnSpc>
                        <a:spcBef>
                          <a:spcPts val="0"/>
                        </a:spcBef>
                        <a:spcAft>
                          <a:spcPts val="0"/>
                        </a:spcAft>
                      </a:pPr>
                      <a:r>
                        <a:rPr lang="en-US" sz="1050">
                          <a:solidFill>
                            <a:schemeClr val="bg1"/>
                          </a:solidFill>
                          <a:effectLst/>
                        </a:rPr>
                        <a:t>Discounted benefits</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545,454</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495,867</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450,789</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1,492,110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855180482"/>
                  </a:ext>
                </a:extLst>
              </a:tr>
              <a:tr h="162756">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3856404871"/>
                  </a:ext>
                </a:extLst>
              </a:tr>
              <a:tr h="284917">
                <a:tc>
                  <a:txBody>
                    <a:bodyPr/>
                    <a:lstStyle/>
                    <a:p>
                      <a:pPr marL="0" marR="0">
                        <a:lnSpc>
                          <a:spcPct val="107000"/>
                        </a:lnSpc>
                        <a:spcBef>
                          <a:spcPts val="0"/>
                        </a:spcBef>
                        <a:spcAft>
                          <a:spcPts val="0"/>
                        </a:spcAft>
                      </a:pPr>
                      <a:r>
                        <a:rPr lang="en-US" sz="1050">
                          <a:solidFill>
                            <a:schemeClr val="bg1"/>
                          </a:solidFill>
                          <a:effectLst/>
                        </a:rPr>
                        <a:t>Discounted benefits - costs</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(475,000)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rtl="0">
                        <a:lnSpc>
                          <a:spcPct val="107000"/>
                        </a:lnSpc>
                        <a:spcBef>
                          <a:spcPts val="0"/>
                        </a:spcBef>
                        <a:spcAft>
                          <a:spcPts val="0"/>
                        </a:spcAft>
                      </a:pPr>
                      <a:r>
                        <a:rPr lang="en-US" sz="1050">
                          <a:solidFill>
                            <a:schemeClr val="bg1"/>
                          </a:solidFill>
                          <a:effectLst/>
                        </a:rPr>
                        <a:t>507,234</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461,175</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419,247</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2045304876"/>
                  </a:ext>
                </a:extLst>
              </a:tr>
              <a:tr h="284917">
                <a:tc>
                  <a:txBody>
                    <a:bodyPr/>
                    <a:lstStyle/>
                    <a:p>
                      <a:pPr marL="0" marR="0">
                        <a:lnSpc>
                          <a:spcPct val="107000"/>
                        </a:lnSpc>
                        <a:spcBef>
                          <a:spcPts val="0"/>
                        </a:spcBef>
                        <a:spcAft>
                          <a:spcPts val="0"/>
                        </a:spcAft>
                      </a:pPr>
                      <a:r>
                        <a:rPr lang="en-US" sz="1050">
                          <a:solidFill>
                            <a:schemeClr val="bg1"/>
                          </a:solidFill>
                          <a:effectLst/>
                        </a:rPr>
                        <a:t>Cumulative benefits - costs</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(475,000)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32,234</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493,409</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912,656</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r>
                        <a:rPr lang="en-US" sz="1050">
                          <a:solidFill>
                            <a:schemeClr val="bg1"/>
                          </a:solidFill>
                          <a:effectLst/>
                          <a:sym typeface="Wingdings" panose="05000000000000000000" pitchFamily="2" charset="2"/>
                        </a:rPr>
                        <a:t></a:t>
                      </a:r>
                      <a:r>
                        <a:rPr lang="en-US" sz="1050">
                          <a:solidFill>
                            <a:schemeClr val="bg1"/>
                          </a:solidFill>
                          <a:effectLst/>
                        </a:rPr>
                        <a:t> NPV</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1762152800"/>
                  </a:ext>
                </a:extLst>
              </a:tr>
              <a:tr h="240246">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Payback </a:t>
                      </a:r>
                    </a:p>
                    <a:p>
                      <a:pPr marL="0" marR="0">
                        <a:lnSpc>
                          <a:spcPct val="107000"/>
                        </a:lnSpc>
                        <a:spcBef>
                          <a:spcPts val="0"/>
                        </a:spcBef>
                        <a:spcAft>
                          <a:spcPts val="0"/>
                        </a:spcAft>
                      </a:pPr>
                      <a:r>
                        <a:rPr lang="en-US" sz="1050">
                          <a:solidFill>
                            <a:schemeClr val="bg1"/>
                          </a:solidFill>
                          <a:effectLst/>
                        </a:rPr>
                        <a:t>in Year1</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1852979499"/>
                  </a:ext>
                </a:extLst>
              </a:tr>
              <a:tr h="380748">
                <a:tc>
                  <a:txBody>
                    <a:bodyPr/>
                    <a:lstStyle/>
                    <a:p>
                      <a:pPr marL="0" marR="0">
                        <a:lnSpc>
                          <a:spcPct val="107000"/>
                        </a:lnSpc>
                        <a:spcBef>
                          <a:spcPts val="0"/>
                        </a:spcBef>
                        <a:spcAft>
                          <a:spcPts val="0"/>
                        </a:spcAft>
                      </a:pPr>
                      <a:r>
                        <a:rPr lang="en-US" sz="1050">
                          <a:solidFill>
                            <a:schemeClr val="bg1"/>
                          </a:solidFill>
                          <a:effectLst/>
                        </a:rPr>
                        <a:t>Discounted life cycle</a:t>
                      </a:r>
                    </a:p>
                    <a:p>
                      <a:pPr marL="0" marR="0">
                        <a:lnSpc>
                          <a:spcPct val="107000"/>
                        </a:lnSpc>
                        <a:spcBef>
                          <a:spcPts val="0"/>
                        </a:spcBef>
                        <a:spcAft>
                          <a:spcPts val="0"/>
                        </a:spcAft>
                      </a:pPr>
                      <a:r>
                        <a:rPr lang="en-US" sz="1050">
                          <a:solidFill>
                            <a:schemeClr val="bg1"/>
                          </a:solidFill>
                          <a:effectLst/>
                        </a:rPr>
                        <a:t>                         ROI </a:t>
                      </a:r>
                      <a:r>
                        <a:rPr lang="en-US" sz="1050">
                          <a:solidFill>
                            <a:schemeClr val="bg1"/>
                          </a:solidFill>
                          <a:effectLst/>
                          <a:sym typeface="Wingdings" panose="05000000000000000000" pitchFamily="2" charset="2"/>
                        </a:rPr>
                        <a:t></a:t>
                      </a: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157.50%</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dirty="0">
                          <a:solidFill>
                            <a:schemeClr val="bg1"/>
                          </a:solidFill>
                          <a:effectLst/>
                        </a:rPr>
                        <a:t> </a:t>
                      </a:r>
                      <a:endPar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a:solidFill>
                            <a:schemeClr val="bg1"/>
                          </a:solidFill>
                          <a:effectLst/>
                        </a:rPr>
                        <a:t> </a:t>
                      </a:r>
                      <a:endParaRPr lang="en-US" sz="105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tc>
                  <a:txBody>
                    <a:bodyPr/>
                    <a:lstStyle/>
                    <a:p>
                      <a:pPr marL="0" marR="0">
                        <a:lnSpc>
                          <a:spcPct val="107000"/>
                        </a:lnSpc>
                        <a:spcBef>
                          <a:spcPts val="0"/>
                        </a:spcBef>
                        <a:spcAft>
                          <a:spcPts val="0"/>
                        </a:spcAft>
                      </a:pPr>
                      <a:r>
                        <a:rPr lang="en-US" sz="1050" dirty="0">
                          <a:solidFill>
                            <a:schemeClr val="bg1"/>
                          </a:solidFill>
                          <a:effectLst/>
                        </a:rPr>
                        <a:t> </a:t>
                      </a:r>
                      <a:endParaRPr lang="en-US" sz="105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958" marR="28958" marT="0" marB="0"/>
                </a:tc>
                <a:extLst>
                  <a:ext uri="{0D108BD9-81ED-4DB2-BD59-A6C34878D82A}">
                    <a16:rowId xmlns:a16="http://schemas.microsoft.com/office/drawing/2014/main" val="3243439027"/>
                  </a:ext>
                </a:extLst>
              </a:tr>
            </a:tbl>
          </a:graphicData>
        </a:graphic>
      </p:graphicFrame>
      <p:sp>
        <p:nvSpPr>
          <p:cNvPr id="3" name="Rectangle 1">
            <a:extLst>
              <a:ext uri="{FF2B5EF4-FFF2-40B4-BE49-F238E27FC236}">
                <a16:creationId xmlns:a16="http://schemas.microsoft.com/office/drawing/2014/main" id="{E8132161-21AC-3816-F92F-F679D33F82B5}"/>
              </a:ext>
            </a:extLst>
          </p:cNvPr>
          <p:cNvSpPr>
            <a:spLocks noChangeArrowheads="1"/>
          </p:cNvSpPr>
          <p:nvPr/>
        </p:nvSpPr>
        <p:spPr bwMode="auto">
          <a:xfrm>
            <a:off x="3359150" y="11350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07843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86846" y="214534"/>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Schedule Estimate</a:t>
            </a:r>
          </a:p>
        </p:txBody>
      </p:sp>
      <p:sp>
        <p:nvSpPr>
          <p:cNvPr id="9" name="TextBox 8">
            <a:extLst>
              <a:ext uri="{FF2B5EF4-FFF2-40B4-BE49-F238E27FC236}">
                <a16:creationId xmlns:a16="http://schemas.microsoft.com/office/drawing/2014/main" id="{988CFC25-2834-E627-1577-55D675B44F7F}"/>
              </a:ext>
            </a:extLst>
          </p:cNvPr>
          <p:cNvSpPr txBox="1"/>
          <p:nvPr/>
        </p:nvSpPr>
        <p:spPr>
          <a:xfrm>
            <a:off x="0" y="1658193"/>
            <a:ext cx="8423950" cy="1015663"/>
          </a:xfrm>
          <a:prstGeom prst="rect">
            <a:avLst/>
          </a:prstGeom>
          <a:noFill/>
        </p:spPr>
        <p:txBody>
          <a:bodyPr wrap="square" rtlCol="0">
            <a:spAutoFit/>
          </a:bodyPr>
          <a:lstStyle/>
          <a:p>
            <a:r>
              <a:rPr lang="en-US" sz="2000" dirty="0">
                <a:solidFill>
                  <a:schemeClr val="bg1"/>
                </a:solidFill>
              </a:rPr>
              <a:t>The sponsor would like to see the project completed in duration of 8 months, but there will be some flexibility. Additionally, we predict the system lifecycle to at least be three years.</a:t>
            </a:r>
          </a:p>
        </p:txBody>
      </p:sp>
    </p:spTree>
    <p:extLst>
      <p:ext uri="{BB962C8B-B14F-4D97-AF65-F5344CB8AC3E}">
        <p14:creationId xmlns:p14="http://schemas.microsoft.com/office/powerpoint/2010/main" val="189537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8" name="Title 2">
            <a:extLst>
              <a:ext uri="{FF2B5EF4-FFF2-40B4-BE49-F238E27FC236}">
                <a16:creationId xmlns:a16="http://schemas.microsoft.com/office/drawing/2014/main" id="{B31754BE-3876-9AB6-F191-42F55AC175B4}"/>
              </a:ext>
            </a:extLst>
          </p:cNvPr>
          <p:cNvSpPr txBox="1">
            <a:spLocks/>
          </p:cNvSpPr>
          <p:nvPr/>
        </p:nvSpPr>
        <p:spPr>
          <a:xfrm>
            <a:off x="386846" y="214534"/>
            <a:ext cx="77058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1"/>
                </a:solidFill>
              </a:rPr>
              <a:t>Potential Risks</a:t>
            </a:r>
          </a:p>
        </p:txBody>
      </p:sp>
      <p:sp>
        <p:nvSpPr>
          <p:cNvPr id="9" name="TextBox 8">
            <a:extLst>
              <a:ext uri="{FF2B5EF4-FFF2-40B4-BE49-F238E27FC236}">
                <a16:creationId xmlns:a16="http://schemas.microsoft.com/office/drawing/2014/main" id="{988CFC25-2834-E627-1577-55D675B44F7F}"/>
              </a:ext>
            </a:extLst>
          </p:cNvPr>
          <p:cNvSpPr txBox="1"/>
          <p:nvPr/>
        </p:nvSpPr>
        <p:spPr>
          <a:xfrm>
            <a:off x="-1" y="1658193"/>
            <a:ext cx="9064487" cy="2554545"/>
          </a:xfrm>
          <a:prstGeom prst="rect">
            <a:avLst/>
          </a:prstGeom>
          <a:noFill/>
        </p:spPr>
        <p:txBody>
          <a:bodyPr wrap="square" rtlCol="0">
            <a:spAutoFit/>
          </a:bodyPr>
          <a:lstStyle/>
          <a:p>
            <a:r>
              <a:rPr lang="en-US" sz="2000" dirty="0">
                <a:solidFill>
                  <a:schemeClr val="bg1"/>
                </a:solidFill>
              </a:rPr>
              <a:t>• Evolving cyber threats require ongoing adaptation of (Security Technologies)</a:t>
            </a:r>
          </a:p>
          <a:p>
            <a:r>
              <a:rPr lang="en-US" sz="2000" dirty="0">
                <a:solidFill>
                  <a:schemeClr val="bg1"/>
                </a:solidFill>
              </a:rPr>
              <a:t> </a:t>
            </a:r>
          </a:p>
          <a:p>
            <a:r>
              <a:rPr lang="en-US" sz="2000" dirty="0">
                <a:solidFill>
                  <a:schemeClr val="bg1"/>
                </a:solidFill>
              </a:rPr>
              <a:t>• The local competitive landscape could shift quickly</a:t>
            </a:r>
          </a:p>
          <a:p>
            <a:endParaRPr lang="en-US" sz="2000" dirty="0">
              <a:solidFill>
                <a:schemeClr val="bg1"/>
              </a:solidFill>
            </a:endParaRPr>
          </a:p>
          <a:p>
            <a:r>
              <a:rPr lang="en-US" sz="2000" dirty="0">
                <a:solidFill>
                  <a:schemeClr val="bg1"/>
                </a:solidFill>
              </a:rPr>
              <a:t>• Staying competitive globally is not an easy task </a:t>
            </a:r>
          </a:p>
          <a:p>
            <a:endParaRPr lang="en-US" sz="2000" dirty="0">
              <a:solidFill>
                <a:schemeClr val="bg1"/>
              </a:solidFill>
            </a:endParaRPr>
          </a:p>
          <a:p>
            <a:r>
              <a:rPr lang="en-US" sz="2000" dirty="0">
                <a:solidFill>
                  <a:schemeClr val="bg1"/>
                </a:solidFill>
              </a:rPr>
              <a:t>• The governments may ban or limit some features for users’ privacy or data access concerns</a:t>
            </a:r>
          </a:p>
        </p:txBody>
      </p:sp>
    </p:spTree>
    <p:extLst>
      <p:ext uri="{BB962C8B-B14F-4D97-AF65-F5344CB8AC3E}">
        <p14:creationId xmlns:p14="http://schemas.microsoft.com/office/powerpoint/2010/main" val="2578201282"/>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2140</Words>
  <Application>Microsoft Office PowerPoint</Application>
  <PresentationFormat>On-screen Show (16:9)</PresentationFormat>
  <Paragraphs>260</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Wingdings</vt:lpstr>
      <vt:lpstr>gg sans</vt:lpstr>
      <vt:lpstr>Times New Roman</vt:lpstr>
      <vt:lpstr>Audiowide</vt:lpstr>
      <vt:lpstr>Arial</vt:lpstr>
      <vt:lpstr>Karla</vt:lpstr>
      <vt:lpstr>Cyber-Futuristic AI Technology Thesis Defense by Slidesgo</vt:lpstr>
      <vt:lpstr>AI-Powered Mobile App for Network Threat Detection and Response</vt:lpstr>
      <vt:lpstr>Table of content</vt:lpstr>
      <vt:lpstr>Project background and motivation </vt:lpstr>
      <vt:lpstr>Strategic Business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Mobile App for Network Threat Detection and Response</dc:title>
  <cp:lastModifiedBy>Mohannad Almahdi</cp:lastModifiedBy>
  <cp:revision>2</cp:revision>
  <dcterms:modified xsi:type="dcterms:W3CDTF">2023-05-29T19:45:12Z</dcterms:modified>
</cp:coreProperties>
</file>