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1" r:id="rId9"/>
    <p:sldId id="313" r:id="rId10"/>
    <p:sldId id="314" r:id="rId11"/>
    <p:sldId id="315" r:id="rId12"/>
    <p:sldId id="317" r:id="rId13"/>
    <p:sldId id="318" r:id="rId14"/>
    <p:sldId id="321" r:id="rId15"/>
    <p:sldId id="330" r:id="rId16"/>
    <p:sldId id="319" r:id="rId17"/>
    <p:sldId id="320" r:id="rId18"/>
    <p:sldId id="322" r:id="rId19"/>
    <p:sldId id="323" r:id="rId20"/>
    <p:sldId id="324" r:id="rId21"/>
    <p:sldId id="325" r:id="rId22"/>
    <p:sldId id="326" r:id="rId23"/>
    <p:sldId id="331" r:id="rId24"/>
    <p:sldId id="327" r:id="rId25"/>
    <p:sldId id="328" r:id="rId26"/>
    <p:sldId id="329" r:id="rId27"/>
    <p:sldId id="31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8D064-4EEB-4DB0-B580-E4A960072144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1"/>
            <p14:sldId id="313"/>
            <p14:sldId id="314"/>
            <p14:sldId id="315"/>
            <p14:sldId id="317"/>
            <p14:sldId id="318"/>
            <p14:sldId id="321"/>
            <p14:sldId id="330"/>
            <p14:sldId id="319"/>
            <p14:sldId id="320"/>
            <p14:sldId id="322"/>
            <p14:sldId id="323"/>
            <p14:sldId id="324"/>
            <p14:sldId id="325"/>
            <p14:sldId id="326"/>
            <p14:sldId id="331"/>
            <p14:sldId id="327"/>
            <p14:sldId id="328"/>
            <p14:sldId id="32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2705" autoAdjust="0"/>
  </p:normalViewPr>
  <p:slideViewPr>
    <p:cSldViewPr snapToGrid="0">
      <p:cViewPr varScale="1">
        <p:scale>
          <a:sx n="107" d="100"/>
          <a:sy n="107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9767-89A8-401D-82F2-98AD8E979B4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5151-165F-472F-9E56-D9D1835A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F63-6B26-402F-9870-FC5523F63CFC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C326-5174-4AF4-9929-E51C3AB53B31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6676-7E34-433B-B1C9-3AB446C0202A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8ABA-46AA-4424-A555-70AC0E3053C1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9143-C7AD-41AC-8E67-77A9489ED210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EA86-5D26-44E0-A106-64F389AE9FE3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0AEE-665D-4E7F-98D5-58D6E0E7E3E3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3C61-0DAD-4AAF-B5E8-FC2847384928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1333-97BD-4D39-B1E9-71C1EA7530E5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6E8D-EAB8-4B40-86B3-1B44A1654007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DBF-F5C0-4043-BAC0-5B7D0F3F98DE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6A8-FF6F-4F1E-BB35-C0AAB4B7F59F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DE2F-A527-4A6F-A032-9FF63A1327EB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FFB9-6EDF-4391-A2D8-186021BA54AE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6D5C-A5D1-4BEA-94CB-D23945B3C938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70AE-B514-43DD-B322-8DFE510F4062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AA5B-5045-4734-B1A6-985918FD4B45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3E2F03-154A-4933-AE67-1CAD3758082B}" type="datetime1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g.apache.org/docs/latest/func.html" TargetMode="External"/><Relationship Id="rId2" Type="http://schemas.openxmlformats.org/officeDocument/2006/relationships/hyperlink" Target="https://mapr.com/blog/how-to-launching-mapreduce-job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58661"/>
          </a:xfrm>
        </p:spPr>
        <p:txBody>
          <a:bodyPr/>
          <a:lstStyle/>
          <a:p>
            <a:pPr algn="ctr"/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5" y="1102561"/>
            <a:ext cx="4332849" cy="57091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Accessing approaches: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/>
              <a:t>Batch mode: submit a script directly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/>
              <a:t>Interactive mode: Grunt, the pig shell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err="1"/>
              <a:t>PigServer</a:t>
            </a:r>
            <a:r>
              <a:rPr lang="en-CA" sz="2800" dirty="0"/>
              <a:t>  for Java program</a:t>
            </a:r>
          </a:p>
          <a:p>
            <a:r>
              <a:rPr lang="en-CA" sz="2800" dirty="0"/>
              <a:t>Execution mode: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/>
              <a:t>Local mode:  pig –x local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 err="1"/>
              <a:t>Mapreduce</a:t>
            </a:r>
            <a:r>
              <a:rPr lang="en-CA" sz="2600" dirty="0"/>
              <a:t> mode (default): pig –x </a:t>
            </a:r>
            <a:r>
              <a:rPr lang="en-CA" sz="2600" dirty="0" err="1"/>
              <a:t>mapreduce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Scalar Types: </a:t>
            </a:r>
            <a:r>
              <a:rPr lang="en-US" sz="2800" dirty="0" err="1"/>
              <a:t>Int</a:t>
            </a:r>
            <a:r>
              <a:rPr lang="en-US" sz="2800" dirty="0"/>
              <a:t>, long, float, double, </a:t>
            </a:r>
            <a:r>
              <a:rPr lang="en-US" sz="2800" dirty="0" err="1"/>
              <a:t>boolean</a:t>
            </a:r>
            <a:r>
              <a:rPr lang="en-US" sz="2800" dirty="0"/>
              <a:t>, null, </a:t>
            </a:r>
            <a:r>
              <a:rPr lang="en-US" sz="2800" dirty="0" err="1"/>
              <a:t>chararray</a:t>
            </a:r>
            <a:r>
              <a:rPr lang="en-US" sz="2800" dirty="0"/>
              <a:t>, </a:t>
            </a:r>
            <a:r>
              <a:rPr lang="en-US" sz="2800" dirty="0" err="1"/>
              <a:t>bytearray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Complex Types: </a:t>
            </a:r>
            <a:r>
              <a:rPr lang="en-US" sz="2600" dirty="0"/>
              <a:t>fields, tuples, bags, relations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Operator: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To load data from storage system</a:t>
            </a:r>
          </a:p>
          <a:p>
            <a:pPr marL="0" indent="0">
              <a:buNone/>
            </a:pPr>
            <a:r>
              <a:rPr lang="en-US" sz="2800" dirty="0"/>
              <a:t>lines=LOAD ‘</a:t>
            </a:r>
            <a:r>
              <a:rPr lang="en-US" sz="2800" dirty="0" err="1"/>
              <a:t>myfile</a:t>
            </a:r>
            <a:r>
              <a:rPr lang="en-US" sz="2800" dirty="0"/>
              <a:t>’ AS (line: </a:t>
            </a:r>
            <a:r>
              <a:rPr lang="en-US" sz="2800" dirty="0" err="1"/>
              <a:t>chararray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books = LOAD ‘/data/pig/books.csv’ as (line: </a:t>
            </a:r>
            <a:r>
              <a:rPr lang="en-US" sz="1800" dirty="0" err="1">
                <a:solidFill>
                  <a:schemeClr val="accent3"/>
                </a:solidFill>
              </a:rPr>
              <a:t>chararray</a:t>
            </a:r>
            <a:r>
              <a:rPr lang="en-US" sz="18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Operator: DUMP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Print the data on console 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US" sz="2800" dirty="0"/>
              <a:t>DUMP </a:t>
            </a:r>
            <a:r>
              <a:rPr lang="en-US" sz="2800" dirty="0" err="1"/>
              <a:t>RelationName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DUMP </a:t>
            </a:r>
            <a:r>
              <a:rPr lang="en-US" sz="1800" dirty="0" err="1">
                <a:solidFill>
                  <a:schemeClr val="accent3"/>
                </a:solidFill>
              </a:rPr>
              <a:t>sample_books</a:t>
            </a:r>
            <a:r>
              <a:rPr lang="en-US" sz="1800" dirty="0">
                <a:solidFill>
                  <a:schemeClr val="accent3"/>
                </a:solidFill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EA0A-034D-4F82-B6B9-98CD963A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Various loaders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80B5-E0D3-47AA-9849-5E399730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Supports various loader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TextLoader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PigStorage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JsonLoader</a:t>
            </a:r>
            <a:r>
              <a:rPr lang="en-US" sz="2800" dirty="0"/>
              <a:t> &amp; </a:t>
            </a:r>
            <a:r>
              <a:rPr lang="en-US" sz="2800" dirty="0" err="1"/>
              <a:t>JsonStorage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BinStorage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HBaseStorage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OrcStorage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MongoStorage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93B6-6E16-4B35-8590-07F04662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Operator: LOAD </a:t>
            </a:r>
            <a:r>
              <a:rPr lang="en-CA" dirty="0" err="1"/>
              <a:t>cont</a:t>
            </a:r>
            <a:r>
              <a:rPr lang="en-CA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Load data </a:t>
            </a:r>
            <a:r>
              <a:rPr lang="en-US" sz="2800" dirty="0"/>
              <a:t>without schema</a:t>
            </a:r>
          </a:p>
          <a:p>
            <a:pPr marL="0" indent="0">
              <a:buNone/>
            </a:pPr>
            <a:r>
              <a:rPr lang="en-US" sz="2800" dirty="0" err="1"/>
              <a:t>relXYZ</a:t>
            </a:r>
            <a:r>
              <a:rPr lang="en-US" sz="2800" dirty="0"/>
              <a:t> = LOAD ‘yourfile.csv' USING </a:t>
            </a:r>
            <a:r>
              <a:rPr lang="en-US" sz="2800" dirty="0" err="1"/>
              <a:t>PigStorage</a:t>
            </a:r>
            <a:r>
              <a:rPr lang="en-US" sz="2800" dirty="0"/>
              <a:t>(',');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</a:rPr>
              <a:t>books = LOAD ‘/data/pig/books.csv' USING </a:t>
            </a:r>
            <a:r>
              <a:rPr lang="en-US" sz="1900" dirty="0" err="1">
                <a:solidFill>
                  <a:schemeClr val="accent3"/>
                </a:solidFill>
              </a:rPr>
              <a:t>PigStorage</a:t>
            </a:r>
            <a:r>
              <a:rPr lang="en-US" sz="1900" dirty="0">
                <a:solidFill>
                  <a:schemeClr val="accent3"/>
                </a:solidFill>
              </a:rPr>
              <a:t>(',');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CA" sz="2800" dirty="0"/>
              <a:t>Load data </a:t>
            </a:r>
            <a:r>
              <a:rPr lang="en-US" sz="2800" dirty="0"/>
              <a:t>with schema</a:t>
            </a:r>
          </a:p>
          <a:p>
            <a:pPr marL="0" indent="0">
              <a:buNone/>
            </a:pPr>
            <a:r>
              <a:rPr lang="en-US" sz="2800" dirty="0" err="1"/>
              <a:t>relXYZ</a:t>
            </a:r>
            <a:r>
              <a:rPr lang="en-US" sz="2800" dirty="0"/>
              <a:t> = LOAD ‘yourfile.csv' USING </a:t>
            </a:r>
            <a:r>
              <a:rPr lang="en-US" sz="2800" dirty="0" err="1"/>
              <a:t>PigStorage</a:t>
            </a:r>
            <a:r>
              <a:rPr lang="en-US" sz="2800" dirty="0"/>
              <a:t>(',') as (col1:datatype, col2:datatype,…);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books = LOAD ‘/data/pig/books.csv' USING </a:t>
            </a:r>
            <a:r>
              <a:rPr lang="en-US" sz="1800" dirty="0" err="1">
                <a:solidFill>
                  <a:schemeClr val="accent3"/>
                </a:solidFill>
              </a:rPr>
              <a:t>PigStorage</a:t>
            </a:r>
            <a:r>
              <a:rPr lang="en-US" sz="1800" dirty="0">
                <a:solidFill>
                  <a:schemeClr val="accent3"/>
                </a:solidFill>
              </a:rPr>
              <a:t>(',’) as (</a:t>
            </a:r>
            <a:r>
              <a:rPr lang="en-US" sz="1800" dirty="0" err="1">
                <a:solidFill>
                  <a:schemeClr val="accent3"/>
                </a:solidFill>
              </a:rPr>
              <a:t>id:int</a:t>
            </a:r>
            <a:r>
              <a:rPr lang="en-US" sz="1800" dirty="0">
                <a:solidFill>
                  <a:schemeClr val="accent3"/>
                </a:solidFill>
              </a:rPr>
              <a:t>, </a:t>
            </a:r>
            <a:r>
              <a:rPr lang="en-US" sz="1800" dirty="0" err="1">
                <a:solidFill>
                  <a:schemeClr val="accent3"/>
                </a:solidFill>
              </a:rPr>
              <a:t>author:chararray</a:t>
            </a:r>
            <a:r>
              <a:rPr lang="en-US" sz="1800" dirty="0">
                <a:solidFill>
                  <a:schemeClr val="accent3"/>
                </a:solidFill>
              </a:rPr>
              <a:t>, </a:t>
            </a:r>
            <a:r>
              <a:rPr lang="en-US" sz="1800" dirty="0" err="1">
                <a:solidFill>
                  <a:schemeClr val="accent3"/>
                </a:solidFill>
              </a:rPr>
              <a:t>name:chararray</a:t>
            </a:r>
            <a:r>
              <a:rPr lang="en-US" sz="1800" dirty="0">
                <a:solidFill>
                  <a:schemeClr val="accent3"/>
                </a:solidFill>
              </a:rPr>
              <a:t>, </a:t>
            </a:r>
            <a:r>
              <a:rPr lang="en-US" sz="1800" dirty="0" err="1">
                <a:solidFill>
                  <a:schemeClr val="accent3"/>
                </a:solidFill>
              </a:rPr>
              <a:t>year:int</a:t>
            </a:r>
            <a:r>
              <a:rPr lang="en-US" sz="1800" dirty="0">
                <a:solidFill>
                  <a:schemeClr val="accent3"/>
                </a:solidFill>
              </a:rPr>
              <a:t>);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Operator: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Take sample records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US" sz="2800" dirty="0" err="1"/>
              <a:t>New_Rel</a:t>
            </a:r>
            <a:r>
              <a:rPr lang="en-US" sz="2800" dirty="0"/>
              <a:t> = LIMIT  </a:t>
            </a:r>
            <a:r>
              <a:rPr lang="en-US" sz="2800" dirty="0" err="1"/>
              <a:t>RelationName</a:t>
            </a:r>
            <a:r>
              <a:rPr lang="en-US" sz="2800" dirty="0"/>
              <a:t> &lt;Sample Count&gt;;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Sample_books</a:t>
            </a:r>
            <a:r>
              <a:rPr lang="en-US" sz="1800" dirty="0">
                <a:solidFill>
                  <a:schemeClr val="accent3"/>
                </a:solidFill>
              </a:rPr>
              <a:t> = LIMIT books 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Operator: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Select specific columns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US" sz="2800" dirty="0" err="1"/>
              <a:t>New_Rel</a:t>
            </a:r>
            <a:r>
              <a:rPr lang="en-US" sz="2800" dirty="0"/>
              <a:t> = FOREACH </a:t>
            </a:r>
            <a:r>
              <a:rPr lang="en-US" sz="2800" dirty="0" err="1"/>
              <a:t>RelationName</a:t>
            </a:r>
            <a:r>
              <a:rPr lang="en-US" sz="2800" dirty="0"/>
              <a:t> GENERATE col1, col2, col3….;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book_no_author</a:t>
            </a:r>
            <a:r>
              <a:rPr lang="en-US" sz="1800" dirty="0">
                <a:solidFill>
                  <a:schemeClr val="accent3"/>
                </a:solidFill>
              </a:rPr>
              <a:t> = FOREACH books GENERATE id, name, year;</a:t>
            </a:r>
            <a:endParaRPr lang="en-CA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Operator: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Joins two relations/datasets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US" sz="2800" dirty="0" err="1"/>
              <a:t>join_data</a:t>
            </a:r>
            <a:r>
              <a:rPr lang="en-US" sz="2800" dirty="0"/>
              <a:t> = JOIN  relation1 BY (column1), relation2 BY (column1);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book_review</a:t>
            </a:r>
            <a:r>
              <a:rPr lang="en-US" sz="1800" dirty="0">
                <a:solidFill>
                  <a:schemeClr val="accent3"/>
                </a:solidFill>
              </a:rPr>
              <a:t> = JOIN books BY (id), reviews BY (id)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Hadoop installation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HDFS Java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Sort a relation based on key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US" sz="2800" dirty="0" err="1"/>
              <a:t>New_rel</a:t>
            </a:r>
            <a:r>
              <a:rPr lang="en-US" sz="2800" dirty="0"/>
              <a:t> = ORDER </a:t>
            </a:r>
            <a:r>
              <a:rPr lang="en-US" sz="2800" dirty="0" err="1"/>
              <a:t>RelationName</a:t>
            </a:r>
            <a:r>
              <a:rPr lang="en-US" sz="2800" dirty="0"/>
              <a:t> BY </a:t>
            </a:r>
            <a:r>
              <a:rPr lang="en-US" sz="2800" dirty="0" err="1"/>
              <a:t>ColumnName</a:t>
            </a:r>
            <a:r>
              <a:rPr lang="en-US" sz="2800" dirty="0"/>
              <a:t> </a:t>
            </a:r>
            <a:r>
              <a:rPr lang="en-US" sz="2800" dirty="0" err="1"/>
              <a:t>asc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books_sorted_by_year</a:t>
            </a:r>
            <a:r>
              <a:rPr lang="en-US" sz="1800" dirty="0">
                <a:solidFill>
                  <a:schemeClr val="accent3"/>
                </a:solidFill>
              </a:rPr>
              <a:t> = ORDER books BY year </a:t>
            </a:r>
            <a:r>
              <a:rPr lang="en-US" sz="1800" dirty="0" err="1">
                <a:solidFill>
                  <a:schemeClr val="accent3"/>
                </a:solidFill>
              </a:rPr>
              <a:t>asc</a:t>
            </a:r>
            <a:r>
              <a:rPr lang="en-US" sz="1800" dirty="0">
                <a:solidFill>
                  <a:schemeClr val="accent3"/>
                </a:solidFill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Operator: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Filter the dataset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US" sz="2800" dirty="0" err="1"/>
              <a:t>New_rel</a:t>
            </a:r>
            <a:r>
              <a:rPr lang="en-US" sz="2800" dirty="0"/>
              <a:t> = FILTER </a:t>
            </a:r>
            <a:r>
              <a:rPr lang="en-US" sz="2800" dirty="0" err="1"/>
              <a:t>RelationName</a:t>
            </a:r>
            <a:r>
              <a:rPr lang="en-US" sz="2800" dirty="0"/>
              <a:t> BY (Condition);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books_before_2000 = FILTER books BY (year &lt; 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Operator: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Remove duplicates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US" sz="2800" dirty="0" err="1"/>
              <a:t>New_rel</a:t>
            </a:r>
            <a:r>
              <a:rPr lang="en-US" sz="2800" dirty="0"/>
              <a:t> = DISTINCT </a:t>
            </a:r>
            <a:r>
              <a:rPr lang="en-US" sz="2800" dirty="0" err="1"/>
              <a:t>RelationName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bedupe</a:t>
            </a:r>
            <a:r>
              <a:rPr lang="en-US" sz="1800" dirty="0">
                <a:solidFill>
                  <a:schemeClr val="accent3"/>
                </a:solidFill>
              </a:rPr>
              <a:t> = DISTINCT books_before_2000;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1E66-C0DF-4ADD-8DAF-70311371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D09D-D02F-42F8-B0FB-313A399D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Aggregate based on a key</a:t>
            </a:r>
          </a:p>
          <a:p>
            <a:pPr marL="0" indent="0">
              <a:buNone/>
            </a:pPr>
            <a:r>
              <a:rPr lang="en-CA" sz="2800" dirty="0" err="1"/>
              <a:t>GroupRel</a:t>
            </a:r>
            <a:r>
              <a:rPr lang="en-CA" sz="2800" dirty="0"/>
              <a:t> = GROUP </a:t>
            </a:r>
            <a:r>
              <a:rPr lang="en-CA" sz="2800" dirty="0" err="1"/>
              <a:t>RelName</a:t>
            </a:r>
            <a:r>
              <a:rPr lang="en-CA" sz="2800" dirty="0"/>
              <a:t> BY </a:t>
            </a:r>
            <a:r>
              <a:rPr lang="en-CA" sz="2800" dirty="0" err="1"/>
              <a:t>columnName</a:t>
            </a:r>
            <a:r>
              <a:rPr lang="en-CA" sz="2800" dirty="0"/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/>
                </a:solidFill>
              </a:rPr>
              <a:t>group_review</a:t>
            </a:r>
            <a:r>
              <a:rPr lang="en-US" sz="1800" dirty="0">
                <a:solidFill>
                  <a:schemeClr val="accent3"/>
                </a:solidFill>
              </a:rPr>
              <a:t> = group </a:t>
            </a:r>
            <a:r>
              <a:rPr lang="en-US" sz="1800" dirty="0" err="1">
                <a:solidFill>
                  <a:schemeClr val="accent3"/>
                </a:solidFill>
              </a:rPr>
              <a:t>book_review</a:t>
            </a:r>
            <a:r>
              <a:rPr lang="en-US" sz="1800" dirty="0">
                <a:solidFill>
                  <a:schemeClr val="accent3"/>
                </a:solidFill>
              </a:rPr>
              <a:t> by books::id;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err="1"/>
              <a:t>AggRel</a:t>
            </a:r>
            <a:r>
              <a:rPr lang="en-CA" sz="2800" dirty="0"/>
              <a:t> = FOREACH </a:t>
            </a:r>
            <a:r>
              <a:rPr lang="en-CA" sz="2800" dirty="0" err="1"/>
              <a:t>GroupRel</a:t>
            </a:r>
            <a:r>
              <a:rPr lang="en-CA" sz="2800" dirty="0"/>
              <a:t> GENERATE group , AVG(</a:t>
            </a:r>
            <a:r>
              <a:rPr lang="en-CA" sz="2800" dirty="0" err="1"/>
              <a:t>columnName</a:t>
            </a:r>
            <a:r>
              <a:rPr lang="en-CA" sz="2800" dirty="0" smtClean="0"/>
              <a:t>)</a:t>
            </a:r>
            <a:endParaRPr lang="en-CA" dirty="0"/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3"/>
                </a:solidFill>
              </a:rPr>
              <a:t>avg_rating</a:t>
            </a:r>
            <a:r>
              <a:rPr lang="en-US" sz="1800" dirty="0" smtClean="0">
                <a:solidFill>
                  <a:schemeClr val="accent3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= foreach </a:t>
            </a:r>
            <a:r>
              <a:rPr lang="en-US" sz="1800" dirty="0" err="1">
                <a:solidFill>
                  <a:schemeClr val="accent3"/>
                </a:solidFill>
              </a:rPr>
              <a:t>group_review</a:t>
            </a:r>
            <a:r>
              <a:rPr lang="en-US" sz="1800" dirty="0">
                <a:solidFill>
                  <a:schemeClr val="accent3"/>
                </a:solidFill>
              </a:rPr>
              <a:t> generate group as id, AVG($1.reviews::rating)</a:t>
            </a:r>
            <a:endParaRPr lang="en-CA" sz="18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53234-1D1B-49FC-BD9F-7483EDC1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Operator: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Store the output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US" sz="2800" dirty="0"/>
              <a:t>STORE </a:t>
            </a:r>
            <a:r>
              <a:rPr lang="en-US" sz="2800" dirty="0" err="1"/>
              <a:t>relationName</a:t>
            </a:r>
            <a:r>
              <a:rPr lang="en-US" sz="2800" dirty="0"/>
              <a:t> INTO '</a:t>
            </a:r>
            <a:r>
              <a:rPr lang="en-US" sz="2800" dirty="0" err="1"/>
              <a:t>output_directory</a:t>
            </a:r>
            <a:r>
              <a:rPr lang="en-US" sz="2800" dirty="0"/>
              <a:t>' USING </a:t>
            </a:r>
            <a:r>
              <a:rPr lang="en-US" sz="2800" dirty="0" err="1"/>
              <a:t>PigStorage</a:t>
            </a:r>
            <a:r>
              <a:rPr lang="en-US" sz="2800" dirty="0"/>
              <a:t>(',’);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STORE dedupe INTO ‘/data/pig/dedupe' USING </a:t>
            </a:r>
            <a:r>
              <a:rPr lang="en-US" sz="1800" dirty="0" err="1">
                <a:solidFill>
                  <a:schemeClr val="accent3"/>
                </a:solidFill>
              </a:rPr>
              <a:t>PigStorage</a:t>
            </a:r>
            <a:r>
              <a:rPr lang="en-US" sz="1800" dirty="0">
                <a:solidFill>
                  <a:schemeClr val="accent3"/>
                </a:solidFill>
              </a:rPr>
              <a:t>(',’);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PigServer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56" y="1252026"/>
            <a:ext cx="9290198" cy="4996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java.io.IOException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org.apache.pig.PigServer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idlocal</a:t>
            </a: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400050" lvl="1" indent="0">
              <a:buNone/>
            </a:pPr>
            <a:r>
              <a:rPr lang="en-US" sz="1400" dirty="0"/>
              <a:t>try {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PigServer</a:t>
            </a:r>
            <a:r>
              <a:rPr lang="en-US" sz="1400" dirty="0"/>
              <a:t> </a:t>
            </a:r>
            <a:r>
              <a:rPr lang="en-US" sz="1400" dirty="0" err="1"/>
              <a:t>pigServer</a:t>
            </a:r>
            <a:r>
              <a:rPr lang="en-US" sz="1400" dirty="0"/>
              <a:t> = new </a:t>
            </a:r>
            <a:r>
              <a:rPr lang="en-US" sz="1400" dirty="0" err="1"/>
              <a:t>PigServer</a:t>
            </a:r>
            <a:r>
              <a:rPr lang="en-US" sz="1400" dirty="0"/>
              <a:t>("local");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runIdQuery</a:t>
            </a:r>
            <a:r>
              <a:rPr lang="en-US" sz="1400" dirty="0"/>
              <a:t>(</a:t>
            </a:r>
            <a:r>
              <a:rPr lang="en-US" sz="1400" dirty="0" err="1"/>
              <a:t>pigServer</a:t>
            </a:r>
            <a:r>
              <a:rPr lang="en-US" sz="1400" dirty="0"/>
              <a:t>, "</a:t>
            </a:r>
            <a:r>
              <a:rPr lang="en-US" sz="1400" dirty="0" err="1"/>
              <a:t>passwd</a:t>
            </a:r>
            <a:r>
              <a:rPr lang="en-US" sz="1400" dirty="0"/>
              <a:t>");</a:t>
            </a:r>
          </a:p>
          <a:p>
            <a:pPr marL="400050" lvl="1" indent="0">
              <a:buNone/>
            </a:pPr>
            <a:r>
              <a:rPr lang="en-US" sz="1400" dirty="0"/>
              <a:t>    }</a:t>
            </a:r>
          </a:p>
          <a:p>
            <a:pPr marL="400050" lvl="1" indent="0">
              <a:buNone/>
            </a:pPr>
            <a:r>
              <a:rPr lang="en-US" sz="1400" dirty="0"/>
              <a:t>    catch(Exception e) {}</a:t>
            </a:r>
          </a:p>
          <a:p>
            <a:pPr marL="400050" lvl="1" indent="0">
              <a:buNone/>
            </a:pPr>
            <a:r>
              <a:rPr lang="en-US" sz="1400" dirty="0"/>
              <a:t>    }</a:t>
            </a:r>
          </a:p>
          <a:p>
            <a:pPr marL="400050" lvl="1" indent="0">
              <a:buNone/>
            </a:pPr>
            <a:r>
              <a:rPr lang="en-US" sz="1400" dirty="0"/>
              <a:t>public static void </a:t>
            </a:r>
            <a:r>
              <a:rPr lang="en-US" sz="1400" dirty="0" err="1"/>
              <a:t>runIdQuery</a:t>
            </a:r>
            <a:r>
              <a:rPr lang="en-US" sz="1400" dirty="0"/>
              <a:t>(</a:t>
            </a:r>
            <a:r>
              <a:rPr lang="en-US" sz="1400" dirty="0" err="1"/>
              <a:t>PigServer</a:t>
            </a:r>
            <a:r>
              <a:rPr lang="en-US" sz="1400" dirty="0"/>
              <a:t> </a:t>
            </a:r>
            <a:r>
              <a:rPr lang="en-US" sz="1400" dirty="0" err="1"/>
              <a:t>pigServer</a:t>
            </a:r>
            <a:r>
              <a:rPr lang="en-US" sz="1400" dirty="0"/>
              <a:t>, String </a:t>
            </a:r>
            <a:r>
              <a:rPr lang="en-US" sz="1400" dirty="0" err="1"/>
              <a:t>inputFile</a:t>
            </a:r>
            <a:r>
              <a:rPr lang="en-US" sz="1400" dirty="0"/>
              <a:t>) throws </a:t>
            </a:r>
            <a:r>
              <a:rPr lang="en-US" sz="1400" dirty="0" err="1"/>
              <a:t>IOException</a:t>
            </a:r>
            <a:r>
              <a:rPr lang="en-US" sz="1400" dirty="0"/>
              <a:t> {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pigServer.registerQuery</a:t>
            </a:r>
            <a:r>
              <a:rPr lang="en-US" sz="1400" dirty="0"/>
              <a:t>("A = load '" + </a:t>
            </a:r>
            <a:r>
              <a:rPr lang="en-US" sz="1400" dirty="0" err="1"/>
              <a:t>inputFile</a:t>
            </a:r>
            <a:r>
              <a:rPr lang="en-US" sz="1400" dirty="0"/>
              <a:t> + "' using </a:t>
            </a:r>
            <a:r>
              <a:rPr lang="en-US" sz="1400" dirty="0" err="1"/>
              <a:t>PigStorage</a:t>
            </a:r>
            <a:r>
              <a:rPr lang="en-US" sz="1400" dirty="0"/>
              <a:t>(':');");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pigServer.registerQuery</a:t>
            </a:r>
            <a:r>
              <a:rPr lang="en-US" sz="1400" dirty="0"/>
              <a:t>("B = </a:t>
            </a:r>
            <a:r>
              <a:rPr lang="en-US" sz="1400" dirty="0" err="1"/>
              <a:t>foreach</a:t>
            </a:r>
            <a:r>
              <a:rPr lang="en-US" sz="1400" dirty="0"/>
              <a:t> A generate $0 as id;");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pigServer.store</a:t>
            </a:r>
            <a:r>
              <a:rPr lang="en-US" sz="1400" dirty="0"/>
              <a:t>("B", "</a:t>
            </a:r>
            <a:r>
              <a:rPr lang="en-US" sz="1400" dirty="0" err="1"/>
              <a:t>id.out</a:t>
            </a:r>
            <a:r>
              <a:rPr lang="en-US" sz="1400" dirty="0"/>
              <a:t>");</a:t>
            </a:r>
          </a:p>
          <a:p>
            <a:pPr marL="0" indent="0">
              <a:buNone/>
            </a:pPr>
            <a:r>
              <a:rPr lang="en-US" sz="1600" dirty="0"/>
              <a:t>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Prepare a Jar file</a:t>
            </a:r>
          </a:p>
          <a:p>
            <a:r>
              <a:rPr lang="en-US" sz="2800" dirty="0"/>
              <a:t>Register the Jar </a:t>
            </a:r>
          </a:p>
          <a:p>
            <a:r>
              <a:rPr lang="en-US" sz="2800" dirty="0"/>
              <a:t>Define alias</a:t>
            </a:r>
          </a:p>
          <a:p>
            <a:r>
              <a:rPr lang="en-US" sz="2800" dirty="0"/>
              <a:t>Use it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600" dirty="0"/>
              <a:t>https://www.tutorialspoint.com/apache_pig/apache_pig_user_defined_functions.htm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4BB9-7BB4-4ED8-9214-BC698B51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4370-3292-4CD4-B07A-D1DA71F6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Map Reduce job chaining: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https://mapr.com/blog/how-to-launching-mapreduce-jobs/</a:t>
            </a:r>
            <a:r>
              <a:rPr lang="en-CA" dirty="0"/>
              <a:t> </a:t>
            </a:r>
          </a:p>
          <a:p>
            <a:r>
              <a:rPr lang="en-CA" dirty="0"/>
              <a:t>Pig inbuilt functions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https://pig.apache.org/docs/latest/func.html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E8A93-7BE8-42F2-9D89-AF79B05F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MapReduce counters</a:t>
            </a:r>
          </a:p>
          <a:p>
            <a:r>
              <a:rPr lang="en-CA" sz="2800" dirty="0"/>
              <a:t>Performance tuning in MapReduce jobs</a:t>
            </a:r>
          </a:p>
          <a:p>
            <a:r>
              <a:rPr lang="en-CA" sz="2800" dirty="0"/>
              <a:t>MapReduce job chaining</a:t>
            </a:r>
          </a:p>
          <a:p>
            <a:r>
              <a:rPr lang="en-CA" sz="2800" dirty="0"/>
              <a:t>Pig</a:t>
            </a:r>
          </a:p>
          <a:p>
            <a:r>
              <a:rPr lang="en-CA" sz="2800" dirty="0"/>
              <a:t>Java programming &amp; SQL for beginners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Cluster </a:t>
            </a:r>
            <a:r>
              <a:rPr lang="en-CA" sz="2800" dirty="0" smtClean="0"/>
              <a:t>configuration</a:t>
            </a:r>
            <a:endParaRPr lang="en-CA" sz="2800" dirty="0"/>
          </a:p>
          <a:p>
            <a:r>
              <a:rPr lang="en-CA" sz="2800" dirty="0"/>
              <a:t>Use compression technique </a:t>
            </a:r>
          </a:p>
          <a:p>
            <a:r>
              <a:rPr lang="en-CA" sz="2800" dirty="0"/>
              <a:t>Tuning # mappers and reducers </a:t>
            </a:r>
          </a:p>
          <a:p>
            <a:r>
              <a:rPr lang="en-CA" sz="2800" dirty="0"/>
              <a:t>Use combiner</a:t>
            </a:r>
          </a:p>
          <a:p>
            <a:r>
              <a:rPr lang="en-CA" sz="2800" dirty="0"/>
              <a:t>Appropriate data type</a:t>
            </a:r>
          </a:p>
          <a:p>
            <a:r>
              <a:rPr lang="en-CA" sz="2800" dirty="0"/>
              <a:t>Reuse objects</a:t>
            </a:r>
          </a:p>
          <a:p>
            <a:r>
              <a:rPr lang="en-CA" sz="2800" dirty="0"/>
              <a:t>Profiling</a:t>
            </a:r>
          </a:p>
          <a:p>
            <a:pPr marL="0" indent="0">
              <a:buNone/>
            </a:pPr>
            <a:r>
              <a:rPr lang="en-CA" sz="900" dirty="0"/>
              <a:t>https://blog.cloudera.com/blog/2009/12/7-tips-for-improving-mapreduce-performance/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MapReduce Job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Two separate jobs</a:t>
            </a:r>
          </a:p>
          <a:p>
            <a:endParaRPr lang="en-CA" sz="2800" dirty="0"/>
          </a:p>
          <a:p>
            <a:r>
              <a:rPr lang="en-CA" sz="2800" dirty="0"/>
              <a:t>Multiple mappers/reducers within same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3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MapReduce Job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Two separate jobs</a:t>
            </a:r>
          </a:p>
          <a:p>
            <a:endParaRPr lang="en-CA" sz="2800" dirty="0"/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Configure first job object and run it.</a:t>
            </a:r>
          </a:p>
          <a:p>
            <a:pPr marL="514350" indent="-514350">
              <a:buFont typeface="+mj-lt"/>
              <a:buAutoNum type="arabicPeriod"/>
            </a:pPr>
            <a:endParaRPr lang="en-CA" sz="2600" dirty="0"/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Configure second job object and run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MapReduce Job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Multiple mappers/reducers within same job</a:t>
            </a:r>
          </a:p>
          <a:p>
            <a:pPr lvl="1"/>
            <a:r>
              <a:rPr lang="en-CA" sz="2600" dirty="0" err="1"/>
              <a:t>ChainMapper</a:t>
            </a:r>
            <a:r>
              <a:rPr lang="en-CA" sz="2600" dirty="0"/>
              <a:t> API: to add multiple mappers</a:t>
            </a:r>
          </a:p>
          <a:p>
            <a:pPr lvl="1"/>
            <a:r>
              <a:rPr lang="en-CA" sz="2600" dirty="0" err="1"/>
              <a:t>ChainReducer</a:t>
            </a:r>
            <a:r>
              <a:rPr lang="en-CA" sz="2600" dirty="0"/>
              <a:t> API: to add multiple reducers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BB4C-3B81-4229-B112-23FA5184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BEA6-D9BA-489E-AC2A-EC5C248E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F663E-2C80-4662-8045-025C7244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D6FEC-22DE-44E5-B874-2C20791A7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53" y="1463752"/>
            <a:ext cx="2945570" cy="44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High Level Scripting Language developed by Yahoo originally</a:t>
            </a:r>
          </a:p>
          <a:p>
            <a:r>
              <a:rPr lang="en-CA" sz="2800" dirty="0"/>
              <a:t>Transforms SQL like language called Pig Latin into Java code</a:t>
            </a:r>
          </a:p>
          <a:p>
            <a:r>
              <a:rPr lang="en-CA" sz="2800" dirty="0"/>
              <a:t>Follows lazy evaluation</a:t>
            </a:r>
          </a:p>
          <a:p>
            <a:r>
              <a:rPr lang="en-CA" sz="2800" dirty="0"/>
              <a:t>Supports UDF written in multiple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2316</TotalTime>
  <Words>696</Words>
  <Application>Microsoft Office PowerPoint</Application>
  <PresentationFormat>Widescreen</PresentationFormat>
  <Paragraphs>183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PowerPoint Presentation</vt:lpstr>
      <vt:lpstr>Recap</vt:lpstr>
      <vt:lpstr>Agenda for today</vt:lpstr>
      <vt:lpstr>Performance tuning</vt:lpstr>
      <vt:lpstr>MapReduce Job chaining</vt:lpstr>
      <vt:lpstr>MapReduce Job chaining</vt:lpstr>
      <vt:lpstr>MapReduce Job chaining</vt:lpstr>
      <vt:lpstr>PowerPoint Presentation</vt:lpstr>
      <vt:lpstr>Introduction</vt:lpstr>
      <vt:lpstr>Architecture</vt:lpstr>
      <vt:lpstr>Execution</vt:lpstr>
      <vt:lpstr>Data types</vt:lpstr>
      <vt:lpstr>Operator: LOAD</vt:lpstr>
      <vt:lpstr>Operator: DUMP</vt:lpstr>
      <vt:lpstr>Various loaders</vt:lpstr>
      <vt:lpstr>Operator: LOAD cont…</vt:lpstr>
      <vt:lpstr>Operator: LIMIT</vt:lpstr>
      <vt:lpstr>Operator: FOREACH</vt:lpstr>
      <vt:lpstr>Operator: JOIN</vt:lpstr>
      <vt:lpstr>Operator: SORT</vt:lpstr>
      <vt:lpstr>Operator: FILTER</vt:lpstr>
      <vt:lpstr>Operator: DISTINCT</vt:lpstr>
      <vt:lpstr>Aggregate</vt:lpstr>
      <vt:lpstr>Operator: STORE</vt:lpstr>
      <vt:lpstr>PigServer API</vt:lpstr>
      <vt:lpstr>UDF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</dc:creator>
  <cp:lastModifiedBy>teacher</cp:lastModifiedBy>
  <cp:revision>407</cp:revision>
  <dcterms:created xsi:type="dcterms:W3CDTF">2014-09-12T17:24:29Z</dcterms:created>
  <dcterms:modified xsi:type="dcterms:W3CDTF">2018-09-29T13:11:15Z</dcterms:modified>
</cp:coreProperties>
</file>