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Arial Black"/>
      <p:regular r:id="rId32"/>
    </p:embeddedFont>
    <p:embeddedFont>
      <p:font typeface="Gill Sans"/>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1pkQSPU18wYZPA5hBkmduc/9g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CF8B6F-B1D1-4F55-B829-3AD5440D86DE}">
  <a:tblStyle styleId="{10CF8B6F-B1D1-4F55-B829-3AD5440D86DE}"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7E7"/>
          </a:solidFill>
        </a:fill>
      </a:tcStyle>
    </a:wholeTbl>
    <a:band1H>
      <a:tcTxStyle/>
      <a:tcStyle>
        <a:fill>
          <a:solidFill>
            <a:srgbClr val="DECCCB"/>
          </a:solidFill>
        </a:fill>
      </a:tcStyle>
    </a:band1H>
    <a:band2H>
      <a:tcTxStyle/>
    </a:band2H>
    <a:band1V>
      <a:tcTxStyle/>
      <a:tcStyle>
        <a:fill>
          <a:solidFill>
            <a:srgbClr val="DECCCB"/>
          </a:solidFill>
        </a:fill>
      </a:tcStyle>
    </a:band1V>
    <a:band2V>
      <a:tcTxStyle/>
    </a:band2V>
    <a:lastCol>
      <a:tcTxStyle b="on" i="off">
        <a:font>
          <a:latin typeface="Rockwell"/>
          <a:ea typeface="Rockwell"/>
          <a:cs typeface="Rockwell"/>
        </a:font>
        <a:schemeClr val="lt1"/>
      </a:tcTxStyle>
      <a:tcStyle>
        <a:fill>
          <a:solidFill>
            <a:schemeClr val="accent2"/>
          </a:solidFill>
        </a:fill>
      </a:tcStyle>
    </a:lastCol>
    <a:firstCol>
      <a:tcTxStyle b="on" i="off">
        <a:font>
          <a:latin typeface="Rockwell"/>
          <a:ea typeface="Rockwell"/>
          <a:cs typeface="Rockwell"/>
        </a:font>
        <a:schemeClr val="lt1"/>
      </a:tcTxStyle>
      <a:tcStyle>
        <a:fill>
          <a:solidFill>
            <a:schemeClr val="accent2"/>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font" Target="fonts/ArialBlack-regular.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spTree>
      <p:nvGrpSpPr>
        <p:cNvPr id="14" name="Shape 14"/>
        <p:cNvGrpSpPr/>
        <p:nvPr/>
      </p:nvGrpSpPr>
      <p:grpSpPr>
        <a:xfrm>
          <a:off x="0" y="0"/>
          <a:ext cx="0" cy="0"/>
          <a:chOff x="0" y="0"/>
          <a:chExt cx="0" cy="0"/>
        </a:xfrm>
      </p:grpSpPr>
      <p:sp>
        <p:nvSpPr>
          <p:cNvPr id="15" name="Google Shape;15;p28"/>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8"/>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8"/>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8"/>
          <p:cNvGrpSpPr/>
          <p:nvPr/>
        </p:nvGrpSpPr>
        <p:grpSpPr>
          <a:xfrm>
            <a:off x="9649215" y="4068923"/>
            <a:ext cx="1080904" cy="1080902"/>
            <a:chOff x="9685338" y="4460675"/>
            <a:chExt cx="1080904" cy="1080902"/>
          </a:xfrm>
        </p:grpSpPr>
        <p:sp>
          <p:nvSpPr>
            <p:cNvPr id="19" name="Google Shape;19;p28"/>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8"/>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8"/>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8"/>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8" name="Shape 88"/>
        <p:cNvGrpSpPr/>
        <p:nvPr/>
      </p:nvGrpSpPr>
      <p:grpSpPr>
        <a:xfrm>
          <a:off x="0" y="0"/>
          <a:ext cx="0" cy="0"/>
          <a:chOff x="0" y="0"/>
          <a:chExt cx="0" cy="0"/>
        </a:xfrm>
      </p:grpSpPr>
      <p:sp>
        <p:nvSpPr>
          <p:cNvPr id="89" name="Google Shape;89;p3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7"/>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3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4" name="Shape 94"/>
        <p:cNvGrpSpPr/>
        <p:nvPr/>
      </p:nvGrpSpPr>
      <p:grpSpPr>
        <a:xfrm>
          <a:off x="0" y="0"/>
          <a:ext cx="0" cy="0"/>
          <a:chOff x="0" y="0"/>
          <a:chExt cx="0" cy="0"/>
        </a:xfrm>
      </p:grpSpPr>
      <p:sp>
        <p:nvSpPr>
          <p:cNvPr id="95" name="Google Shape;95;p38"/>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8"/>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3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6" name="Shape 26"/>
        <p:cNvGrpSpPr/>
        <p:nvPr/>
      </p:nvGrpSpPr>
      <p:grpSpPr>
        <a:xfrm>
          <a:off x="0" y="0"/>
          <a:ext cx="0" cy="0"/>
          <a:chOff x="0" y="0"/>
          <a:chExt cx="0" cy="0"/>
        </a:xfrm>
      </p:grpSpPr>
      <p:sp>
        <p:nvSpPr>
          <p:cNvPr id="27" name="Google Shape;27;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type="secHead">
  <p:cSld name="SECTION_HEADER">
    <p:spTree>
      <p:nvGrpSpPr>
        <p:cNvPr id="32" name="Shape 32"/>
        <p:cNvGrpSpPr/>
        <p:nvPr/>
      </p:nvGrpSpPr>
      <p:grpSpPr>
        <a:xfrm>
          <a:off x="0" y="0"/>
          <a:ext cx="0" cy="0"/>
          <a:chOff x="0" y="0"/>
          <a:chExt cx="0" cy="0"/>
        </a:xfrm>
      </p:grpSpPr>
      <p:sp>
        <p:nvSpPr>
          <p:cNvPr id="33" name="Google Shape;33;p30"/>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0"/>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6" name="Google Shape;36;p30"/>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8" name="Google Shape;38;p30"/>
          <p:cNvGrpSpPr/>
          <p:nvPr/>
        </p:nvGrpSpPr>
        <p:grpSpPr>
          <a:xfrm>
            <a:off x="897399" y="2325848"/>
            <a:ext cx="1080904" cy="1080902"/>
            <a:chOff x="9685338" y="4460675"/>
            <a:chExt cx="1080904" cy="1080902"/>
          </a:xfrm>
        </p:grpSpPr>
        <p:sp>
          <p:nvSpPr>
            <p:cNvPr id="39" name="Google Shape;39;p3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30"/>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showMasterSp="0" type="objTx">
  <p:cSld name="OBJECT_WITH_CAPTION_TEXT">
    <p:spTree>
      <p:nvGrpSpPr>
        <p:cNvPr id="42" name="Shape 42"/>
        <p:cNvGrpSpPr/>
        <p:nvPr/>
      </p:nvGrpSpPr>
      <p:grpSpPr>
        <a:xfrm>
          <a:off x="0" y="0"/>
          <a:ext cx="0" cy="0"/>
          <a:chOff x="0" y="0"/>
          <a:chExt cx="0" cy="0"/>
        </a:xfrm>
      </p:grpSpPr>
      <p:sp>
        <p:nvSpPr>
          <p:cNvPr id="43" name="Google Shape;43;p3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1"/>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6" name="Google Shape;46;p31"/>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47" name="Google Shape;47;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9" name="Google Shape;49;p31"/>
          <p:cNvGrpSpPr/>
          <p:nvPr/>
        </p:nvGrpSpPr>
        <p:grpSpPr>
          <a:xfrm>
            <a:off x="11401725" y="6229681"/>
            <a:ext cx="457200" cy="457200"/>
            <a:chOff x="11361456" y="6195813"/>
            <a:chExt cx="548640" cy="548640"/>
          </a:xfrm>
        </p:grpSpPr>
        <p:sp>
          <p:nvSpPr>
            <p:cNvPr id="50" name="Google Shape;50;p3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3" name="Shape 53"/>
        <p:cNvGrpSpPr/>
        <p:nvPr/>
      </p:nvGrpSpPr>
      <p:grpSpPr>
        <a:xfrm>
          <a:off x="0" y="0"/>
          <a:ext cx="0" cy="0"/>
          <a:chOff x="0" y="0"/>
          <a:chExt cx="0" cy="0"/>
        </a:xfrm>
      </p:grpSpPr>
      <p:sp>
        <p:nvSpPr>
          <p:cNvPr id="54" name="Google Shape;54;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8" name="Shape 58"/>
        <p:cNvGrpSpPr/>
        <p:nvPr/>
      </p:nvGrpSpPr>
      <p:grpSpPr>
        <a:xfrm>
          <a:off x="0" y="0"/>
          <a:ext cx="0" cy="0"/>
          <a:chOff x="0" y="0"/>
          <a:chExt cx="0" cy="0"/>
        </a:xfrm>
      </p:grpSpPr>
      <p:sp>
        <p:nvSpPr>
          <p:cNvPr id="59" name="Google Shape;59;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62" name="Shape 62"/>
        <p:cNvGrpSpPr/>
        <p:nvPr/>
      </p:nvGrpSpPr>
      <p:grpSpPr>
        <a:xfrm>
          <a:off x="0" y="0"/>
          <a:ext cx="0" cy="0"/>
          <a:chOff x="0" y="0"/>
          <a:chExt cx="0" cy="0"/>
        </a:xfrm>
      </p:grpSpPr>
      <p:sp>
        <p:nvSpPr>
          <p:cNvPr id="63" name="Google Shape;63;p3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4"/>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5" name="Google Shape;65;p34"/>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6" name="Google Shape;66;p3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9" name="Shape 69"/>
        <p:cNvGrpSpPr/>
        <p:nvPr/>
      </p:nvGrpSpPr>
      <p:grpSpPr>
        <a:xfrm>
          <a:off x="0" y="0"/>
          <a:ext cx="0" cy="0"/>
          <a:chOff x="0" y="0"/>
          <a:chExt cx="0" cy="0"/>
        </a:xfrm>
      </p:grpSpPr>
      <p:sp>
        <p:nvSpPr>
          <p:cNvPr id="70" name="Google Shape;70;p3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5"/>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2" name="Google Shape;72;p35"/>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3" name="Google Shape;73;p35"/>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4" name="Google Shape;74;p35"/>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3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showMasterSp="0" type="picTx">
  <p:cSld name="PICTURE_WITH_CAPTION_TEXT">
    <p:spTree>
      <p:nvGrpSpPr>
        <p:cNvPr id="78" name="Shape 78"/>
        <p:cNvGrpSpPr/>
        <p:nvPr/>
      </p:nvGrpSpPr>
      <p:grpSpPr>
        <a:xfrm>
          <a:off x="0" y="0"/>
          <a:ext cx="0" cy="0"/>
          <a:chOff x="0" y="0"/>
          <a:chExt cx="0" cy="0"/>
        </a:xfrm>
      </p:grpSpPr>
      <p:sp>
        <p:nvSpPr>
          <p:cNvPr id="79" name="Google Shape;79;p36"/>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6"/>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6"/>
          <p:cNvSpPr/>
          <p:nvPr>
            <p:ph idx="2" type="pic"/>
          </p:nvPr>
        </p:nvSpPr>
        <p:spPr>
          <a:xfrm>
            <a:off x="0" y="0"/>
            <a:ext cx="8303740" cy="6858000"/>
          </a:xfrm>
          <a:prstGeom prst="rect">
            <a:avLst/>
          </a:prstGeom>
          <a:solidFill>
            <a:srgbClr val="E1DFDF"/>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rgbClr val="9E3611"/>
              </a:buClr>
              <a:buSzPts val="2720"/>
              <a:buFont typeface="Noto Sans Symbols"/>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400"/>
              </a:spcBef>
              <a:spcAft>
                <a:spcPts val="0"/>
              </a:spcAft>
              <a:buClr>
                <a:srgbClr val="9E3611"/>
              </a:buClr>
              <a:buSzPts val="2380"/>
              <a:buFont typeface="Noto Sans Symbols"/>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400"/>
              </a:spcBef>
              <a:spcAft>
                <a:spcPts val="0"/>
              </a:spcAft>
              <a:buClr>
                <a:srgbClr val="9E3611"/>
              </a:buClr>
              <a:buSzPts val="2040"/>
              <a:buFont typeface="Noto Sans Symbols"/>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82" name="Google Shape;82;p36"/>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3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36"/>
          <p:cNvGrpSpPr/>
          <p:nvPr/>
        </p:nvGrpSpPr>
        <p:grpSpPr>
          <a:xfrm>
            <a:off x="11401725" y="6229681"/>
            <a:ext cx="457200" cy="457200"/>
            <a:chOff x="11361456" y="6195813"/>
            <a:chExt cx="548640" cy="548640"/>
          </a:xfrm>
        </p:grpSpPr>
        <p:sp>
          <p:nvSpPr>
            <p:cNvPr id="85" name="Google Shape;85;p36"/>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27"/>
          <p:cNvGrpSpPr/>
          <p:nvPr/>
        </p:nvGrpSpPr>
        <p:grpSpPr>
          <a:xfrm>
            <a:off x="11401725" y="6229681"/>
            <a:ext cx="457200" cy="457200"/>
            <a:chOff x="11361456" y="6195813"/>
            <a:chExt cx="548640" cy="548640"/>
          </a:xfrm>
        </p:grpSpPr>
        <p:sp>
          <p:nvSpPr>
            <p:cNvPr id="11" name="Google Shape;11;p27"/>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7"/>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28.jpg"/><Relationship Id="rId5" Type="http://schemas.openxmlformats.org/officeDocument/2006/relationships/image" Target="../media/image26.jpg"/><Relationship Id="rId6" Type="http://schemas.openxmlformats.org/officeDocument/2006/relationships/image" Target="../media/image3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31.jpg"/><Relationship Id="rId5" Type="http://schemas.openxmlformats.org/officeDocument/2006/relationships/image" Target="../media/image22.jpg"/><Relationship Id="rId6" Type="http://schemas.openxmlformats.org/officeDocument/2006/relationships/image" Target="../media/image3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6.jpg"/><Relationship Id="rId4" Type="http://schemas.openxmlformats.org/officeDocument/2006/relationships/image" Target="../media/image3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6.jpg"/><Relationship Id="rId6" Type="http://schemas.openxmlformats.org/officeDocument/2006/relationships/image" Target="../media/image2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7.jpg"/><Relationship Id="rId5" Type="http://schemas.openxmlformats.org/officeDocument/2006/relationships/image" Target="../media/image18.jpg"/><Relationship Id="rId6"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6.jpg"/><Relationship Id="rId5" Type="http://schemas.openxmlformats.org/officeDocument/2006/relationships/image" Target="../media/image19.jpg"/><Relationship Id="rId6"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844063" y="1085223"/>
            <a:ext cx="10500526" cy="3034602"/>
          </a:xfrm>
          <a:prstGeom prst="rect">
            <a:avLst/>
          </a:prstGeom>
          <a:no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SzPts val="3200"/>
              <a:buFont typeface="Arial Black"/>
              <a:buNone/>
            </a:pPr>
            <a:r>
              <a:rPr b="1" lang="fr-FR" sz="3200">
                <a:latin typeface="Arial Black"/>
                <a:ea typeface="Arial Black"/>
                <a:cs typeface="Arial Black"/>
                <a:sym typeface="Arial Black"/>
              </a:rPr>
              <a:t> MINI PROJET </a:t>
            </a:r>
            <a:r>
              <a:rPr b="1" lang="fr-FR" sz="3200">
                <a:solidFill>
                  <a:srgbClr val="000000"/>
                </a:solidFill>
                <a:latin typeface="Arial Black"/>
                <a:ea typeface="Arial Black"/>
                <a:cs typeface="Arial Black"/>
                <a:sym typeface="Arial Black"/>
              </a:rPr>
              <a:t> </a:t>
            </a:r>
            <a:br>
              <a:rPr lang="fr-FR" sz="1800">
                <a:latin typeface="Gill Sans"/>
                <a:ea typeface="Gill Sans"/>
                <a:cs typeface="Gill Sans"/>
                <a:sym typeface="Gill Sans"/>
              </a:rPr>
            </a:br>
            <a:r>
              <a:rPr b="1" lang="fr-FR" sz="3200">
                <a:solidFill>
                  <a:srgbClr val="C00000"/>
                </a:solidFill>
                <a:latin typeface="Arial"/>
                <a:ea typeface="Arial"/>
                <a:cs typeface="Arial"/>
                <a:sym typeface="Arial"/>
              </a:rPr>
              <a:t>DIAGNOSTIC DES MALADIES DE PEAU AVEC LE MACHINE LEARNING :</a:t>
            </a:r>
            <a:endParaRPr>
              <a:solidFill>
                <a:srgbClr val="C00000"/>
              </a:solidFill>
            </a:endParaRPr>
          </a:p>
        </p:txBody>
      </p:sp>
      <p:sp>
        <p:nvSpPr>
          <p:cNvPr id="105" name="Google Shape;105;p1"/>
          <p:cNvSpPr txBox="1"/>
          <p:nvPr>
            <p:ph idx="1" type="subTitle"/>
          </p:nvPr>
        </p:nvSpPr>
        <p:spPr>
          <a:xfrm>
            <a:off x="1552169" y="4529447"/>
            <a:ext cx="3080122" cy="189145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SzPct val="85000"/>
              <a:buNone/>
            </a:pPr>
            <a:r>
              <a:rPr lang="fr-FR"/>
              <a:t>Réalisé par:                                      </a:t>
            </a:r>
            <a:endParaRPr/>
          </a:p>
          <a:p>
            <a:pPr indent="-342900" lvl="0" marL="342900" rtl="0" algn="l">
              <a:lnSpc>
                <a:spcPct val="90000"/>
              </a:lnSpc>
              <a:spcBef>
                <a:spcPts val="1200"/>
              </a:spcBef>
              <a:spcAft>
                <a:spcPts val="0"/>
              </a:spcAft>
              <a:buSzPct val="85000"/>
              <a:buFont typeface="Arial"/>
              <a:buChar char="•"/>
            </a:pPr>
            <a:r>
              <a:rPr lang="fr-FR"/>
              <a:t> AITHOUNA Basma </a:t>
            </a:r>
            <a:endParaRPr/>
          </a:p>
          <a:p>
            <a:pPr indent="-342900" lvl="0" marL="342900" rtl="0" algn="l">
              <a:lnSpc>
                <a:spcPct val="90000"/>
              </a:lnSpc>
              <a:spcBef>
                <a:spcPts val="1200"/>
              </a:spcBef>
              <a:spcAft>
                <a:spcPts val="0"/>
              </a:spcAft>
              <a:buSzPct val="85000"/>
              <a:buFont typeface="Arial"/>
              <a:buChar char="•"/>
            </a:pPr>
            <a:r>
              <a:rPr lang="fr-FR"/>
              <a:t>BAHATI Leila </a:t>
            </a:r>
            <a:endParaRPr/>
          </a:p>
          <a:p>
            <a:pPr indent="-342900" lvl="0" marL="342900" rtl="0" algn="l">
              <a:lnSpc>
                <a:spcPct val="90000"/>
              </a:lnSpc>
              <a:spcBef>
                <a:spcPts val="1200"/>
              </a:spcBef>
              <a:spcAft>
                <a:spcPts val="0"/>
              </a:spcAft>
              <a:buSzPct val="85000"/>
              <a:buFont typeface="Arial"/>
              <a:buChar char="•"/>
            </a:pPr>
            <a:r>
              <a:rPr lang="fr-FR"/>
              <a:t>BEN BELLA Taha </a:t>
            </a:r>
            <a:endParaRPr/>
          </a:p>
          <a:p>
            <a:pPr indent="-342900" lvl="0" marL="342900" rtl="0" algn="l">
              <a:lnSpc>
                <a:spcPct val="90000"/>
              </a:lnSpc>
              <a:spcBef>
                <a:spcPts val="1200"/>
              </a:spcBef>
              <a:spcAft>
                <a:spcPts val="0"/>
              </a:spcAft>
              <a:buSzPct val="85000"/>
              <a:buFont typeface="Arial"/>
              <a:buChar char="•"/>
            </a:pPr>
            <a:r>
              <a:rPr lang="fr-FR"/>
              <a:t>HADDAN Reda </a:t>
            </a:r>
            <a:endParaRPr/>
          </a:p>
          <a:p>
            <a:pPr indent="-342900" lvl="0" marL="342900" rtl="0" algn="l">
              <a:lnSpc>
                <a:spcPct val="90000"/>
              </a:lnSpc>
              <a:spcBef>
                <a:spcPts val="1200"/>
              </a:spcBef>
              <a:spcAft>
                <a:spcPts val="0"/>
              </a:spcAft>
              <a:buSzPct val="85000"/>
              <a:buFont typeface="Arial"/>
              <a:buChar char="•"/>
            </a:pPr>
            <a:r>
              <a:rPr lang="fr-FR"/>
              <a:t>ELHOUSAYNI Rawaha  </a:t>
            </a:r>
            <a:endParaRPr/>
          </a:p>
          <a:p>
            <a:pPr indent="-259778" lvl="0" marL="342900" rtl="0" algn="l">
              <a:lnSpc>
                <a:spcPct val="90000"/>
              </a:lnSpc>
              <a:spcBef>
                <a:spcPts val="1200"/>
              </a:spcBef>
              <a:spcAft>
                <a:spcPts val="0"/>
              </a:spcAft>
              <a:buSzPct val="85000"/>
              <a:buFont typeface="Arial"/>
              <a:buNone/>
            </a:pPr>
            <a:r>
              <a:t/>
            </a:r>
            <a:endParaRPr/>
          </a:p>
        </p:txBody>
      </p:sp>
      <p:pic>
        <p:nvPicPr>
          <p:cNvPr id="106" name="Google Shape;106;p1"/>
          <p:cNvPicPr preferRelativeResize="0"/>
          <p:nvPr/>
        </p:nvPicPr>
        <p:blipFill rotWithShape="1">
          <a:blip r:embed="rId3">
            <a:alphaModFix/>
          </a:blip>
          <a:srcRect b="0" l="0" r="0" t="0"/>
          <a:stretch/>
        </p:blipFill>
        <p:spPr>
          <a:xfrm>
            <a:off x="0" y="1"/>
            <a:ext cx="2100105" cy="1095080"/>
          </a:xfrm>
          <a:prstGeom prst="rect">
            <a:avLst/>
          </a:prstGeom>
          <a:noFill/>
          <a:ln>
            <a:noFill/>
          </a:ln>
        </p:spPr>
      </p:pic>
      <p:sp>
        <p:nvSpPr>
          <p:cNvPr id="107" name="Google Shape;107;p1"/>
          <p:cNvSpPr txBox="1"/>
          <p:nvPr/>
        </p:nvSpPr>
        <p:spPr>
          <a:xfrm>
            <a:off x="5793879" y="4529447"/>
            <a:ext cx="3080122" cy="189145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9E3611"/>
              </a:buClr>
              <a:buSzPts val="1190"/>
              <a:buFont typeface="Noto Sans Symbols"/>
              <a:buNone/>
            </a:pPr>
            <a:r>
              <a:rPr b="0" i="0" lang="fr-FR" sz="1400" u="none" cap="none" strike="noStrike">
                <a:solidFill>
                  <a:schemeClr val="dk1"/>
                </a:solidFill>
                <a:latin typeface="Rockwell"/>
                <a:ea typeface="Rockwell"/>
                <a:cs typeface="Rockwell"/>
                <a:sym typeface="Rockwell"/>
              </a:rPr>
              <a:t>Encadré  par:                                      </a:t>
            </a:r>
            <a:endParaRPr/>
          </a:p>
          <a:p>
            <a:pPr indent="-342900" lvl="0" marL="342900" marR="0" rtl="0" algn="l">
              <a:lnSpc>
                <a:spcPct val="90000"/>
              </a:lnSpc>
              <a:spcBef>
                <a:spcPts val="1200"/>
              </a:spcBef>
              <a:spcAft>
                <a:spcPts val="0"/>
              </a:spcAft>
              <a:buClr>
                <a:srgbClr val="9E3611"/>
              </a:buClr>
              <a:buSzPts val="1190"/>
              <a:buFont typeface="Arial"/>
              <a:buChar char="•"/>
            </a:pPr>
            <a:r>
              <a:rPr b="0" i="0" lang="fr-FR" sz="1400" u="none" cap="none" strike="noStrike">
                <a:solidFill>
                  <a:schemeClr val="dk1"/>
                </a:solidFill>
                <a:latin typeface="Rockwell"/>
                <a:ea typeface="Rockwell"/>
                <a:cs typeface="Rockwell"/>
                <a:sym typeface="Rockwell"/>
              </a:rPr>
              <a:t> MR KHALIL Mohammed</a:t>
            </a:r>
            <a:endParaRPr/>
          </a:p>
          <a:p>
            <a:pPr indent="-224155" lvl="0" marL="342900" marR="0" rtl="0" algn="l">
              <a:lnSpc>
                <a:spcPct val="90000"/>
              </a:lnSpc>
              <a:spcBef>
                <a:spcPts val="1200"/>
              </a:spcBef>
              <a:spcAft>
                <a:spcPts val="0"/>
              </a:spcAft>
              <a:buClr>
                <a:srgbClr val="9E3611"/>
              </a:buClr>
              <a:buSzPts val="1870"/>
              <a:buFont typeface="Arial"/>
              <a:buNone/>
            </a:pPr>
            <a:r>
              <a:t/>
            </a:r>
            <a:endParaRPr b="0" i="0" sz="2200" u="none" cap="none" strike="noStrike">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8549640" y="591935"/>
            <a:ext cx="3200400" cy="128443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sz="5400"/>
              <a:t>PSORIASIS</a:t>
            </a:r>
            <a:br>
              <a:rPr lang="fr-FR"/>
            </a:br>
            <a:endParaRPr/>
          </a:p>
        </p:txBody>
      </p:sp>
      <p:sp>
        <p:nvSpPr>
          <p:cNvPr id="176" name="Google Shape;176;p10"/>
          <p:cNvSpPr txBox="1"/>
          <p:nvPr>
            <p:ph idx="2" type="body"/>
          </p:nvPr>
        </p:nvSpPr>
        <p:spPr>
          <a:xfrm>
            <a:off x="8549640" y="1783080"/>
            <a:ext cx="3498334" cy="32918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700"/>
              <a:buNone/>
            </a:pPr>
            <a:r>
              <a:rPr b="1" lang="fr-FR" sz="2000"/>
              <a:t>le psoriasis est une maladie inflammatoire de la peau qui peut toucher de différentes parties du corps mais qui n'est pas contagieuse</a:t>
            </a:r>
            <a:endParaRPr b="1" sz="2000"/>
          </a:p>
        </p:txBody>
      </p:sp>
      <p:pic>
        <p:nvPicPr>
          <p:cNvPr id="177" name="Google Shape;177;p10"/>
          <p:cNvPicPr preferRelativeResize="0"/>
          <p:nvPr>
            <p:ph idx="1" type="body"/>
          </p:nvPr>
        </p:nvPicPr>
        <p:blipFill rotWithShape="1">
          <a:blip r:embed="rId3">
            <a:alphaModFix/>
          </a:blip>
          <a:srcRect b="0" l="0" r="0" t="0"/>
          <a:stretch/>
        </p:blipFill>
        <p:spPr>
          <a:xfrm>
            <a:off x="1136338" y="564633"/>
            <a:ext cx="2581552" cy="2623467"/>
          </a:xfrm>
          <a:prstGeom prst="rect">
            <a:avLst/>
          </a:prstGeom>
          <a:noFill/>
          <a:ln>
            <a:noFill/>
          </a:ln>
        </p:spPr>
      </p:pic>
      <p:pic>
        <p:nvPicPr>
          <p:cNvPr id="178" name="Google Shape;178;p10"/>
          <p:cNvPicPr preferRelativeResize="0"/>
          <p:nvPr/>
        </p:nvPicPr>
        <p:blipFill rotWithShape="1">
          <a:blip r:embed="rId4">
            <a:alphaModFix/>
          </a:blip>
          <a:srcRect b="0" l="0" r="0" t="0"/>
          <a:stretch/>
        </p:blipFill>
        <p:spPr>
          <a:xfrm>
            <a:off x="4941573" y="564633"/>
            <a:ext cx="2581552" cy="2623467"/>
          </a:xfrm>
          <a:prstGeom prst="rect">
            <a:avLst/>
          </a:prstGeom>
          <a:noFill/>
          <a:ln>
            <a:noFill/>
          </a:ln>
        </p:spPr>
      </p:pic>
      <p:pic>
        <p:nvPicPr>
          <p:cNvPr id="179" name="Google Shape;179;p10"/>
          <p:cNvPicPr preferRelativeResize="0"/>
          <p:nvPr/>
        </p:nvPicPr>
        <p:blipFill rotWithShape="1">
          <a:blip r:embed="rId5">
            <a:alphaModFix/>
          </a:blip>
          <a:srcRect b="0" l="0" r="0" t="0"/>
          <a:stretch/>
        </p:blipFill>
        <p:spPr>
          <a:xfrm>
            <a:off x="600419" y="3794417"/>
            <a:ext cx="3117471" cy="2043675"/>
          </a:xfrm>
          <a:prstGeom prst="rect">
            <a:avLst/>
          </a:prstGeom>
          <a:noFill/>
          <a:ln>
            <a:noFill/>
          </a:ln>
        </p:spPr>
      </p:pic>
      <p:pic>
        <p:nvPicPr>
          <p:cNvPr id="180" name="Google Shape;180;p10"/>
          <p:cNvPicPr preferRelativeResize="0"/>
          <p:nvPr/>
        </p:nvPicPr>
        <p:blipFill rotWithShape="1">
          <a:blip r:embed="rId6">
            <a:alphaModFix/>
          </a:blip>
          <a:srcRect b="0" l="0" r="0" t="0"/>
          <a:stretch/>
        </p:blipFill>
        <p:spPr>
          <a:xfrm>
            <a:off x="4941573" y="3794417"/>
            <a:ext cx="2581552" cy="204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8549639" y="525026"/>
            <a:ext cx="3200400" cy="13741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sz="5400"/>
              <a:t>HERPÈS</a:t>
            </a:r>
            <a:br>
              <a:rPr lang="fr-FR"/>
            </a:br>
            <a:endParaRPr/>
          </a:p>
        </p:txBody>
      </p:sp>
      <p:sp>
        <p:nvSpPr>
          <p:cNvPr id="186" name="Google Shape;186;p11"/>
          <p:cNvSpPr txBox="1"/>
          <p:nvPr>
            <p:ph idx="2" type="body"/>
          </p:nvPr>
        </p:nvSpPr>
        <p:spPr>
          <a:xfrm>
            <a:off x="8549639" y="1783080"/>
            <a:ext cx="3642361" cy="32918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700"/>
              <a:buNone/>
            </a:pPr>
            <a:r>
              <a:rPr b="1" lang="fr-FR" sz="2000">
                <a:latin typeface="Gill Sans"/>
                <a:ea typeface="Gill Sans"/>
                <a:cs typeface="Gill Sans"/>
                <a:sym typeface="Gill Sans"/>
              </a:rPr>
              <a:t>L’herpès génital est une infection transmissible sexuellement (ITS) caractérisée par l’apparition de petites vésicules douloureuses sur les organes sexuels. </a:t>
            </a:r>
            <a:endParaRPr b="1" sz="1600"/>
          </a:p>
        </p:txBody>
      </p:sp>
      <p:pic>
        <p:nvPicPr>
          <p:cNvPr id="187" name="Google Shape;187;p11"/>
          <p:cNvPicPr preferRelativeResize="0"/>
          <p:nvPr>
            <p:ph idx="1" type="body"/>
          </p:nvPr>
        </p:nvPicPr>
        <p:blipFill rotWithShape="1">
          <a:blip r:embed="rId3">
            <a:alphaModFix/>
          </a:blip>
          <a:srcRect b="0" l="0" r="0" t="0"/>
          <a:stretch/>
        </p:blipFill>
        <p:spPr>
          <a:xfrm>
            <a:off x="651098" y="665712"/>
            <a:ext cx="3213367" cy="1966955"/>
          </a:xfrm>
          <a:prstGeom prst="rect">
            <a:avLst/>
          </a:prstGeom>
          <a:noFill/>
          <a:ln>
            <a:noFill/>
          </a:ln>
        </p:spPr>
      </p:pic>
      <p:pic>
        <p:nvPicPr>
          <p:cNvPr id="188" name="Google Shape;188;p11"/>
          <p:cNvPicPr preferRelativeResize="0"/>
          <p:nvPr/>
        </p:nvPicPr>
        <p:blipFill rotWithShape="1">
          <a:blip r:embed="rId4">
            <a:alphaModFix/>
          </a:blip>
          <a:srcRect b="0" l="0" r="0" t="0"/>
          <a:stretch/>
        </p:blipFill>
        <p:spPr>
          <a:xfrm>
            <a:off x="4814180" y="665712"/>
            <a:ext cx="3006809" cy="1966955"/>
          </a:xfrm>
          <a:prstGeom prst="rect">
            <a:avLst/>
          </a:prstGeom>
          <a:noFill/>
          <a:ln>
            <a:noFill/>
          </a:ln>
        </p:spPr>
      </p:pic>
      <p:pic>
        <p:nvPicPr>
          <p:cNvPr id="189" name="Google Shape;189;p11"/>
          <p:cNvPicPr preferRelativeResize="0"/>
          <p:nvPr/>
        </p:nvPicPr>
        <p:blipFill rotWithShape="1">
          <a:blip r:embed="rId5">
            <a:alphaModFix/>
          </a:blip>
          <a:srcRect b="0" l="0" r="0" t="0"/>
          <a:stretch/>
        </p:blipFill>
        <p:spPr>
          <a:xfrm>
            <a:off x="651097" y="3271680"/>
            <a:ext cx="3213367" cy="2084091"/>
          </a:xfrm>
          <a:prstGeom prst="rect">
            <a:avLst/>
          </a:prstGeom>
          <a:noFill/>
          <a:ln>
            <a:noFill/>
          </a:ln>
        </p:spPr>
      </p:pic>
      <p:pic>
        <p:nvPicPr>
          <p:cNvPr id="190" name="Google Shape;190;p11"/>
          <p:cNvPicPr preferRelativeResize="0"/>
          <p:nvPr/>
        </p:nvPicPr>
        <p:blipFill rotWithShape="1">
          <a:blip r:embed="rId6">
            <a:alphaModFix/>
          </a:blip>
          <a:srcRect b="0" l="0" r="0" t="0"/>
          <a:stretch/>
        </p:blipFill>
        <p:spPr>
          <a:xfrm>
            <a:off x="4814179" y="3271680"/>
            <a:ext cx="3006809" cy="20840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a:t>RELATION ENTRE LE DIAGNOSTIC ET LE MACHINE LEARNING </a:t>
            </a:r>
            <a:endParaRPr/>
          </a:p>
        </p:txBody>
      </p:sp>
      <p:sp>
        <p:nvSpPr>
          <p:cNvPr id="196" name="Google Shape;196;p12"/>
          <p:cNvSpPr txBox="1"/>
          <p:nvPr/>
        </p:nvSpPr>
        <p:spPr>
          <a:xfrm>
            <a:off x="723482" y="2093976"/>
            <a:ext cx="5496448" cy="412587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7000"/>
              </a:lnSpc>
              <a:spcBef>
                <a:spcPts val="0"/>
              </a:spcBef>
              <a:spcAft>
                <a:spcPts val="0"/>
              </a:spcAft>
              <a:buClr>
                <a:srgbClr val="C00000"/>
              </a:buClr>
              <a:buSzPts val="2000"/>
              <a:buFont typeface="Noto Sans Symbols"/>
              <a:buChar char="▪"/>
            </a:pPr>
            <a:r>
              <a:rPr b="0" i="0" lang="fr-FR" sz="2000" u="none" cap="none" strike="noStrike">
                <a:solidFill>
                  <a:schemeClr val="dk1"/>
                </a:solidFill>
                <a:latin typeface="Rockwell"/>
                <a:ea typeface="Rockwell"/>
                <a:cs typeface="Rockwell"/>
                <a:sym typeface="Rockwell"/>
              </a:rPr>
              <a:t>Selon des recherches effectuées en 2018, il a été remarqué que les algorithmes de machine Learning étaient plus performantes en termes de détection des maladies de peau qu'un ensemble de médecins qualifiés (environ 50% de dermatologues certifiés et 50% de dermatologues et médecins divers).</a:t>
            </a:r>
            <a:endParaRPr/>
          </a:p>
          <a:p>
            <a:pPr indent="-285750" lvl="0" marL="285750" marR="0" rtl="0" algn="just">
              <a:lnSpc>
                <a:spcPct val="107000"/>
              </a:lnSpc>
              <a:spcBef>
                <a:spcPts val="800"/>
              </a:spcBef>
              <a:spcAft>
                <a:spcPts val="0"/>
              </a:spcAft>
              <a:buClr>
                <a:srgbClr val="C00000"/>
              </a:buClr>
              <a:buSzPts val="2000"/>
              <a:buFont typeface="Noto Sans Symbols"/>
              <a:buChar char="▪"/>
            </a:pPr>
            <a:r>
              <a:rPr b="0" i="0" lang="fr-FR" sz="2000" u="none" cap="none" strike="noStrike">
                <a:solidFill>
                  <a:schemeClr val="dk1"/>
                </a:solidFill>
                <a:latin typeface="Rockwell"/>
                <a:ea typeface="Rockwell"/>
                <a:cs typeface="Rockwell"/>
                <a:sym typeface="Rockwell"/>
              </a:rPr>
              <a:t>On constate donc une meilleure performance des machines par rapport à des professionnels moyennement expérimentés en termes de détection des lésions de la peau. Il faudra cependant noter que les algorithmes d'apprentissage automatique sont moins performants lorsqu'on est face à de nouveaux cas non traités lors de la phase d'apprentissage.</a:t>
            </a:r>
            <a:endParaRPr/>
          </a:p>
        </p:txBody>
      </p:sp>
      <p:pic>
        <p:nvPicPr>
          <p:cNvPr id="197" name="Google Shape;197;p12"/>
          <p:cNvPicPr preferRelativeResize="0"/>
          <p:nvPr/>
        </p:nvPicPr>
        <p:blipFill rotWithShape="1">
          <a:blip r:embed="rId3">
            <a:alphaModFix/>
          </a:blip>
          <a:srcRect b="0" l="0" r="0" t="0"/>
          <a:stretch/>
        </p:blipFill>
        <p:spPr>
          <a:xfrm>
            <a:off x="6919964" y="2442412"/>
            <a:ext cx="3995922"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a:t>OBJECTIF:</a:t>
            </a:r>
            <a:endParaRPr/>
          </a:p>
        </p:txBody>
      </p:sp>
      <p:sp>
        <p:nvSpPr>
          <p:cNvPr id="203" name="Google Shape;203;p13"/>
          <p:cNvSpPr txBox="1"/>
          <p:nvPr>
            <p:ph idx="1" type="body"/>
          </p:nvPr>
        </p:nvSpPr>
        <p:spPr>
          <a:xfrm>
            <a:off x="1678075" y="2510480"/>
            <a:ext cx="8440615" cy="1287797"/>
          </a:xfrm>
          <a:prstGeom prst="rect">
            <a:avLst/>
          </a:prstGeom>
          <a:noFill/>
          <a:ln>
            <a:noFill/>
          </a:ln>
        </p:spPr>
        <p:txBody>
          <a:bodyPr anchorCtr="0" anchor="t" bIns="45700" lIns="91425" spcFirstLastPara="1" rIns="91425" wrap="square" tIns="45700">
            <a:normAutofit/>
          </a:bodyPr>
          <a:lstStyle/>
          <a:p>
            <a:pPr indent="-182880" lvl="0" marL="182880" rtl="0" algn="ctr">
              <a:lnSpc>
                <a:spcPct val="90000"/>
              </a:lnSpc>
              <a:spcBef>
                <a:spcPts val="0"/>
              </a:spcBef>
              <a:spcAft>
                <a:spcPts val="0"/>
              </a:spcAft>
              <a:buSzPts val="2380"/>
              <a:buChar char="▪"/>
            </a:pPr>
            <a:r>
              <a:rPr lang="fr-FR" sz="2800">
                <a:latin typeface="Gill Sans"/>
                <a:ea typeface="Gill Sans"/>
                <a:cs typeface="Gill Sans"/>
                <a:sym typeface="Gill Sans"/>
              </a:rPr>
              <a:t>Développement d’une application web qui permettra à son utilisateur de déterminer s’il souffre d’une des 6 maladies ci-dessus .</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2167128" y="1185705"/>
            <a:ext cx="9281160" cy="3560031"/>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fr-FR"/>
              <a:t>CHAPITRE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15"/>
          <p:cNvGrpSpPr/>
          <p:nvPr/>
        </p:nvGrpSpPr>
        <p:grpSpPr>
          <a:xfrm>
            <a:off x="2868163" y="1089368"/>
            <a:ext cx="6455672" cy="5517781"/>
            <a:chOff x="34476" y="4304"/>
            <a:chExt cx="6455672" cy="5517781"/>
          </a:xfrm>
        </p:grpSpPr>
        <p:sp>
          <p:nvSpPr>
            <p:cNvPr id="214" name="Google Shape;214;p15"/>
            <p:cNvSpPr/>
            <p:nvPr/>
          </p:nvSpPr>
          <p:spPr>
            <a:xfrm rot="5400000">
              <a:off x="-175226" y="214007"/>
              <a:ext cx="1981500" cy="1562095"/>
            </a:xfrm>
            <a:prstGeom prst="chevron">
              <a:avLst>
                <a:gd fmla="val 50000" name="adj"/>
              </a:avLst>
            </a:prstGeom>
            <a:solidFill>
              <a:srgbClr val="C00000"/>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txBox="1"/>
            <p:nvPr/>
          </p:nvSpPr>
          <p:spPr>
            <a:xfrm>
              <a:off x="34477" y="785353"/>
              <a:ext cx="1562095" cy="419405"/>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Rockwell"/>
                <a:buNone/>
              </a:pPr>
              <a:r>
                <a:rPr b="0" i="0" lang="fr-FR" sz="1800" u="none" cap="none" strike="noStrike">
                  <a:solidFill>
                    <a:schemeClr val="lt1"/>
                  </a:solidFill>
                  <a:latin typeface="Rockwell"/>
                  <a:ea typeface="Rockwell"/>
                  <a:cs typeface="Rockwell"/>
                  <a:sym typeface="Rockwell"/>
                </a:rPr>
                <a:t>Descripteurs</a:t>
              </a:r>
              <a:endParaRPr/>
            </a:p>
          </p:txBody>
        </p:sp>
        <p:sp>
          <p:nvSpPr>
            <p:cNvPr id="216" name="Google Shape;216;p15"/>
            <p:cNvSpPr/>
            <p:nvPr/>
          </p:nvSpPr>
          <p:spPr>
            <a:xfrm rot="5400000">
              <a:off x="3433848" y="-1744224"/>
              <a:ext cx="1287975" cy="4785034"/>
            </a:xfrm>
            <a:prstGeom prst="round2SameRect">
              <a:avLst>
                <a:gd fmla="val 16667" name="adj1"/>
                <a:gd fmla="val 0" name="adj2"/>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txBox="1"/>
            <p:nvPr/>
          </p:nvSpPr>
          <p:spPr>
            <a:xfrm>
              <a:off x="1685319" y="67179"/>
              <a:ext cx="4722160" cy="1162227"/>
            </a:xfrm>
            <a:prstGeom prst="rect">
              <a:avLst/>
            </a:prstGeom>
            <a:noFill/>
            <a:ln>
              <a:noFill/>
            </a:ln>
          </p:spPr>
          <p:txBody>
            <a:bodyPr anchorCtr="0" anchor="ctr" bIns="15875" lIns="177800" spcFirstLastPara="1" rIns="15875" wrap="square" tIns="15875">
              <a:noAutofit/>
            </a:bodyPr>
            <a:lstStyle/>
            <a:p>
              <a:pPr indent="-228600" lvl="1" marL="228600" marR="0" rtl="0" algn="l">
                <a:lnSpc>
                  <a:spcPct val="90000"/>
                </a:lnSpc>
                <a:spcBef>
                  <a:spcPts val="0"/>
                </a:spcBef>
                <a:spcAft>
                  <a:spcPts val="0"/>
                </a:spcAft>
                <a:buClr>
                  <a:schemeClr val="dk1"/>
                </a:buClr>
                <a:buSzPts val="2500"/>
                <a:buFont typeface="Rockwell"/>
                <a:buChar char="•"/>
              </a:pPr>
              <a:r>
                <a:rPr b="0" i="0" lang="fr-FR" sz="2500" u="none" cap="none" strike="noStrike">
                  <a:solidFill>
                    <a:schemeClr val="dk1"/>
                  </a:solidFill>
                  <a:latin typeface="Rockwell"/>
                  <a:ea typeface="Rockwell"/>
                  <a:cs typeface="Rockwell"/>
                  <a:sym typeface="Rockwell"/>
                </a:rPr>
                <a:t>Descripteur de couleur </a:t>
              </a:r>
              <a:endParaRPr/>
            </a:p>
            <a:p>
              <a:pPr indent="-228600" lvl="1" marL="228600" marR="0" rtl="0" algn="l">
                <a:lnSpc>
                  <a:spcPct val="90000"/>
                </a:lnSpc>
                <a:spcBef>
                  <a:spcPts val="375"/>
                </a:spcBef>
                <a:spcAft>
                  <a:spcPts val="0"/>
                </a:spcAft>
                <a:buClr>
                  <a:schemeClr val="dk1"/>
                </a:buClr>
                <a:buSzPts val="2500"/>
                <a:buFont typeface="Rockwell"/>
                <a:buChar char="•"/>
              </a:pPr>
              <a:r>
                <a:rPr b="0" i="0" lang="fr-FR" sz="2500" u="none" cap="none" strike="noStrike">
                  <a:solidFill>
                    <a:schemeClr val="dk1"/>
                  </a:solidFill>
                  <a:latin typeface="Rockwell"/>
                  <a:ea typeface="Rockwell"/>
                  <a:cs typeface="Rockwell"/>
                  <a:sym typeface="Rockwell"/>
                </a:rPr>
                <a:t>Descripteur de texture</a:t>
              </a:r>
              <a:endParaRPr/>
            </a:p>
          </p:txBody>
        </p:sp>
        <p:sp>
          <p:nvSpPr>
            <p:cNvPr id="218" name="Google Shape;218;p15"/>
            <p:cNvSpPr/>
            <p:nvPr/>
          </p:nvSpPr>
          <p:spPr>
            <a:xfrm rot="5400000">
              <a:off x="-187973" y="2017761"/>
              <a:ext cx="1981500" cy="1536601"/>
            </a:xfrm>
            <a:prstGeom prst="chevron">
              <a:avLst>
                <a:gd fmla="val 50000" name="adj"/>
              </a:avLst>
            </a:prstGeom>
            <a:solidFill>
              <a:srgbClr val="C00000"/>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txBox="1"/>
            <p:nvPr/>
          </p:nvSpPr>
          <p:spPr>
            <a:xfrm>
              <a:off x="34477" y="2563613"/>
              <a:ext cx="1536601" cy="44489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Rockwell"/>
                <a:buNone/>
              </a:pPr>
              <a:r>
                <a:rPr b="0" i="0" lang="fr-FR" sz="1600" u="none" cap="none" strike="noStrike">
                  <a:solidFill>
                    <a:schemeClr val="lt1"/>
                  </a:solidFill>
                  <a:latin typeface="Rockwell"/>
                  <a:ea typeface="Rockwell"/>
                  <a:cs typeface="Rockwell"/>
                  <a:sym typeface="Rockwell"/>
                </a:rPr>
                <a:t>Methodes de classification</a:t>
              </a:r>
              <a:endParaRPr/>
            </a:p>
          </p:txBody>
        </p:sp>
        <p:sp>
          <p:nvSpPr>
            <p:cNvPr id="220" name="Google Shape;220;p15"/>
            <p:cNvSpPr/>
            <p:nvPr/>
          </p:nvSpPr>
          <p:spPr>
            <a:xfrm rot="5400000">
              <a:off x="3420762" y="33301"/>
              <a:ext cx="1288652" cy="4812674"/>
            </a:xfrm>
            <a:prstGeom prst="round2SameRect">
              <a:avLst>
                <a:gd fmla="val 16667" name="adj1"/>
                <a:gd fmla="val 0" name="adj2"/>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txBox="1"/>
            <p:nvPr/>
          </p:nvSpPr>
          <p:spPr>
            <a:xfrm>
              <a:off x="1658752" y="1858219"/>
              <a:ext cx="4749767" cy="1162838"/>
            </a:xfrm>
            <a:prstGeom prst="rect">
              <a:avLst/>
            </a:prstGeom>
            <a:noFill/>
            <a:ln>
              <a:noFill/>
            </a:ln>
          </p:spPr>
          <p:txBody>
            <a:bodyPr anchorCtr="0" anchor="ctr" bIns="15875" lIns="177800" spcFirstLastPara="1" rIns="15875" wrap="square" tIns="15875">
              <a:noAutofit/>
            </a:bodyPr>
            <a:lstStyle/>
            <a:p>
              <a:pPr indent="-228600" lvl="1" marL="228600" marR="0" rtl="0" algn="l">
                <a:lnSpc>
                  <a:spcPct val="90000"/>
                </a:lnSpc>
                <a:spcBef>
                  <a:spcPts val="0"/>
                </a:spcBef>
                <a:spcAft>
                  <a:spcPts val="0"/>
                </a:spcAft>
                <a:buClr>
                  <a:schemeClr val="dk1"/>
                </a:buClr>
                <a:buSzPts val="2500"/>
                <a:buFont typeface="Rockwell"/>
                <a:buChar char="•"/>
              </a:pPr>
              <a:r>
                <a:rPr b="0" i="0" lang="fr-FR" sz="2500" u="none" cap="none" strike="noStrike">
                  <a:solidFill>
                    <a:schemeClr val="dk1"/>
                  </a:solidFill>
                  <a:latin typeface="Rockwell"/>
                  <a:ea typeface="Rockwell"/>
                  <a:cs typeface="Rockwell"/>
                  <a:sym typeface="Rockwell"/>
                </a:rPr>
                <a:t>CNN</a:t>
              </a:r>
              <a:endParaRPr/>
            </a:p>
            <a:p>
              <a:pPr indent="-228600" lvl="1" marL="228600" marR="0" rtl="0" algn="l">
                <a:lnSpc>
                  <a:spcPct val="90000"/>
                </a:lnSpc>
                <a:spcBef>
                  <a:spcPts val="375"/>
                </a:spcBef>
                <a:spcAft>
                  <a:spcPts val="0"/>
                </a:spcAft>
                <a:buClr>
                  <a:schemeClr val="dk1"/>
                </a:buClr>
                <a:buSzPts val="2500"/>
                <a:buFont typeface="Rockwell"/>
                <a:buChar char="•"/>
              </a:pPr>
              <a:r>
                <a:rPr b="0" i="0" lang="fr-FR" sz="2500" u="none" cap="none" strike="noStrike">
                  <a:solidFill>
                    <a:schemeClr val="dk1"/>
                  </a:solidFill>
                  <a:latin typeface="Rockwell"/>
                  <a:ea typeface="Rockwell"/>
                  <a:cs typeface="Rockwell"/>
                  <a:sym typeface="Rockwell"/>
                </a:rPr>
                <a:t>GLCM</a:t>
              </a:r>
              <a:endParaRPr/>
            </a:p>
            <a:p>
              <a:pPr indent="-228600" lvl="1" marL="228600" marR="0" rtl="0" algn="l">
                <a:lnSpc>
                  <a:spcPct val="90000"/>
                </a:lnSpc>
                <a:spcBef>
                  <a:spcPts val="375"/>
                </a:spcBef>
                <a:spcAft>
                  <a:spcPts val="0"/>
                </a:spcAft>
                <a:buClr>
                  <a:schemeClr val="dk1"/>
                </a:buClr>
                <a:buSzPts val="2500"/>
                <a:buFont typeface="Rockwell"/>
                <a:buChar char="•"/>
              </a:pPr>
              <a:r>
                <a:rPr b="0" i="0" lang="fr-FR" sz="2500" u="none" cap="none" strike="noStrike">
                  <a:solidFill>
                    <a:schemeClr val="dk1"/>
                  </a:solidFill>
                  <a:latin typeface="Rockwell"/>
                  <a:ea typeface="Rockwell"/>
                  <a:cs typeface="Rockwell"/>
                  <a:sym typeface="Rockwell"/>
                </a:rPr>
                <a:t>KNN</a:t>
              </a:r>
              <a:endParaRPr/>
            </a:p>
          </p:txBody>
        </p:sp>
        <p:sp>
          <p:nvSpPr>
            <p:cNvPr id="222" name="Google Shape;222;p15"/>
            <p:cNvSpPr/>
            <p:nvPr/>
          </p:nvSpPr>
          <p:spPr>
            <a:xfrm rot="5400000">
              <a:off x="-159823" y="3734885"/>
              <a:ext cx="1981500" cy="1592902"/>
            </a:xfrm>
            <a:prstGeom prst="chevron">
              <a:avLst>
                <a:gd fmla="val 50000" name="adj"/>
              </a:avLst>
            </a:prstGeom>
            <a:solidFill>
              <a:srgbClr val="C00000"/>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txBox="1"/>
            <p:nvPr/>
          </p:nvSpPr>
          <p:spPr>
            <a:xfrm>
              <a:off x="34476" y="4337037"/>
              <a:ext cx="1592902" cy="388598"/>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dk1"/>
                </a:buClr>
                <a:buSzPts val="1400"/>
                <a:buFont typeface="Rockwell"/>
                <a:buNone/>
              </a:pPr>
              <a:r>
                <a:t/>
              </a:r>
              <a:endParaRPr b="0" i="0" sz="1400" u="none" cap="none" strike="noStrike">
                <a:solidFill>
                  <a:schemeClr val="lt1"/>
                </a:solidFill>
                <a:latin typeface="Rockwell"/>
                <a:ea typeface="Rockwell"/>
                <a:cs typeface="Rockwell"/>
                <a:sym typeface="Rockwell"/>
              </a:endParaRPr>
            </a:p>
            <a:p>
              <a:pPr indent="0" lvl="0" marL="0" marR="0" rtl="0" algn="ctr">
                <a:lnSpc>
                  <a:spcPct val="90000"/>
                </a:lnSpc>
                <a:spcBef>
                  <a:spcPts val="490"/>
                </a:spcBef>
                <a:spcAft>
                  <a:spcPts val="0"/>
                </a:spcAft>
                <a:buClr>
                  <a:schemeClr val="lt1"/>
                </a:buClr>
                <a:buSzPts val="1600"/>
                <a:buFont typeface="Rockwell"/>
                <a:buNone/>
              </a:pPr>
              <a:r>
                <a:rPr b="0" i="0" lang="fr-FR" sz="1600" u="none" cap="none" strike="noStrike">
                  <a:solidFill>
                    <a:schemeClr val="lt1"/>
                  </a:solidFill>
                  <a:latin typeface="Rockwell"/>
                  <a:ea typeface="Rockwell"/>
                  <a:cs typeface="Rockwell"/>
                  <a:sym typeface="Rockwell"/>
                </a:rPr>
                <a:t>Systèmes </a:t>
              </a:r>
              <a:endParaRPr/>
            </a:p>
            <a:p>
              <a:pPr indent="0" lvl="0" marL="0" marR="0" rtl="0" algn="ctr">
                <a:lnSpc>
                  <a:spcPct val="90000"/>
                </a:lnSpc>
                <a:spcBef>
                  <a:spcPts val="560"/>
                </a:spcBef>
                <a:spcAft>
                  <a:spcPts val="0"/>
                </a:spcAft>
                <a:buClr>
                  <a:schemeClr val="lt1"/>
                </a:buClr>
                <a:buSzPts val="1600"/>
                <a:buFont typeface="Rockwell"/>
                <a:buNone/>
              </a:pPr>
              <a:r>
                <a:rPr b="0" i="0" lang="fr-FR" sz="1600" u="none" cap="none" strike="noStrike">
                  <a:solidFill>
                    <a:schemeClr val="lt1"/>
                  </a:solidFill>
                  <a:latin typeface="Rockwell"/>
                  <a:ea typeface="Rockwell"/>
                  <a:cs typeface="Rockwell"/>
                  <a:sym typeface="Rockwell"/>
                </a:rPr>
                <a:t>proposés</a:t>
              </a:r>
              <a:endParaRPr/>
            </a:p>
          </p:txBody>
        </p:sp>
        <p:sp>
          <p:nvSpPr>
            <p:cNvPr id="224" name="Google Shape;224;p15"/>
            <p:cNvSpPr/>
            <p:nvPr/>
          </p:nvSpPr>
          <p:spPr>
            <a:xfrm rot="5400000">
              <a:off x="3449251" y="1833397"/>
              <a:ext cx="1287975" cy="4793819"/>
            </a:xfrm>
            <a:prstGeom prst="round2SameRect">
              <a:avLst>
                <a:gd fmla="val 16667" name="adj1"/>
                <a:gd fmla="val 0" name="adj2"/>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txBox="1"/>
            <p:nvPr/>
          </p:nvSpPr>
          <p:spPr>
            <a:xfrm>
              <a:off x="1696329" y="3649193"/>
              <a:ext cx="4730945" cy="1162227"/>
            </a:xfrm>
            <a:prstGeom prst="rect">
              <a:avLst/>
            </a:prstGeom>
            <a:noFill/>
            <a:ln>
              <a:noFill/>
            </a:ln>
          </p:spPr>
          <p:txBody>
            <a:bodyPr anchorCtr="0" anchor="ctr" bIns="15875" lIns="177800" spcFirstLastPara="1" rIns="15875" wrap="square" tIns="15875">
              <a:noAutofit/>
            </a:bodyPr>
            <a:lstStyle/>
            <a:p>
              <a:pPr indent="-228600" lvl="1" marL="228600" marR="0" rtl="0" algn="l">
                <a:lnSpc>
                  <a:spcPct val="90000"/>
                </a:lnSpc>
                <a:spcBef>
                  <a:spcPts val="0"/>
                </a:spcBef>
                <a:spcAft>
                  <a:spcPts val="0"/>
                </a:spcAft>
                <a:buClr>
                  <a:schemeClr val="dk1"/>
                </a:buClr>
                <a:buSzPts val="2500"/>
                <a:buFont typeface="Rockwell"/>
                <a:buChar char="•"/>
              </a:pPr>
              <a:r>
                <a:rPr b="0" i="0" lang="fr-FR" sz="2500" u="none" cap="none" strike="noStrike">
                  <a:solidFill>
                    <a:schemeClr val="dk1"/>
                  </a:solidFill>
                  <a:latin typeface="Rockwell"/>
                  <a:ea typeface="Rockwell"/>
                  <a:cs typeface="Rockwell"/>
                  <a:sym typeface="Rockwell"/>
                </a:rPr>
                <a:t>une application web developpée par html et css et python</a:t>
              </a:r>
              <a:endParaRPr/>
            </a:p>
          </p:txBody>
        </p:sp>
      </p:grpSp>
      <p:sp>
        <p:nvSpPr>
          <p:cNvPr id="226" name="Google Shape;226;p15"/>
          <p:cNvSpPr txBox="1"/>
          <p:nvPr/>
        </p:nvSpPr>
        <p:spPr>
          <a:xfrm>
            <a:off x="3056372" y="0"/>
            <a:ext cx="607925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r-FR" sz="5400" u="none" cap="none" strike="noStrike">
                <a:solidFill>
                  <a:schemeClr val="dk1"/>
                </a:solidFill>
                <a:latin typeface="Rockwell"/>
                <a:ea typeface="Rockwell"/>
                <a:cs typeface="Rockwell"/>
                <a:sym typeface="Rockwell"/>
              </a:rPr>
              <a:t>Système globale </a:t>
            </a:r>
            <a:endParaRPr b="0" i="0" sz="5400" u="none" cap="none" strike="noStrike">
              <a:solidFill>
                <a:schemeClr val="dk1"/>
              </a:solidFill>
              <a:latin typeface="Rockwell"/>
              <a:ea typeface="Rockwell"/>
              <a:cs typeface="Rockwell"/>
              <a:sym typeface="Rockwe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1069848" y="341644"/>
            <a:ext cx="9872807" cy="143691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100000"/>
              <a:buFont typeface="Rockwell"/>
              <a:buNone/>
            </a:pPr>
            <a:r>
              <a:rPr lang="fr-FR"/>
              <a:t>DESCRIPTEUR DE COULEUR </a:t>
            </a:r>
            <a:br>
              <a:rPr lang="fr-FR"/>
            </a:br>
            <a:endParaRPr/>
          </a:p>
        </p:txBody>
      </p:sp>
      <p:sp>
        <p:nvSpPr>
          <p:cNvPr id="232" name="Google Shape;232;p16"/>
          <p:cNvSpPr txBox="1"/>
          <p:nvPr>
            <p:ph idx="1" type="body"/>
          </p:nvPr>
        </p:nvSpPr>
        <p:spPr>
          <a:xfrm>
            <a:off x="949267" y="1778558"/>
            <a:ext cx="4908921" cy="366765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b="0" i="0" lang="fr-FR"/>
              <a:t>La recherche et l’indexation basée sur la couleur est la plus utilisée.</a:t>
            </a:r>
            <a:endParaRPr/>
          </a:p>
          <a:p>
            <a:pPr indent="-182880" lvl="0" marL="182880" rtl="0" algn="l">
              <a:lnSpc>
                <a:spcPct val="90000"/>
              </a:lnSpc>
              <a:spcBef>
                <a:spcPts val="1200"/>
              </a:spcBef>
              <a:spcAft>
                <a:spcPts val="0"/>
              </a:spcAft>
              <a:buSzPts val="1700"/>
              <a:buChar char="▪"/>
            </a:pPr>
            <a:r>
              <a:rPr b="0" i="0" lang="fr-FR"/>
              <a:t> La recherche repose sur l’idée de retrouver les images qui ont des couleurs d’apparence similaires à l’image ou à la description de la requête utilisateur</a:t>
            </a:r>
            <a:r>
              <a:rPr b="0" i="0" lang="fr-FR">
                <a:solidFill>
                  <a:srgbClr val="444444"/>
                </a:solidFill>
                <a:latin typeface="Open Sans"/>
                <a:ea typeface="Open Sans"/>
                <a:cs typeface="Open Sans"/>
                <a:sym typeface="Open Sans"/>
              </a:rPr>
              <a:t>.</a:t>
            </a:r>
            <a:endParaRPr/>
          </a:p>
          <a:p>
            <a:pPr indent="-182880" lvl="0" marL="182880" rtl="0" algn="l">
              <a:lnSpc>
                <a:spcPct val="90000"/>
              </a:lnSpc>
              <a:spcBef>
                <a:spcPts val="1200"/>
              </a:spcBef>
              <a:spcAft>
                <a:spcPts val="0"/>
              </a:spcAft>
              <a:buSzPts val="1700"/>
              <a:buChar char="▪"/>
            </a:pPr>
            <a:r>
              <a:rPr lang="fr-FR"/>
              <a:t>L’histogramme est une mesure clé pour les couleurs qui se produisent dans l’image. </a:t>
            </a:r>
            <a:endParaRPr/>
          </a:p>
        </p:txBody>
      </p:sp>
      <p:pic>
        <p:nvPicPr>
          <p:cNvPr id="233" name="Google Shape;233;p16"/>
          <p:cNvPicPr preferRelativeResize="0"/>
          <p:nvPr>
            <p:ph idx="2" type="body"/>
          </p:nvPr>
        </p:nvPicPr>
        <p:blipFill rotWithShape="1">
          <a:blip r:embed="rId3">
            <a:alphaModFix/>
          </a:blip>
          <a:srcRect b="0" l="0" r="0" t="0"/>
          <a:stretch/>
        </p:blipFill>
        <p:spPr>
          <a:xfrm>
            <a:off x="6950726" y="1625226"/>
            <a:ext cx="4754562" cy="36075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a:t>DESCRIPTEUR DE TEXTURE</a:t>
            </a:r>
            <a:br>
              <a:rPr lang="fr-FR"/>
            </a:br>
            <a:endParaRPr/>
          </a:p>
        </p:txBody>
      </p:sp>
      <p:sp>
        <p:nvSpPr>
          <p:cNvPr id="239" name="Google Shape;239;p17"/>
          <p:cNvSpPr txBox="1"/>
          <p:nvPr>
            <p:ph idx="1" type="body"/>
          </p:nvPr>
        </p:nvSpPr>
        <p:spPr>
          <a:xfrm>
            <a:off x="868880" y="2093976"/>
            <a:ext cx="4754880" cy="397764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b="0" i="0" lang="fr-FR"/>
              <a:t>La texture et un arrangement spatial des pixels que l’intensité ou la couleur seules ne suffisent pas à décrire. Elle consiste en un placement structuré d’éléments mais peuvent aussi n’avoir aucun élément répétitif.</a:t>
            </a:r>
            <a:endParaRPr/>
          </a:p>
          <a:p>
            <a:pPr indent="-182880" lvl="0" marL="182880" rtl="0" algn="l">
              <a:lnSpc>
                <a:spcPct val="90000"/>
              </a:lnSpc>
              <a:spcBef>
                <a:spcPts val="1200"/>
              </a:spcBef>
              <a:spcAft>
                <a:spcPts val="0"/>
              </a:spcAft>
              <a:buSzPts val="1700"/>
              <a:buChar char="▪"/>
            </a:pPr>
            <a:r>
              <a:rPr b="0" i="0" lang="fr-FR"/>
              <a:t>La texture est présentée comme une structure disposant de certaines propriétés spatiales homogènes et invariantes par translation.</a:t>
            </a:r>
            <a:endParaRPr/>
          </a:p>
        </p:txBody>
      </p:sp>
      <p:pic>
        <p:nvPicPr>
          <p:cNvPr id="240" name="Google Shape;240;p17"/>
          <p:cNvPicPr preferRelativeResize="0"/>
          <p:nvPr>
            <p:ph idx="2" type="body"/>
          </p:nvPr>
        </p:nvPicPr>
        <p:blipFill rotWithShape="1">
          <a:blip r:embed="rId3">
            <a:alphaModFix/>
          </a:blip>
          <a:srcRect b="0" l="0" r="0" t="0"/>
          <a:stretch/>
        </p:blipFill>
        <p:spPr>
          <a:xfrm>
            <a:off x="6872935" y="2333830"/>
            <a:ext cx="4255313" cy="28798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973015" y="381836"/>
            <a:ext cx="10833798"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a:t>MÉTHODE DU RÉSEAU NEURONAL CONVOLUTIF « CNN »</a:t>
            </a:r>
            <a:endParaRPr/>
          </a:p>
        </p:txBody>
      </p:sp>
      <p:grpSp>
        <p:nvGrpSpPr>
          <p:cNvPr id="246" name="Google Shape;246;p18"/>
          <p:cNvGrpSpPr/>
          <p:nvPr/>
        </p:nvGrpSpPr>
        <p:grpSpPr>
          <a:xfrm>
            <a:off x="625110" y="2990068"/>
            <a:ext cx="11176239" cy="1766228"/>
            <a:chOff x="5462" y="998888"/>
            <a:chExt cx="11176239" cy="1766228"/>
          </a:xfrm>
        </p:grpSpPr>
        <p:sp>
          <p:nvSpPr>
            <p:cNvPr id="247" name="Google Shape;247;p18"/>
            <p:cNvSpPr/>
            <p:nvPr/>
          </p:nvSpPr>
          <p:spPr>
            <a:xfrm>
              <a:off x="5462" y="998888"/>
              <a:ext cx="1693369" cy="1718505"/>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txBox="1"/>
            <p:nvPr/>
          </p:nvSpPr>
          <p:spPr>
            <a:xfrm>
              <a:off x="55059" y="1048485"/>
              <a:ext cx="1594175" cy="16193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b="0" i="0" lang="fr-FR" sz="1800" u="none" cap="none" strike="noStrike">
                  <a:solidFill>
                    <a:schemeClr val="lt1"/>
                  </a:solidFill>
                  <a:latin typeface="Rockwell"/>
                  <a:ea typeface="Rockwell"/>
                  <a:cs typeface="Rockwell"/>
                  <a:sym typeface="Rockwell"/>
                </a:rPr>
                <a:t>Préparation de la base de donnée train/test et normalisation </a:t>
              </a:r>
              <a:endParaRPr b="0" i="0" sz="1800" u="none" cap="none" strike="noStrike">
                <a:solidFill>
                  <a:schemeClr val="lt1"/>
                </a:solidFill>
                <a:latin typeface="Rockwell"/>
                <a:ea typeface="Rockwell"/>
                <a:cs typeface="Rockwell"/>
                <a:sym typeface="Rockwell"/>
              </a:endParaRPr>
            </a:p>
          </p:txBody>
        </p:sp>
        <p:sp>
          <p:nvSpPr>
            <p:cNvPr id="249" name="Google Shape;249;p18"/>
            <p:cNvSpPr/>
            <p:nvPr/>
          </p:nvSpPr>
          <p:spPr>
            <a:xfrm>
              <a:off x="1868169" y="1648163"/>
              <a:ext cx="358994" cy="419955"/>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txBox="1"/>
            <p:nvPr/>
          </p:nvSpPr>
          <p:spPr>
            <a:xfrm>
              <a:off x="1868169" y="1732154"/>
              <a:ext cx="251296" cy="2519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Rockwell"/>
                <a:buNone/>
              </a:pPr>
              <a:r>
                <a:t/>
              </a:r>
              <a:endParaRPr b="0" i="0" sz="1400" u="none" cap="none" strike="noStrike">
                <a:solidFill>
                  <a:schemeClr val="lt1"/>
                </a:solidFill>
                <a:latin typeface="Rockwell"/>
                <a:ea typeface="Rockwell"/>
                <a:cs typeface="Rockwell"/>
                <a:sym typeface="Rockwell"/>
              </a:endParaRPr>
            </a:p>
          </p:txBody>
        </p:sp>
        <p:sp>
          <p:nvSpPr>
            <p:cNvPr id="251" name="Google Shape;251;p18"/>
            <p:cNvSpPr/>
            <p:nvPr/>
          </p:nvSpPr>
          <p:spPr>
            <a:xfrm>
              <a:off x="2376180" y="998888"/>
              <a:ext cx="1693369" cy="1718505"/>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txBox="1"/>
            <p:nvPr/>
          </p:nvSpPr>
          <p:spPr>
            <a:xfrm>
              <a:off x="2425777" y="1048485"/>
              <a:ext cx="1594175" cy="16193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b="0" i="0" lang="fr-FR" sz="1800" u="none" cap="none" strike="noStrike">
                  <a:solidFill>
                    <a:schemeClr val="lt1"/>
                  </a:solidFill>
                  <a:latin typeface="Rockwell"/>
                  <a:ea typeface="Rockwell"/>
                  <a:cs typeface="Rockwell"/>
                  <a:sym typeface="Rockwell"/>
                </a:rPr>
                <a:t>Modification du model CNN pre-entraîné mobilnet et entrainement</a:t>
              </a:r>
              <a:endParaRPr b="0" i="0" sz="1800" u="none" cap="none" strike="noStrike">
                <a:solidFill>
                  <a:schemeClr val="lt1"/>
                </a:solidFill>
                <a:latin typeface="Rockwell"/>
                <a:ea typeface="Rockwell"/>
                <a:cs typeface="Rockwell"/>
                <a:sym typeface="Rockwell"/>
              </a:endParaRPr>
            </a:p>
          </p:txBody>
        </p:sp>
        <p:sp>
          <p:nvSpPr>
            <p:cNvPr id="253" name="Google Shape;253;p18"/>
            <p:cNvSpPr/>
            <p:nvPr/>
          </p:nvSpPr>
          <p:spPr>
            <a:xfrm rot="69488">
              <a:off x="4236337" y="1672227"/>
              <a:ext cx="353739" cy="419955"/>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nvSpPr>
          <p:spPr>
            <a:xfrm rot="69488">
              <a:off x="4236348" y="1755146"/>
              <a:ext cx="247617" cy="2519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Rockwell"/>
                <a:buNone/>
              </a:pPr>
              <a:r>
                <a:t/>
              </a:r>
              <a:endParaRPr b="0" i="0" sz="1400" u="none" cap="none" strike="noStrike">
                <a:solidFill>
                  <a:schemeClr val="lt1"/>
                </a:solidFill>
                <a:latin typeface="Rockwell"/>
                <a:ea typeface="Rockwell"/>
                <a:cs typeface="Rockwell"/>
                <a:sym typeface="Rockwell"/>
              </a:endParaRPr>
            </a:p>
          </p:txBody>
        </p:sp>
        <p:sp>
          <p:nvSpPr>
            <p:cNvPr id="255" name="Google Shape;255;p18"/>
            <p:cNvSpPr/>
            <p:nvPr/>
          </p:nvSpPr>
          <p:spPr>
            <a:xfrm>
              <a:off x="4736845" y="1046611"/>
              <a:ext cx="1693369" cy="1718505"/>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txBox="1"/>
            <p:nvPr/>
          </p:nvSpPr>
          <p:spPr>
            <a:xfrm>
              <a:off x="4786442" y="1096208"/>
              <a:ext cx="1594175" cy="16193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b="0" i="0" lang="fr-FR" sz="1800" u="none" cap="none" strike="noStrike">
                  <a:solidFill>
                    <a:schemeClr val="lt1"/>
                  </a:solidFill>
                  <a:latin typeface="Rockwell"/>
                  <a:ea typeface="Rockwell"/>
                  <a:cs typeface="Rockwell"/>
                  <a:sym typeface="Rockwell"/>
                </a:rPr>
                <a:t>Résultat du teste et discussion  </a:t>
              </a:r>
              <a:endParaRPr b="0" i="0" sz="1800" u="none" cap="none" strike="noStrike">
                <a:solidFill>
                  <a:schemeClr val="lt1"/>
                </a:solidFill>
                <a:latin typeface="Rockwell"/>
                <a:ea typeface="Rockwell"/>
                <a:cs typeface="Rockwell"/>
                <a:sym typeface="Rockwell"/>
              </a:endParaRPr>
            </a:p>
          </p:txBody>
        </p:sp>
        <p:sp>
          <p:nvSpPr>
            <p:cNvPr id="257" name="Google Shape;257;p18"/>
            <p:cNvSpPr/>
            <p:nvPr/>
          </p:nvSpPr>
          <p:spPr>
            <a:xfrm rot="-68901">
              <a:off x="6602028" y="1671818"/>
              <a:ext cx="364395" cy="419955"/>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txBox="1"/>
            <p:nvPr/>
          </p:nvSpPr>
          <p:spPr>
            <a:xfrm rot="-68901">
              <a:off x="6602039" y="1756904"/>
              <a:ext cx="255077" cy="2519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Rockwell"/>
                <a:buNone/>
              </a:pPr>
              <a:r>
                <a:t/>
              </a:r>
              <a:endParaRPr b="0" i="0" sz="1400" u="none" cap="none" strike="noStrike">
                <a:solidFill>
                  <a:schemeClr val="lt1"/>
                </a:solidFill>
                <a:latin typeface="Rockwell"/>
                <a:ea typeface="Rockwell"/>
                <a:cs typeface="Rockwell"/>
                <a:sym typeface="Rockwell"/>
              </a:endParaRPr>
            </a:p>
          </p:txBody>
        </p:sp>
        <p:sp>
          <p:nvSpPr>
            <p:cNvPr id="259" name="Google Shape;259;p18"/>
            <p:cNvSpPr/>
            <p:nvPr/>
          </p:nvSpPr>
          <p:spPr>
            <a:xfrm>
              <a:off x="7117615" y="998888"/>
              <a:ext cx="1693369" cy="1718505"/>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txBox="1"/>
            <p:nvPr/>
          </p:nvSpPr>
          <p:spPr>
            <a:xfrm>
              <a:off x="7167212" y="1048485"/>
              <a:ext cx="1594175" cy="16193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b="0" i="0" lang="fr-FR" sz="1800" u="none" cap="none" strike="noStrike">
                  <a:solidFill>
                    <a:schemeClr val="lt1"/>
                  </a:solidFill>
                  <a:latin typeface="Rockwell"/>
                  <a:ea typeface="Rockwell"/>
                  <a:cs typeface="Rockwell"/>
                  <a:sym typeface="Rockwell"/>
                </a:rPr>
                <a:t>Exportation du model entrainé</a:t>
              </a:r>
              <a:endParaRPr b="0" i="0" sz="1800" u="none" cap="none" strike="noStrike">
                <a:solidFill>
                  <a:schemeClr val="lt1"/>
                </a:solidFill>
                <a:latin typeface="Rockwell"/>
                <a:ea typeface="Rockwell"/>
                <a:cs typeface="Rockwell"/>
                <a:sym typeface="Rockwell"/>
              </a:endParaRPr>
            </a:p>
          </p:txBody>
        </p:sp>
        <p:sp>
          <p:nvSpPr>
            <p:cNvPr id="261" name="Google Shape;261;p18"/>
            <p:cNvSpPr/>
            <p:nvPr/>
          </p:nvSpPr>
          <p:spPr>
            <a:xfrm>
              <a:off x="8980321" y="1648163"/>
              <a:ext cx="358994" cy="419955"/>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txBox="1"/>
            <p:nvPr/>
          </p:nvSpPr>
          <p:spPr>
            <a:xfrm>
              <a:off x="8980321" y="1732154"/>
              <a:ext cx="251296" cy="2519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Rockwell"/>
                <a:buNone/>
              </a:pPr>
              <a:r>
                <a:t/>
              </a:r>
              <a:endParaRPr b="0" i="0" sz="1400" u="none" cap="none" strike="noStrike">
                <a:solidFill>
                  <a:schemeClr val="lt1"/>
                </a:solidFill>
                <a:latin typeface="Rockwell"/>
                <a:ea typeface="Rockwell"/>
                <a:cs typeface="Rockwell"/>
                <a:sym typeface="Rockwell"/>
              </a:endParaRPr>
            </a:p>
          </p:txBody>
        </p:sp>
        <p:sp>
          <p:nvSpPr>
            <p:cNvPr id="263" name="Google Shape;263;p18"/>
            <p:cNvSpPr/>
            <p:nvPr/>
          </p:nvSpPr>
          <p:spPr>
            <a:xfrm>
              <a:off x="9488332" y="998888"/>
              <a:ext cx="1693369" cy="1718505"/>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txBox="1"/>
            <p:nvPr/>
          </p:nvSpPr>
          <p:spPr>
            <a:xfrm>
              <a:off x="9537929" y="1048485"/>
              <a:ext cx="1594175" cy="16193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b="0" i="0" lang="fr-FR" sz="1800" u="none" cap="none" strike="noStrike">
                  <a:solidFill>
                    <a:schemeClr val="lt1"/>
                  </a:solidFill>
                  <a:latin typeface="Rockwell"/>
                  <a:ea typeface="Rockwell"/>
                  <a:cs typeface="Rockwell"/>
                  <a:sym typeface="Rockwell"/>
                </a:rPr>
                <a:t>Application web </a:t>
              </a:r>
              <a:endParaRPr b="0" i="0" sz="1800" u="none" cap="none" strike="noStrike">
                <a:solidFill>
                  <a:schemeClr val="lt1"/>
                </a:solidFill>
                <a:latin typeface="Rockwell"/>
                <a:ea typeface="Rockwell"/>
                <a:cs typeface="Rockwell"/>
                <a:sym typeface="Rockwe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ph type="title"/>
          </p:nvPr>
        </p:nvSpPr>
        <p:spPr>
          <a:xfrm>
            <a:off x="818638" y="673240"/>
            <a:ext cx="10763761" cy="209005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800"/>
              <a:buFont typeface="Rockwell"/>
              <a:buNone/>
            </a:pPr>
            <a:r>
              <a:rPr lang="fr-FR" sz="4800"/>
              <a:t>MÉTHODE DE LA MATRICE DE COOCCURRENCE</a:t>
            </a:r>
            <a:br>
              <a:rPr lang="fr-FR" sz="4800"/>
            </a:br>
            <a:r>
              <a:rPr lang="fr-FR" sz="4800"/>
              <a:t>DE NIVEAU DE GRIS</a:t>
            </a:r>
            <a:br>
              <a:rPr lang="fr-FR" sz="4800"/>
            </a:br>
            <a:r>
              <a:rPr lang="fr-FR" sz="4800"/>
              <a:t>« GLCM »</a:t>
            </a:r>
            <a:br>
              <a:rPr lang="fr-FR" sz="4800"/>
            </a:br>
            <a:endParaRPr sz="4800"/>
          </a:p>
        </p:txBody>
      </p:sp>
      <p:grpSp>
        <p:nvGrpSpPr>
          <p:cNvPr id="270" name="Google Shape;270;p19"/>
          <p:cNvGrpSpPr/>
          <p:nvPr/>
        </p:nvGrpSpPr>
        <p:grpSpPr>
          <a:xfrm>
            <a:off x="487803" y="3162565"/>
            <a:ext cx="11216393" cy="1414584"/>
            <a:chOff x="5482" y="1203137"/>
            <a:chExt cx="11216393" cy="1414584"/>
          </a:xfrm>
        </p:grpSpPr>
        <p:sp>
          <p:nvSpPr>
            <p:cNvPr id="271" name="Google Shape;271;p19"/>
            <p:cNvSpPr/>
            <p:nvPr/>
          </p:nvSpPr>
          <p:spPr>
            <a:xfrm>
              <a:off x="5482" y="1203137"/>
              <a:ext cx="1699453" cy="1402049"/>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txBox="1"/>
            <p:nvPr/>
          </p:nvSpPr>
          <p:spPr>
            <a:xfrm>
              <a:off x="46547" y="1244202"/>
              <a:ext cx="1617323" cy="13199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Rockwell"/>
                <a:buNone/>
              </a:pPr>
              <a:r>
                <a:rPr b="1" i="0" lang="fr-FR" sz="1400" u="none" cap="none" strike="noStrike">
                  <a:solidFill>
                    <a:schemeClr val="lt1"/>
                  </a:solidFill>
                  <a:latin typeface="Rockwell"/>
                  <a:ea typeface="Rockwell"/>
                  <a:cs typeface="Rockwell"/>
                  <a:sym typeface="Rockwell"/>
                </a:rPr>
                <a:t>Input image</a:t>
              </a:r>
              <a:endParaRPr b="0" i="0" sz="1400" u="none" cap="none" strike="noStrike">
                <a:solidFill>
                  <a:schemeClr val="lt1"/>
                </a:solidFill>
                <a:latin typeface="Rockwell"/>
                <a:ea typeface="Rockwell"/>
                <a:cs typeface="Rockwell"/>
                <a:sym typeface="Rockwell"/>
              </a:endParaRPr>
            </a:p>
          </p:txBody>
        </p:sp>
        <p:sp>
          <p:nvSpPr>
            <p:cNvPr id="273" name="Google Shape;273;p19"/>
            <p:cNvSpPr/>
            <p:nvPr/>
          </p:nvSpPr>
          <p:spPr>
            <a:xfrm>
              <a:off x="1874881" y="1693430"/>
              <a:ext cx="360284" cy="421464"/>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txBox="1"/>
            <p:nvPr/>
          </p:nvSpPr>
          <p:spPr>
            <a:xfrm>
              <a:off x="1874881" y="1777723"/>
              <a:ext cx="252199" cy="2528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Rockwell"/>
                <a:buNone/>
              </a:pPr>
              <a:r>
                <a:t/>
              </a:r>
              <a:endParaRPr b="0" i="0" sz="1100" u="none" cap="none" strike="noStrike">
                <a:solidFill>
                  <a:schemeClr val="lt1"/>
                </a:solidFill>
                <a:latin typeface="Rockwell"/>
                <a:ea typeface="Rockwell"/>
                <a:cs typeface="Rockwell"/>
                <a:sym typeface="Rockwell"/>
              </a:endParaRPr>
            </a:p>
          </p:txBody>
        </p:sp>
        <p:sp>
          <p:nvSpPr>
            <p:cNvPr id="275" name="Google Shape;275;p19"/>
            <p:cNvSpPr/>
            <p:nvPr/>
          </p:nvSpPr>
          <p:spPr>
            <a:xfrm>
              <a:off x="2384717" y="1203137"/>
              <a:ext cx="1699453" cy="1402049"/>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txBox="1"/>
            <p:nvPr/>
          </p:nvSpPr>
          <p:spPr>
            <a:xfrm>
              <a:off x="2425782" y="1244202"/>
              <a:ext cx="1617323" cy="13199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Rockwell"/>
                <a:buNone/>
              </a:pPr>
              <a:r>
                <a:rPr b="1" i="0" lang="fr-FR" sz="1400" u="none" cap="none" strike="noStrike">
                  <a:solidFill>
                    <a:schemeClr val="lt1"/>
                  </a:solidFill>
                  <a:latin typeface="Rockwell"/>
                  <a:ea typeface="Rockwell"/>
                  <a:cs typeface="Rockwell"/>
                  <a:sym typeface="Rockwell"/>
                </a:rPr>
                <a:t>Convertir l’image en niveau de gris</a:t>
              </a:r>
              <a:endParaRPr b="0" i="0" sz="1400" u="none" cap="none" strike="noStrike">
                <a:solidFill>
                  <a:schemeClr val="lt1"/>
                </a:solidFill>
                <a:latin typeface="Rockwell"/>
                <a:ea typeface="Rockwell"/>
                <a:cs typeface="Rockwell"/>
                <a:sym typeface="Rockwell"/>
              </a:endParaRPr>
            </a:p>
          </p:txBody>
        </p:sp>
        <p:sp>
          <p:nvSpPr>
            <p:cNvPr id="277" name="Google Shape;277;p19"/>
            <p:cNvSpPr/>
            <p:nvPr/>
          </p:nvSpPr>
          <p:spPr>
            <a:xfrm rot="18138">
              <a:off x="4253228" y="1699750"/>
              <a:ext cx="358412" cy="421464"/>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txBox="1"/>
            <p:nvPr/>
          </p:nvSpPr>
          <p:spPr>
            <a:xfrm rot="18138">
              <a:off x="4253229" y="1783759"/>
              <a:ext cx="250888" cy="2528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Rockwell"/>
                <a:buNone/>
              </a:pPr>
              <a:r>
                <a:t/>
              </a:r>
              <a:endParaRPr b="0" i="0" sz="1100" u="none" cap="none" strike="noStrike">
                <a:solidFill>
                  <a:schemeClr val="lt1"/>
                </a:solidFill>
                <a:latin typeface="Rockwell"/>
                <a:ea typeface="Rockwell"/>
                <a:cs typeface="Rockwell"/>
                <a:sym typeface="Rockwell"/>
              </a:endParaRPr>
            </a:p>
          </p:txBody>
        </p:sp>
        <p:sp>
          <p:nvSpPr>
            <p:cNvPr id="279" name="Google Shape;279;p19"/>
            <p:cNvSpPr/>
            <p:nvPr/>
          </p:nvSpPr>
          <p:spPr>
            <a:xfrm>
              <a:off x="4760410" y="1215672"/>
              <a:ext cx="1699453" cy="1402049"/>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txBox="1"/>
            <p:nvPr/>
          </p:nvSpPr>
          <p:spPr>
            <a:xfrm>
              <a:off x="4801475" y="1256737"/>
              <a:ext cx="1617323" cy="13199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Rockwell"/>
                <a:buNone/>
              </a:pPr>
              <a:r>
                <a:rPr b="1" i="0" lang="fr-FR" sz="1400" u="none" cap="none" strike="noStrike">
                  <a:solidFill>
                    <a:schemeClr val="lt1"/>
                  </a:solidFill>
                  <a:latin typeface="Rockwell"/>
                  <a:ea typeface="Rockwell"/>
                  <a:cs typeface="Rockwell"/>
                  <a:sym typeface="Rockwell"/>
                </a:rPr>
                <a:t>L’extraction des caractéristiques de GLCM</a:t>
              </a:r>
              <a:endParaRPr b="0" i="0" sz="1400" u="none" cap="none" strike="noStrike">
                <a:solidFill>
                  <a:schemeClr val="lt1"/>
                </a:solidFill>
                <a:latin typeface="Rockwell"/>
                <a:ea typeface="Rockwell"/>
                <a:cs typeface="Rockwell"/>
                <a:sym typeface="Rockwell"/>
              </a:endParaRPr>
            </a:p>
            <a:p>
              <a:pPr indent="0" lvl="0" marL="0" marR="0" rtl="0" algn="ctr">
                <a:lnSpc>
                  <a:spcPct val="90000"/>
                </a:lnSpc>
                <a:spcBef>
                  <a:spcPts val="490"/>
                </a:spcBef>
                <a:spcAft>
                  <a:spcPts val="0"/>
                </a:spcAft>
                <a:buClr>
                  <a:schemeClr val="lt1"/>
                </a:buClr>
                <a:buSzPts val="1400"/>
                <a:buFont typeface="Rockwell"/>
                <a:buNone/>
              </a:pPr>
              <a:r>
                <a:rPr b="1" i="0" lang="fr-FR" sz="1400" u="none" cap="none" strike="noStrike">
                  <a:solidFill>
                    <a:schemeClr val="lt1"/>
                  </a:solidFill>
                  <a:latin typeface="Rockwell"/>
                  <a:ea typeface="Rockwell"/>
                  <a:cs typeface="Rockwell"/>
                  <a:sym typeface="Rockwell"/>
                </a:rPr>
                <a:t>(L’énergie, l’homogénéité, contraste)</a:t>
              </a:r>
              <a:endParaRPr b="0" i="0" sz="1400" u="none" cap="none" strike="noStrike">
                <a:solidFill>
                  <a:schemeClr val="lt1"/>
                </a:solidFill>
                <a:latin typeface="Rockwell"/>
                <a:ea typeface="Rockwell"/>
                <a:cs typeface="Rockwell"/>
                <a:sym typeface="Rockwell"/>
              </a:endParaRPr>
            </a:p>
          </p:txBody>
        </p:sp>
        <p:sp>
          <p:nvSpPr>
            <p:cNvPr id="281" name="Google Shape;281;p19"/>
            <p:cNvSpPr/>
            <p:nvPr/>
          </p:nvSpPr>
          <p:spPr>
            <a:xfrm rot="-18084">
              <a:off x="6630692" y="1699643"/>
              <a:ext cx="362166" cy="421464"/>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txBox="1"/>
            <p:nvPr/>
          </p:nvSpPr>
          <p:spPr>
            <a:xfrm rot="-18084">
              <a:off x="6630693" y="1784222"/>
              <a:ext cx="253516" cy="2528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Rockwell"/>
                <a:buNone/>
              </a:pPr>
              <a:r>
                <a:t/>
              </a:r>
              <a:endParaRPr b="0" i="0" sz="1100" u="none" cap="none" strike="noStrike">
                <a:solidFill>
                  <a:schemeClr val="lt1"/>
                </a:solidFill>
                <a:latin typeface="Rockwell"/>
                <a:ea typeface="Rockwell"/>
                <a:cs typeface="Rockwell"/>
                <a:sym typeface="Rockwell"/>
              </a:endParaRPr>
            </a:p>
          </p:txBody>
        </p:sp>
        <p:sp>
          <p:nvSpPr>
            <p:cNvPr id="283" name="Google Shape;283;p19"/>
            <p:cNvSpPr/>
            <p:nvPr/>
          </p:nvSpPr>
          <p:spPr>
            <a:xfrm>
              <a:off x="7143187" y="1203137"/>
              <a:ext cx="1699453" cy="1402049"/>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txBox="1"/>
            <p:nvPr/>
          </p:nvSpPr>
          <p:spPr>
            <a:xfrm>
              <a:off x="7184252" y="1244202"/>
              <a:ext cx="1617323" cy="13199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Rockwell"/>
                <a:buNone/>
              </a:pPr>
              <a:r>
                <a:rPr b="1" i="0" lang="fr-FR" sz="1400" u="none" cap="none" strike="noStrike">
                  <a:solidFill>
                    <a:schemeClr val="lt1"/>
                  </a:solidFill>
                  <a:latin typeface="Rockwell"/>
                  <a:ea typeface="Rockwell"/>
                  <a:cs typeface="Rockwell"/>
                  <a:sym typeface="Rockwell"/>
                </a:rPr>
                <a:t>Classification </a:t>
              </a:r>
              <a:endParaRPr b="0" i="0" sz="1400" u="none" cap="none" strike="noStrike">
                <a:solidFill>
                  <a:schemeClr val="lt1"/>
                </a:solidFill>
                <a:latin typeface="Rockwell"/>
                <a:ea typeface="Rockwell"/>
                <a:cs typeface="Rockwell"/>
                <a:sym typeface="Rockwell"/>
              </a:endParaRPr>
            </a:p>
          </p:txBody>
        </p:sp>
        <p:sp>
          <p:nvSpPr>
            <p:cNvPr id="285" name="Google Shape;285;p19"/>
            <p:cNvSpPr/>
            <p:nvPr/>
          </p:nvSpPr>
          <p:spPr>
            <a:xfrm>
              <a:off x="9012586" y="1693430"/>
              <a:ext cx="360284" cy="421464"/>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txBox="1"/>
            <p:nvPr/>
          </p:nvSpPr>
          <p:spPr>
            <a:xfrm>
              <a:off x="9012586" y="1777723"/>
              <a:ext cx="252199" cy="2528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Rockwell"/>
                <a:buNone/>
              </a:pPr>
              <a:r>
                <a:t/>
              </a:r>
              <a:endParaRPr b="0" i="0" sz="1100" u="none" cap="none" strike="noStrike">
                <a:solidFill>
                  <a:schemeClr val="lt1"/>
                </a:solidFill>
                <a:latin typeface="Rockwell"/>
                <a:ea typeface="Rockwell"/>
                <a:cs typeface="Rockwell"/>
                <a:sym typeface="Rockwell"/>
              </a:endParaRPr>
            </a:p>
          </p:txBody>
        </p:sp>
        <p:sp>
          <p:nvSpPr>
            <p:cNvPr id="287" name="Google Shape;287;p19"/>
            <p:cNvSpPr/>
            <p:nvPr/>
          </p:nvSpPr>
          <p:spPr>
            <a:xfrm>
              <a:off x="9522422" y="1203137"/>
              <a:ext cx="1699453" cy="1402049"/>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txBox="1"/>
            <p:nvPr/>
          </p:nvSpPr>
          <p:spPr>
            <a:xfrm>
              <a:off x="9563487" y="1244202"/>
              <a:ext cx="1617323" cy="131991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Rockwell"/>
                <a:buNone/>
              </a:pPr>
              <a:r>
                <a:rPr b="1" i="0" lang="fr-FR" sz="1400" u="none" cap="none" strike="noStrike">
                  <a:solidFill>
                    <a:schemeClr val="lt1"/>
                  </a:solidFill>
                  <a:latin typeface="Rockwell"/>
                  <a:ea typeface="Rockwell"/>
                  <a:cs typeface="Rockwell"/>
                  <a:sym typeface="Rockwell"/>
                </a:rPr>
                <a:t>Evaluation des performances (précision, rappel, CMC) </a:t>
              </a:r>
              <a:endParaRPr b="0" i="0" sz="1400" u="none" cap="none" strike="noStrike">
                <a:solidFill>
                  <a:schemeClr val="lt1"/>
                </a:solidFill>
                <a:latin typeface="Rockwell"/>
                <a:ea typeface="Rockwell"/>
                <a:cs typeface="Rockwell"/>
                <a:sym typeface="Rockwe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888978" y="92746"/>
            <a:ext cx="10058400" cy="9321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fr-FR"/>
              <a:t>                SOMMAIRE:</a:t>
            </a:r>
            <a:endParaRPr/>
          </a:p>
        </p:txBody>
      </p:sp>
      <p:sp>
        <p:nvSpPr>
          <p:cNvPr id="113" name="Google Shape;113;p2"/>
          <p:cNvSpPr txBox="1"/>
          <p:nvPr>
            <p:ph idx="1" type="body"/>
          </p:nvPr>
        </p:nvSpPr>
        <p:spPr>
          <a:xfrm>
            <a:off x="1244622" y="929390"/>
            <a:ext cx="8827778" cy="5682426"/>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2380"/>
              <a:buChar char="▪"/>
            </a:pPr>
            <a:r>
              <a:rPr b="1" lang="fr-FR" sz="2800" u="sng">
                <a:solidFill>
                  <a:srgbClr val="C00000"/>
                </a:solidFill>
              </a:rPr>
              <a:t>CHAPITRE 1:  </a:t>
            </a:r>
            <a:endParaRPr/>
          </a:p>
          <a:p>
            <a:pPr indent="-182880" lvl="0" marL="182880" rtl="0" algn="l">
              <a:lnSpc>
                <a:spcPct val="90000"/>
              </a:lnSpc>
              <a:spcBef>
                <a:spcPts val="1200"/>
              </a:spcBef>
              <a:spcAft>
                <a:spcPts val="0"/>
              </a:spcAft>
              <a:buSzPts val="1700"/>
              <a:buFont typeface="Noto Sans Symbols"/>
              <a:buChar char="⮚"/>
            </a:pPr>
            <a:r>
              <a:rPr lang="fr-FR"/>
              <a:t>  Introduction </a:t>
            </a:r>
            <a:endParaRPr/>
          </a:p>
          <a:p>
            <a:pPr indent="-182880" lvl="0" marL="182880" rtl="0" algn="l">
              <a:lnSpc>
                <a:spcPct val="90000"/>
              </a:lnSpc>
              <a:spcBef>
                <a:spcPts val="1200"/>
              </a:spcBef>
              <a:spcAft>
                <a:spcPts val="0"/>
              </a:spcAft>
              <a:buSzPts val="1700"/>
              <a:buFont typeface="Noto Sans Symbols"/>
              <a:buChar char="⮚"/>
            </a:pPr>
            <a:r>
              <a:rPr lang="fr-FR"/>
              <a:t>  Présentation des maladies</a:t>
            </a:r>
            <a:endParaRPr/>
          </a:p>
          <a:p>
            <a:pPr indent="-182880" lvl="0" marL="182880" rtl="0" algn="l">
              <a:lnSpc>
                <a:spcPct val="90000"/>
              </a:lnSpc>
              <a:spcBef>
                <a:spcPts val="1200"/>
              </a:spcBef>
              <a:spcAft>
                <a:spcPts val="0"/>
              </a:spcAft>
              <a:buSzPts val="1700"/>
              <a:buFont typeface="Noto Sans Symbols"/>
              <a:buChar char="⮚"/>
            </a:pPr>
            <a:r>
              <a:rPr lang="fr-FR"/>
              <a:t>  Relation entre le diagnostic et le machine learning </a:t>
            </a:r>
            <a:endParaRPr/>
          </a:p>
          <a:p>
            <a:pPr indent="-182880" lvl="0" marL="182880" rtl="0" algn="l">
              <a:lnSpc>
                <a:spcPct val="90000"/>
              </a:lnSpc>
              <a:spcBef>
                <a:spcPts val="1200"/>
              </a:spcBef>
              <a:spcAft>
                <a:spcPts val="0"/>
              </a:spcAft>
              <a:buSzPts val="1700"/>
              <a:buFont typeface="Noto Sans Symbols"/>
              <a:buChar char="⮚"/>
            </a:pPr>
            <a:r>
              <a:rPr lang="fr-FR"/>
              <a:t>  L’objectif </a:t>
            </a:r>
            <a:endParaRPr/>
          </a:p>
          <a:p>
            <a:pPr indent="-182880" lvl="0" marL="182880" rtl="0" algn="l">
              <a:lnSpc>
                <a:spcPct val="90000"/>
              </a:lnSpc>
              <a:spcBef>
                <a:spcPts val="1200"/>
              </a:spcBef>
              <a:spcAft>
                <a:spcPts val="0"/>
              </a:spcAft>
              <a:buSzPts val="2380"/>
              <a:buChar char="▪"/>
            </a:pPr>
            <a:r>
              <a:rPr b="1" lang="fr-FR" sz="2800" u="sng">
                <a:solidFill>
                  <a:srgbClr val="C00000"/>
                </a:solidFill>
              </a:rPr>
              <a:t>CHAPITRE 2 :</a:t>
            </a:r>
            <a:endParaRPr/>
          </a:p>
          <a:p>
            <a:pPr indent="-182880" lvl="0" marL="182880" rtl="0" algn="l">
              <a:lnSpc>
                <a:spcPct val="90000"/>
              </a:lnSpc>
              <a:spcBef>
                <a:spcPts val="1200"/>
              </a:spcBef>
              <a:spcAft>
                <a:spcPts val="0"/>
              </a:spcAft>
              <a:buSzPts val="1700"/>
              <a:buFont typeface="Noto Sans Symbols"/>
              <a:buChar char="⮚"/>
            </a:pPr>
            <a:r>
              <a:rPr lang="fr-FR"/>
              <a:t>  Système globale </a:t>
            </a:r>
            <a:endParaRPr/>
          </a:p>
          <a:p>
            <a:pPr indent="-182880" lvl="0" marL="182880" rtl="0" algn="l">
              <a:lnSpc>
                <a:spcPct val="90000"/>
              </a:lnSpc>
              <a:spcBef>
                <a:spcPts val="1200"/>
              </a:spcBef>
              <a:spcAft>
                <a:spcPts val="0"/>
              </a:spcAft>
              <a:buSzPts val="1700"/>
              <a:buFont typeface="Noto Sans Symbols"/>
              <a:buChar char="⮚"/>
            </a:pPr>
            <a:r>
              <a:rPr lang="fr-FR"/>
              <a:t>  Descripteurs utilisés</a:t>
            </a:r>
            <a:endParaRPr/>
          </a:p>
          <a:p>
            <a:pPr indent="-182880" lvl="0" marL="182880" rtl="0" algn="l">
              <a:lnSpc>
                <a:spcPct val="90000"/>
              </a:lnSpc>
              <a:spcBef>
                <a:spcPts val="1200"/>
              </a:spcBef>
              <a:spcAft>
                <a:spcPts val="0"/>
              </a:spcAft>
              <a:buSzPts val="1700"/>
              <a:buFont typeface="Noto Sans Symbols"/>
              <a:buChar char="⮚"/>
            </a:pPr>
            <a:r>
              <a:rPr lang="fr-FR"/>
              <a:t>  Méthodes proposés </a:t>
            </a:r>
            <a:endParaRPr/>
          </a:p>
          <a:p>
            <a:pPr indent="-182880" lvl="0" marL="182880" rtl="0" algn="l">
              <a:lnSpc>
                <a:spcPct val="90000"/>
              </a:lnSpc>
              <a:spcBef>
                <a:spcPts val="1200"/>
              </a:spcBef>
              <a:spcAft>
                <a:spcPts val="0"/>
              </a:spcAft>
              <a:buSzPts val="2380"/>
              <a:buChar char="▪"/>
            </a:pPr>
            <a:r>
              <a:rPr b="1" lang="fr-FR" sz="2800" u="sng">
                <a:solidFill>
                  <a:srgbClr val="C00000"/>
                </a:solidFill>
              </a:rPr>
              <a:t>CHAPITRE 3 :</a:t>
            </a:r>
            <a:endParaRPr/>
          </a:p>
          <a:p>
            <a:pPr indent="-182880" lvl="0" marL="182880" rtl="0" algn="l">
              <a:lnSpc>
                <a:spcPct val="90000"/>
              </a:lnSpc>
              <a:spcBef>
                <a:spcPts val="1200"/>
              </a:spcBef>
              <a:spcAft>
                <a:spcPts val="0"/>
              </a:spcAft>
              <a:buSzPts val="1700"/>
              <a:buFont typeface="Noto Sans Symbols"/>
              <a:buChar char="⮚"/>
            </a:pPr>
            <a:r>
              <a:rPr lang="fr-FR"/>
              <a:t>  Base de donnée </a:t>
            </a:r>
            <a:endParaRPr/>
          </a:p>
          <a:p>
            <a:pPr indent="-182880" lvl="0" marL="182880" rtl="0" algn="l">
              <a:lnSpc>
                <a:spcPct val="90000"/>
              </a:lnSpc>
              <a:spcBef>
                <a:spcPts val="1200"/>
              </a:spcBef>
              <a:spcAft>
                <a:spcPts val="0"/>
              </a:spcAft>
              <a:buSzPts val="1700"/>
              <a:buFont typeface="Noto Sans Symbols"/>
              <a:buChar char="⮚"/>
            </a:pPr>
            <a:r>
              <a:rPr lang="fr-FR"/>
              <a:t> Résultat final</a:t>
            </a:r>
            <a:endParaRPr sz="2800"/>
          </a:p>
          <a:p>
            <a:pPr indent="-182880" lvl="0" marL="182880" rtl="0" algn="l">
              <a:lnSpc>
                <a:spcPct val="90000"/>
              </a:lnSpc>
              <a:spcBef>
                <a:spcPts val="1200"/>
              </a:spcBef>
              <a:spcAft>
                <a:spcPts val="0"/>
              </a:spcAft>
              <a:buSzPts val="1700"/>
              <a:buFont typeface="Noto Sans Symbols"/>
              <a:buChar char="⮚"/>
            </a:pPr>
            <a:r>
              <a:rPr lang="fr-FR"/>
              <a:t> Conclusion</a:t>
            </a:r>
            <a:r>
              <a:rPr b="1" lang="fr-FR" sz="2800" u="sng">
                <a:solidFill>
                  <a:srgbClr val="C00000"/>
                </a:solidFill>
              </a:rPr>
              <a:t> </a:t>
            </a:r>
            <a:endParaRPr/>
          </a:p>
          <a:p>
            <a:pPr indent="-31750" lvl="0" marL="182880" rtl="0" algn="l">
              <a:lnSpc>
                <a:spcPct val="90000"/>
              </a:lnSpc>
              <a:spcBef>
                <a:spcPts val="1200"/>
              </a:spcBef>
              <a:spcAft>
                <a:spcPts val="0"/>
              </a:spcAft>
              <a:buSzPts val="2380"/>
              <a:buNone/>
            </a:pPr>
            <a:r>
              <a:t/>
            </a:r>
            <a:endParaRPr b="1" sz="2800" u="sng">
              <a:solidFill>
                <a:srgbClr val="C00000"/>
              </a:solidFill>
            </a:endParaRPr>
          </a:p>
          <a:p>
            <a:pPr indent="0" lvl="0" marL="0" rtl="0" algn="l">
              <a:lnSpc>
                <a:spcPct val="90000"/>
              </a:lnSpc>
              <a:spcBef>
                <a:spcPts val="1200"/>
              </a:spcBef>
              <a:spcAft>
                <a:spcPts val="0"/>
              </a:spcAft>
              <a:buSzPts val="2380"/>
              <a:buNone/>
            </a:pPr>
            <a:r>
              <a:t/>
            </a:r>
            <a:endParaRPr b="1" sz="2800" u="sng">
              <a:solidFill>
                <a:srgbClr val="C00000"/>
              </a:solidFill>
            </a:endParaRPr>
          </a:p>
          <a:p>
            <a:pPr indent="0" lvl="0" marL="0" rtl="0" algn="l">
              <a:lnSpc>
                <a:spcPct val="90000"/>
              </a:lnSpc>
              <a:spcBef>
                <a:spcPts val="1200"/>
              </a:spcBef>
              <a:spcAft>
                <a:spcPts val="0"/>
              </a:spcAft>
              <a:buSzPts val="2380"/>
              <a:buNone/>
            </a:pPr>
            <a:r>
              <a:t/>
            </a:r>
            <a:endParaRPr b="1" sz="2800" u="sng">
              <a:solidFill>
                <a:srgbClr val="C00000"/>
              </a:solidFill>
            </a:endParaRPr>
          </a:p>
          <a:p>
            <a:pPr indent="-74929" lvl="0" marL="182880" rtl="0" algn="l">
              <a:lnSpc>
                <a:spcPct val="90000"/>
              </a:lnSpc>
              <a:spcBef>
                <a:spcPts val="1200"/>
              </a:spcBef>
              <a:spcAft>
                <a:spcPts val="0"/>
              </a:spcAft>
              <a:buSzPts val="1700"/>
              <a:buFont typeface="Noto Sans Symbols"/>
              <a:buNone/>
            </a:pPr>
            <a:r>
              <a:t/>
            </a:r>
            <a:endParaRPr/>
          </a:p>
          <a:p>
            <a:pPr indent="-74929" lvl="0" marL="182880" rtl="0" algn="l">
              <a:lnSpc>
                <a:spcPct val="90000"/>
              </a:lnSpc>
              <a:spcBef>
                <a:spcPts val="1200"/>
              </a:spcBef>
              <a:spcAft>
                <a:spcPts val="0"/>
              </a:spcAft>
              <a:buSzPts val="1700"/>
              <a:buFont typeface="Noto Sans Symbols"/>
              <a:buNone/>
            </a:pPr>
            <a:r>
              <a:t/>
            </a:r>
            <a:endParaRPr/>
          </a:p>
          <a:p>
            <a:pPr indent="0" lvl="0" marL="0" rtl="0" algn="l">
              <a:lnSpc>
                <a:spcPct val="90000"/>
              </a:lnSpc>
              <a:spcBef>
                <a:spcPts val="1200"/>
              </a:spcBef>
              <a:spcAft>
                <a:spcPts val="0"/>
              </a:spcAft>
              <a:buSzPts val="1700"/>
              <a:buNone/>
            </a:pPr>
            <a:r>
              <a:t/>
            </a:r>
            <a:endParaRPr/>
          </a:p>
          <a:p>
            <a:pPr indent="-74929" lvl="0" marL="182880" rtl="0" algn="l">
              <a:lnSpc>
                <a:spcPct val="90000"/>
              </a:lnSpc>
              <a:spcBef>
                <a:spcPts val="1200"/>
              </a:spcBef>
              <a:spcAft>
                <a:spcPts val="0"/>
              </a:spcAft>
              <a:buSzPts val="1700"/>
              <a:buFont typeface="Noto Sans Symbols"/>
              <a:buNone/>
            </a:pPr>
            <a:r>
              <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t/>
            </a:r>
            <a:endParaRPr>
              <a:solidFill>
                <a:srgbClr val="C00000"/>
              </a:solidFill>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5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5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5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500"/>
                                        <p:tgtEl>
                                          <p:spTgt spid="1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animEffect filter="fade" transition="in">
                                      <p:cBhvr>
                                        <p:cTn dur="500"/>
                                        <p:tgtEl>
                                          <p:spTgt spid="1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animEffect filter="fade" transition="in">
                                      <p:cBhvr>
                                        <p:cTn dur="500"/>
                                        <p:tgtEl>
                                          <p:spTgt spid="1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animEffect filter="fade" transition="in">
                                      <p:cBhvr>
                                        <p:cTn dur="500"/>
                                        <p:tgtEl>
                                          <p:spTgt spid="1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7" st="7"/>
                                            </p:txEl>
                                          </p:spTgt>
                                        </p:tgtEl>
                                        <p:attrNameLst>
                                          <p:attrName>style.visibility</p:attrName>
                                        </p:attrNameLst>
                                      </p:cBhvr>
                                      <p:to>
                                        <p:strVal val="visible"/>
                                      </p:to>
                                    </p:set>
                                    <p:animEffect filter="fade" transition="in">
                                      <p:cBhvr>
                                        <p:cTn dur="500"/>
                                        <p:tgtEl>
                                          <p:spTgt spid="1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8" st="8"/>
                                            </p:txEl>
                                          </p:spTgt>
                                        </p:tgtEl>
                                        <p:attrNameLst>
                                          <p:attrName>style.visibility</p:attrName>
                                        </p:attrNameLst>
                                      </p:cBhvr>
                                      <p:to>
                                        <p:strVal val="visible"/>
                                      </p:to>
                                    </p:set>
                                    <p:animEffect filter="fade" transition="in">
                                      <p:cBhvr>
                                        <p:cTn dur="500"/>
                                        <p:tgtEl>
                                          <p:spTgt spid="1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9" st="9"/>
                                            </p:txEl>
                                          </p:spTgt>
                                        </p:tgtEl>
                                        <p:attrNameLst>
                                          <p:attrName>style.visibility</p:attrName>
                                        </p:attrNameLst>
                                      </p:cBhvr>
                                      <p:to>
                                        <p:strVal val="visible"/>
                                      </p:to>
                                    </p:set>
                                    <p:animEffect filter="fade" transition="in">
                                      <p:cBhvr>
                                        <p:cTn dur="500"/>
                                        <p:tgtEl>
                                          <p:spTgt spid="11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0" st="10"/>
                                            </p:txEl>
                                          </p:spTgt>
                                        </p:tgtEl>
                                        <p:attrNameLst>
                                          <p:attrName>style.visibility</p:attrName>
                                        </p:attrNameLst>
                                      </p:cBhvr>
                                      <p:to>
                                        <p:strVal val="visible"/>
                                      </p:to>
                                    </p:set>
                                    <p:animEffect filter="fade" transition="in">
                                      <p:cBhvr>
                                        <p:cTn dur="500"/>
                                        <p:tgtEl>
                                          <p:spTgt spid="11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1" st="11"/>
                                            </p:txEl>
                                          </p:spTgt>
                                        </p:tgtEl>
                                        <p:attrNameLst>
                                          <p:attrName>style.visibility</p:attrName>
                                        </p:attrNameLst>
                                      </p:cBhvr>
                                      <p:to>
                                        <p:strVal val="visible"/>
                                      </p:to>
                                    </p:set>
                                    <p:animEffect filter="fade" transition="in">
                                      <p:cBhvr>
                                        <p:cTn dur="500"/>
                                        <p:tgtEl>
                                          <p:spTgt spid="11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2" st="12"/>
                                            </p:txEl>
                                          </p:spTgt>
                                        </p:tgtEl>
                                        <p:attrNameLst>
                                          <p:attrName>style.visibility</p:attrName>
                                        </p:attrNameLst>
                                      </p:cBhvr>
                                      <p:to>
                                        <p:strVal val="visible"/>
                                      </p:to>
                                    </p:set>
                                    <p:animEffect filter="fade" transition="in">
                                      <p:cBhvr>
                                        <p:cTn dur="500"/>
                                        <p:tgtEl>
                                          <p:spTgt spid="11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3" st="13"/>
                                            </p:txEl>
                                          </p:spTgt>
                                        </p:tgtEl>
                                        <p:attrNameLst>
                                          <p:attrName>style.visibility</p:attrName>
                                        </p:attrNameLst>
                                      </p:cBhvr>
                                      <p:to>
                                        <p:strVal val="visible"/>
                                      </p:to>
                                    </p:set>
                                    <p:animEffect filter="fade" transition="in">
                                      <p:cBhvr>
                                        <p:cTn dur="500"/>
                                        <p:tgtEl>
                                          <p:spTgt spid="11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4" st="14"/>
                                            </p:txEl>
                                          </p:spTgt>
                                        </p:tgtEl>
                                        <p:attrNameLst>
                                          <p:attrName>style.visibility</p:attrName>
                                        </p:attrNameLst>
                                      </p:cBhvr>
                                      <p:to>
                                        <p:strVal val="visible"/>
                                      </p:to>
                                    </p:set>
                                    <p:animEffect filter="fade" transition="in">
                                      <p:cBhvr>
                                        <p:cTn dur="500"/>
                                        <p:tgtEl>
                                          <p:spTgt spid="11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5" st="15"/>
                                            </p:txEl>
                                          </p:spTgt>
                                        </p:tgtEl>
                                        <p:attrNameLst>
                                          <p:attrName>style.visibility</p:attrName>
                                        </p:attrNameLst>
                                      </p:cBhvr>
                                      <p:to>
                                        <p:strVal val="visible"/>
                                      </p:to>
                                    </p:set>
                                    <p:animEffect filter="fade" transition="in">
                                      <p:cBhvr>
                                        <p:cTn dur="500"/>
                                        <p:tgtEl>
                                          <p:spTgt spid="11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6" st="16"/>
                                            </p:txEl>
                                          </p:spTgt>
                                        </p:tgtEl>
                                        <p:attrNameLst>
                                          <p:attrName>style.visibility</p:attrName>
                                        </p:attrNameLst>
                                      </p:cBhvr>
                                      <p:to>
                                        <p:strVal val="visible"/>
                                      </p:to>
                                    </p:set>
                                    <p:animEffect filter="fade" transition="in">
                                      <p:cBhvr>
                                        <p:cTn dur="500"/>
                                        <p:tgtEl>
                                          <p:spTgt spid="11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7" st="17"/>
                                            </p:txEl>
                                          </p:spTgt>
                                        </p:tgtEl>
                                        <p:attrNameLst>
                                          <p:attrName>style.visibility</p:attrName>
                                        </p:attrNameLst>
                                      </p:cBhvr>
                                      <p:to>
                                        <p:strVal val="visible"/>
                                      </p:to>
                                    </p:set>
                                    <p:animEffect filter="fade" transition="in">
                                      <p:cBhvr>
                                        <p:cTn dur="500"/>
                                        <p:tgtEl>
                                          <p:spTgt spid="113">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8" st="18"/>
                                            </p:txEl>
                                          </p:spTgt>
                                        </p:tgtEl>
                                        <p:attrNameLst>
                                          <p:attrName>style.visibility</p:attrName>
                                        </p:attrNameLst>
                                      </p:cBhvr>
                                      <p:to>
                                        <p:strVal val="visible"/>
                                      </p:to>
                                    </p:set>
                                    <p:animEffect filter="fade" transition="in">
                                      <p:cBhvr>
                                        <p:cTn dur="500"/>
                                        <p:tgtEl>
                                          <p:spTgt spid="113">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9" st="19"/>
                                            </p:txEl>
                                          </p:spTgt>
                                        </p:tgtEl>
                                        <p:attrNameLst>
                                          <p:attrName>style.visibility</p:attrName>
                                        </p:attrNameLst>
                                      </p:cBhvr>
                                      <p:to>
                                        <p:strVal val="visible"/>
                                      </p:to>
                                    </p:set>
                                    <p:animEffect filter="fade" transition="in">
                                      <p:cBhvr>
                                        <p:cTn dur="500"/>
                                        <p:tgtEl>
                                          <p:spTgt spid="113">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0" st="20"/>
                                            </p:txEl>
                                          </p:spTgt>
                                        </p:tgtEl>
                                        <p:attrNameLst>
                                          <p:attrName>style.visibility</p:attrName>
                                        </p:attrNameLst>
                                      </p:cBhvr>
                                      <p:to>
                                        <p:strVal val="visible"/>
                                      </p:to>
                                    </p:set>
                                    <p:animEffect filter="fade" transition="in">
                                      <p:cBhvr>
                                        <p:cTn dur="500"/>
                                        <p:tgtEl>
                                          <p:spTgt spid="113">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1" st="21"/>
                                            </p:txEl>
                                          </p:spTgt>
                                        </p:tgtEl>
                                        <p:attrNameLst>
                                          <p:attrName>style.visibility</p:attrName>
                                        </p:attrNameLst>
                                      </p:cBhvr>
                                      <p:to>
                                        <p:strVal val="visible"/>
                                      </p:to>
                                    </p:set>
                                    <p:animEffect filter="fade" transition="in">
                                      <p:cBhvr>
                                        <p:cTn dur="500"/>
                                        <p:tgtEl>
                                          <p:spTgt spid="113">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2" st="22"/>
                                            </p:txEl>
                                          </p:spTgt>
                                        </p:tgtEl>
                                        <p:attrNameLst>
                                          <p:attrName>style.visibility</p:attrName>
                                        </p:attrNameLst>
                                      </p:cBhvr>
                                      <p:to>
                                        <p:strVal val="visible"/>
                                      </p:to>
                                    </p:set>
                                    <p:animEffect filter="fade" transition="in">
                                      <p:cBhvr>
                                        <p:cTn dur="500"/>
                                        <p:tgtEl>
                                          <p:spTgt spid="113">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3" st="23"/>
                                            </p:txEl>
                                          </p:spTgt>
                                        </p:tgtEl>
                                        <p:attrNameLst>
                                          <p:attrName>style.visibility</p:attrName>
                                        </p:attrNameLst>
                                      </p:cBhvr>
                                      <p:to>
                                        <p:strVal val="visible"/>
                                      </p:to>
                                    </p:set>
                                    <p:animEffect filter="fade" transition="in">
                                      <p:cBhvr>
                                        <p:cTn dur="500"/>
                                        <p:tgtEl>
                                          <p:spTgt spid="113">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4" st="24"/>
                                            </p:txEl>
                                          </p:spTgt>
                                        </p:tgtEl>
                                        <p:attrNameLst>
                                          <p:attrName>style.visibility</p:attrName>
                                        </p:attrNameLst>
                                      </p:cBhvr>
                                      <p:to>
                                        <p:strVal val="visible"/>
                                      </p:to>
                                    </p:set>
                                    <p:animEffect filter="fade" transition="in">
                                      <p:cBhvr>
                                        <p:cTn dur="500"/>
                                        <p:tgtEl>
                                          <p:spTgt spid="113">
                                            <p:txEl>
                                              <p:pRg end="24" st="2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0"/>
          <p:cNvSpPr txBox="1"/>
          <p:nvPr>
            <p:ph type="title"/>
          </p:nvPr>
        </p:nvSpPr>
        <p:spPr>
          <a:xfrm>
            <a:off x="949268" y="404245"/>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a:t>MÉTHODE DES K PLUS PROCHES VOISINS  « KNN »</a:t>
            </a:r>
            <a:endParaRPr/>
          </a:p>
        </p:txBody>
      </p:sp>
      <p:grpSp>
        <p:nvGrpSpPr>
          <p:cNvPr id="294" name="Google Shape;294;p20"/>
          <p:cNvGrpSpPr/>
          <p:nvPr/>
        </p:nvGrpSpPr>
        <p:grpSpPr>
          <a:xfrm>
            <a:off x="301674" y="2815372"/>
            <a:ext cx="11353587" cy="2290070"/>
            <a:chOff x="5549" y="1217683"/>
            <a:chExt cx="11353587" cy="2290070"/>
          </a:xfrm>
        </p:grpSpPr>
        <p:sp>
          <p:nvSpPr>
            <p:cNvPr id="295" name="Google Shape;295;p20"/>
            <p:cNvSpPr/>
            <p:nvPr/>
          </p:nvSpPr>
          <p:spPr>
            <a:xfrm>
              <a:off x="5549" y="1217683"/>
              <a:ext cx="1720240" cy="2290070"/>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txBox="1"/>
            <p:nvPr/>
          </p:nvSpPr>
          <p:spPr>
            <a:xfrm>
              <a:off x="55933" y="1268067"/>
              <a:ext cx="1619472" cy="218930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Rockwell"/>
                <a:buNone/>
              </a:pPr>
              <a:r>
                <a:rPr b="0" i="0" lang="fr-FR" sz="1400" u="none" cap="none" strike="noStrike">
                  <a:solidFill>
                    <a:schemeClr val="lt1"/>
                  </a:solidFill>
                  <a:latin typeface="Rockwell"/>
                  <a:ea typeface="Rockwell"/>
                  <a:cs typeface="Rockwell"/>
                  <a:sym typeface="Rockwell"/>
                </a:rPr>
                <a:t>Image requête </a:t>
              </a:r>
              <a:endParaRPr b="0" i="0" sz="1400" u="none" cap="none" strike="noStrike">
                <a:solidFill>
                  <a:schemeClr val="lt1"/>
                </a:solidFill>
                <a:latin typeface="Rockwell"/>
                <a:ea typeface="Rockwell"/>
                <a:cs typeface="Rockwell"/>
                <a:sym typeface="Rockwell"/>
              </a:endParaRPr>
            </a:p>
          </p:txBody>
        </p:sp>
        <p:sp>
          <p:nvSpPr>
            <p:cNvPr id="297" name="Google Shape;297;p20"/>
            <p:cNvSpPr/>
            <p:nvPr/>
          </p:nvSpPr>
          <p:spPr>
            <a:xfrm>
              <a:off x="1897813" y="2149409"/>
              <a:ext cx="364690" cy="426619"/>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txBox="1"/>
            <p:nvPr/>
          </p:nvSpPr>
          <p:spPr>
            <a:xfrm>
              <a:off x="1897813" y="2234733"/>
              <a:ext cx="255283" cy="2559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Rockwell"/>
                <a:buNone/>
              </a:pPr>
              <a:r>
                <a:t/>
              </a:r>
              <a:endParaRPr b="0" i="0" sz="1100" u="none" cap="none" strike="noStrike">
                <a:solidFill>
                  <a:schemeClr val="lt1"/>
                </a:solidFill>
                <a:latin typeface="Rockwell"/>
                <a:ea typeface="Rockwell"/>
                <a:cs typeface="Rockwell"/>
                <a:sym typeface="Rockwell"/>
              </a:endParaRPr>
            </a:p>
          </p:txBody>
        </p:sp>
        <p:sp>
          <p:nvSpPr>
            <p:cNvPr id="299" name="Google Shape;299;p20"/>
            <p:cNvSpPr/>
            <p:nvPr/>
          </p:nvSpPr>
          <p:spPr>
            <a:xfrm>
              <a:off x="2413885" y="1217683"/>
              <a:ext cx="1720240" cy="2290070"/>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txBox="1"/>
            <p:nvPr/>
          </p:nvSpPr>
          <p:spPr>
            <a:xfrm>
              <a:off x="2464269" y="1268067"/>
              <a:ext cx="1619472" cy="218930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Rockwell"/>
                <a:buNone/>
              </a:pPr>
              <a:r>
                <a:rPr b="1" i="0" lang="fr-FR" sz="1400" u="none" cap="none" strike="noStrike">
                  <a:solidFill>
                    <a:schemeClr val="lt1"/>
                  </a:solidFill>
                  <a:latin typeface="Rockwell"/>
                  <a:ea typeface="Rockwell"/>
                  <a:cs typeface="Rockwell"/>
                  <a:sym typeface="Rockwell"/>
                </a:rPr>
                <a:t>Conversion en niveau de gris et calcule de l’histogramme </a:t>
              </a:r>
              <a:endParaRPr b="0" i="0" sz="1400" u="none" cap="none" strike="noStrike">
                <a:solidFill>
                  <a:schemeClr val="lt1"/>
                </a:solidFill>
                <a:latin typeface="Rockwell"/>
                <a:ea typeface="Rockwell"/>
                <a:cs typeface="Rockwell"/>
                <a:sym typeface="Rockwell"/>
              </a:endParaRPr>
            </a:p>
          </p:txBody>
        </p:sp>
        <p:sp>
          <p:nvSpPr>
            <p:cNvPr id="301" name="Google Shape;301;p20"/>
            <p:cNvSpPr/>
            <p:nvPr/>
          </p:nvSpPr>
          <p:spPr>
            <a:xfrm>
              <a:off x="4306150" y="2149409"/>
              <a:ext cx="364690" cy="426619"/>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txBox="1"/>
            <p:nvPr/>
          </p:nvSpPr>
          <p:spPr>
            <a:xfrm>
              <a:off x="4306150" y="2234733"/>
              <a:ext cx="255283" cy="2559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Rockwell"/>
                <a:buNone/>
              </a:pPr>
              <a:r>
                <a:t/>
              </a:r>
              <a:endParaRPr b="0" i="0" sz="1100" u="none" cap="none" strike="noStrike">
                <a:solidFill>
                  <a:schemeClr val="lt1"/>
                </a:solidFill>
                <a:latin typeface="Rockwell"/>
                <a:ea typeface="Rockwell"/>
                <a:cs typeface="Rockwell"/>
                <a:sym typeface="Rockwell"/>
              </a:endParaRPr>
            </a:p>
          </p:txBody>
        </p:sp>
        <p:sp>
          <p:nvSpPr>
            <p:cNvPr id="303" name="Google Shape;303;p20"/>
            <p:cNvSpPr/>
            <p:nvPr/>
          </p:nvSpPr>
          <p:spPr>
            <a:xfrm>
              <a:off x="4822222" y="1217683"/>
              <a:ext cx="1720240" cy="2290070"/>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txBox="1"/>
            <p:nvPr/>
          </p:nvSpPr>
          <p:spPr>
            <a:xfrm>
              <a:off x="4872606" y="1268067"/>
              <a:ext cx="1619472" cy="218930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Rockwell"/>
                <a:buNone/>
              </a:pPr>
              <a:r>
                <a:rPr b="1" i="0" lang="fr-FR" sz="1400" u="none" cap="none" strike="noStrike">
                  <a:solidFill>
                    <a:schemeClr val="lt1"/>
                  </a:solidFill>
                  <a:latin typeface="Rockwell"/>
                  <a:ea typeface="Rockwell"/>
                  <a:cs typeface="Rockwell"/>
                  <a:sym typeface="Rockwell"/>
                </a:rPr>
                <a:t>Calcule des distances entre les histogrammes de l'image requête et de chaque image de la base de donné en utilisant la distance euclidienne</a:t>
              </a:r>
              <a:endParaRPr b="0" i="0" sz="1400" u="none" cap="none" strike="noStrike">
                <a:solidFill>
                  <a:schemeClr val="lt1"/>
                </a:solidFill>
                <a:latin typeface="Rockwell"/>
                <a:ea typeface="Rockwell"/>
                <a:cs typeface="Rockwell"/>
                <a:sym typeface="Rockwell"/>
              </a:endParaRPr>
            </a:p>
          </p:txBody>
        </p:sp>
        <p:sp>
          <p:nvSpPr>
            <p:cNvPr id="305" name="Google Shape;305;p20"/>
            <p:cNvSpPr/>
            <p:nvPr/>
          </p:nvSpPr>
          <p:spPr>
            <a:xfrm>
              <a:off x="6714487" y="2149409"/>
              <a:ext cx="364690" cy="426619"/>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txBox="1"/>
            <p:nvPr/>
          </p:nvSpPr>
          <p:spPr>
            <a:xfrm>
              <a:off x="6714487" y="2234733"/>
              <a:ext cx="255283" cy="2559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Rockwell"/>
                <a:buNone/>
              </a:pPr>
              <a:r>
                <a:t/>
              </a:r>
              <a:endParaRPr b="0" i="0" sz="1100" u="none" cap="none" strike="noStrike">
                <a:solidFill>
                  <a:schemeClr val="lt1"/>
                </a:solidFill>
                <a:latin typeface="Rockwell"/>
                <a:ea typeface="Rockwell"/>
                <a:cs typeface="Rockwell"/>
                <a:sym typeface="Rockwell"/>
              </a:endParaRPr>
            </a:p>
          </p:txBody>
        </p:sp>
        <p:sp>
          <p:nvSpPr>
            <p:cNvPr id="307" name="Google Shape;307;p20"/>
            <p:cNvSpPr/>
            <p:nvPr/>
          </p:nvSpPr>
          <p:spPr>
            <a:xfrm>
              <a:off x="7230559" y="1217683"/>
              <a:ext cx="1720240" cy="2290070"/>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txBox="1"/>
            <p:nvPr/>
          </p:nvSpPr>
          <p:spPr>
            <a:xfrm>
              <a:off x="7280943" y="1268067"/>
              <a:ext cx="1619472" cy="218930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Rockwell"/>
                <a:buNone/>
              </a:pPr>
              <a:r>
                <a:rPr b="0" i="0" lang="fr-FR" sz="1400" u="none" cap="none" strike="noStrike">
                  <a:solidFill>
                    <a:schemeClr val="lt1"/>
                  </a:solidFill>
                  <a:latin typeface="Rockwell"/>
                  <a:ea typeface="Rockwell"/>
                  <a:cs typeface="Rockwell"/>
                  <a:sym typeface="Rockwell"/>
                </a:rPr>
                <a:t>Stocker les distances trouver dans une liste et la trier par ordre croissant (les images les plus proche ont les plus petits distances)</a:t>
              </a:r>
              <a:endParaRPr b="0" i="0" sz="1400" u="none" cap="none" strike="noStrike">
                <a:solidFill>
                  <a:schemeClr val="lt1"/>
                </a:solidFill>
                <a:latin typeface="Rockwell"/>
                <a:ea typeface="Rockwell"/>
                <a:cs typeface="Rockwell"/>
                <a:sym typeface="Rockwell"/>
              </a:endParaRPr>
            </a:p>
          </p:txBody>
        </p:sp>
        <p:sp>
          <p:nvSpPr>
            <p:cNvPr id="309" name="Google Shape;309;p20"/>
            <p:cNvSpPr/>
            <p:nvPr/>
          </p:nvSpPr>
          <p:spPr>
            <a:xfrm>
              <a:off x="9122824" y="2149409"/>
              <a:ext cx="364690" cy="426619"/>
            </a:xfrm>
            <a:prstGeom prst="rightArrow">
              <a:avLst>
                <a:gd fmla="val 60000" name="adj1"/>
                <a:gd fmla="val 50000" name="adj2"/>
              </a:avLst>
            </a:prstGeom>
            <a:blipFill rotWithShape="1">
              <a:blip r:embed="rId4">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txBox="1"/>
            <p:nvPr/>
          </p:nvSpPr>
          <p:spPr>
            <a:xfrm>
              <a:off x="9122824" y="2234733"/>
              <a:ext cx="255283" cy="2559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Rockwell"/>
                <a:buNone/>
              </a:pPr>
              <a:r>
                <a:t/>
              </a:r>
              <a:endParaRPr b="0" i="0" sz="1100" u="none" cap="none" strike="noStrike">
                <a:solidFill>
                  <a:schemeClr val="lt1"/>
                </a:solidFill>
                <a:latin typeface="Rockwell"/>
                <a:ea typeface="Rockwell"/>
                <a:cs typeface="Rockwell"/>
                <a:sym typeface="Rockwell"/>
              </a:endParaRPr>
            </a:p>
          </p:txBody>
        </p:sp>
        <p:sp>
          <p:nvSpPr>
            <p:cNvPr id="311" name="Google Shape;311;p20"/>
            <p:cNvSpPr/>
            <p:nvPr/>
          </p:nvSpPr>
          <p:spPr>
            <a:xfrm>
              <a:off x="9638896" y="1217683"/>
              <a:ext cx="1720240" cy="2290070"/>
            </a:xfrm>
            <a:prstGeom prst="roundRect">
              <a:avLst>
                <a:gd fmla="val 10000" name="adj"/>
              </a:avLst>
            </a:prstGeom>
            <a:blipFill rotWithShape="1">
              <a:blip r:embed="rId3">
                <a:alphaModFix/>
              </a:blip>
              <a:tile algn="tl" flip="none" tx="0" sx="60000" ty="0" sy="58999"/>
            </a:blipFill>
            <a:ln>
              <a:noFill/>
            </a:ln>
            <a:effectLst>
              <a:outerShdw blurRad="50800" rotWithShape="0" algn="t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txBox="1"/>
            <p:nvPr/>
          </p:nvSpPr>
          <p:spPr>
            <a:xfrm>
              <a:off x="9689280" y="1268067"/>
              <a:ext cx="1619472" cy="218930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Rockwell"/>
                <a:buNone/>
              </a:pPr>
              <a:r>
                <a:rPr b="1" i="0" lang="fr-FR" sz="1400" u="none" cap="none" strike="noStrike">
                  <a:solidFill>
                    <a:schemeClr val="lt1"/>
                  </a:solidFill>
                  <a:latin typeface="Rockwell"/>
                  <a:ea typeface="Rockwell"/>
                  <a:cs typeface="Rockwell"/>
                  <a:sym typeface="Rockwell"/>
                </a:rPr>
                <a:t>Localiser les K plus proches images à l'image requête</a:t>
              </a:r>
              <a:endParaRPr b="0" i="0" sz="1400" u="none" cap="none" strike="noStrike">
                <a:solidFill>
                  <a:schemeClr val="lt1"/>
                </a:solidFill>
                <a:latin typeface="Rockwell"/>
                <a:ea typeface="Rockwell"/>
                <a:cs typeface="Rockwell"/>
                <a:sym typeface="Rockwe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fr-FR"/>
              <a:t>CHAPITRE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2"/>
          <p:cNvSpPr txBox="1"/>
          <p:nvPr>
            <p:ph type="title"/>
          </p:nvPr>
        </p:nvSpPr>
        <p:spPr>
          <a:xfrm>
            <a:off x="1228725" y="139069"/>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fr-FR"/>
              <a:t>PRÉSENTATION DE LA BASE DE DONNÉE :</a:t>
            </a:r>
            <a:endParaRPr/>
          </a:p>
        </p:txBody>
      </p:sp>
      <p:graphicFrame>
        <p:nvGraphicFramePr>
          <p:cNvPr id="323" name="Google Shape;323;p22"/>
          <p:cNvGraphicFramePr/>
          <p:nvPr/>
        </p:nvGraphicFramePr>
        <p:xfrm>
          <a:off x="1143000" y="1597688"/>
          <a:ext cx="3000000" cy="3000000"/>
        </p:xfrm>
        <a:graphic>
          <a:graphicData uri="http://schemas.openxmlformats.org/drawingml/2006/table">
            <a:tbl>
              <a:tblPr bandRow="1" firstRow="1">
                <a:noFill/>
                <a:tableStyleId>{10CF8B6F-B1D1-4F55-B829-3AD5440D86DE}</a:tableStyleId>
              </a:tblPr>
              <a:tblGrid>
                <a:gridCol w="1942250"/>
                <a:gridCol w="1942250"/>
                <a:gridCol w="1942250"/>
                <a:gridCol w="1942250"/>
                <a:gridCol w="1942250"/>
              </a:tblGrid>
              <a:tr h="921975">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Nom</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Nombre d’images</a:t>
                      </a:r>
                      <a:endParaRPr sz="1100" u="none" cap="none" strike="noStrike">
                        <a:latin typeface="Rockwell"/>
                        <a:ea typeface="Rockwell"/>
                        <a:cs typeface="Rockwell"/>
                        <a:sym typeface="Rockwell"/>
                      </a:endParaRPr>
                    </a:p>
                    <a:p>
                      <a:pPr indent="0" lvl="0" marL="47625" marR="0" rtl="0" algn="ctr">
                        <a:lnSpc>
                          <a:spcPct val="115000"/>
                        </a:lnSpc>
                        <a:spcBef>
                          <a:spcPts val="1000"/>
                        </a:spcBef>
                        <a:spcAft>
                          <a:spcPts val="0"/>
                        </a:spcAft>
                        <a:buNone/>
                      </a:pPr>
                      <a:r>
                        <a:rPr b="0" lang="fr-FR" sz="1400" u="none" cap="none" strike="noStrike">
                          <a:latin typeface="Rockwell"/>
                          <a:ea typeface="Rockwell"/>
                          <a:cs typeface="Rockwell"/>
                          <a:sym typeface="Rockwell"/>
                        </a:rPr>
                        <a:t> </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Nombre d’image d’entrainement</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Nombre d’image de test</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Nombre d’image de validation</a:t>
                      </a:r>
                      <a:endParaRPr sz="1100" u="none" cap="none" strike="noStrike">
                        <a:latin typeface="Rockwell"/>
                        <a:ea typeface="Rockwell"/>
                        <a:cs typeface="Rockwell"/>
                        <a:sym typeface="Rockwell"/>
                      </a:endParaRPr>
                    </a:p>
                  </a:txBody>
                  <a:tcPr marT="0" marB="0" marR="68575" marL="68575"/>
                </a:tc>
              </a:tr>
              <a:tr h="532225">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Acné </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1154</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841</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313</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313</a:t>
                      </a:r>
                      <a:endParaRPr sz="1100" u="none" cap="none" strike="noStrike">
                        <a:latin typeface="Rockwell"/>
                        <a:ea typeface="Rockwell"/>
                        <a:cs typeface="Rockwell"/>
                        <a:sym typeface="Rockwell"/>
                      </a:endParaRPr>
                    </a:p>
                  </a:txBody>
                  <a:tcPr marT="0" marB="0" marR="68575" marL="68575"/>
                </a:tc>
              </a:tr>
              <a:tr h="532225">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Cellulites</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363</a:t>
                      </a:r>
                      <a:endParaRPr sz="1100" u="none" cap="none" strike="noStrike">
                        <a:latin typeface="Rockwell"/>
                        <a:ea typeface="Rockwell"/>
                        <a:cs typeface="Rockwell"/>
                        <a:sym typeface="Rockwell"/>
                      </a:endParaRPr>
                    </a:p>
                    <a:p>
                      <a:pPr indent="0" lvl="0" marL="47625" marR="0" rtl="0" algn="ctr">
                        <a:lnSpc>
                          <a:spcPct val="115000"/>
                        </a:lnSpc>
                        <a:spcBef>
                          <a:spcPts val="1000"/>
                        </a:spcBef>
                        <a:spcAft>
                          <a:spcPts val="0"/>
                        </a:spcAft>
                        <a:buNone/>
                      </a:pPr>
                      <a:r>
                        <a:rPr b="0" lang="fr-FR" sz="1400" u="none" cap="none" strike="noStrike">
                          <a:latin typeface="Rockwell"/>
                          <a:ea typeface="Rockwell"/>
                          <a:cs typeface="Rockwell"/>
                          <a:sym typeface="Rockwell"/>
                        </a:rPr>
                        <a:t> </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0" lang="fr-FR" sz="1100" u="none" cap="none" strike="noStrike">
                          <a:latin typeface="Rockwell"/>
                          <a:ea typeface="Rockwell"/>
                          <a:cs typeface="Rockwell"/>
                          <a:sym typeface="Rockwell"/>
                        </a:rPr>
                        <a:t>  </a:t>
                      </a:r>
                      <a:r>
                        <a:rPr b="1" lang="fr-FR" sz="1400" u="none" cap="none" strike="noStrike">
                          <a:latin typeface="Rockwell"/>
                          <a:ea typeface="Rockwell"/>
                          <a:cs typeface="Rockwell"/>
                          <a:sym typeface="Rockwell"/>
                        </a:rPr>
                        <a:t>289</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74</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74</a:t>
                      </a:r>
                      <a:endParaRPr sz="1100" u="none" cap="none" strike="noStrike">
                        <a:latin typeface="Rockwell"/>
                        <a:ea typeface="Rockwell"/>
                        <a:cs typeface="Rockwell"/>
                        <a:sym typeface="Rockwell"/>
                      </a:endParaRPr>
                    </a:p>
                  </a:txBody>
                  <a:tcPr marT="0" marB="0" marR="68575" marL="68575"/>
                </a:tc>
              </a:tr>
              <a:tr h="532225">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Eczéma</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1544</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1235</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309</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309</a:t>
                      </a:r>
                      <a:endParaRPr sz="1100" u="none" cap="none" strike="noStrike">
                        <a:latin typeface="Rockwell"/>
                        <a:ea typeface="Rockwell"/>
                        <a:cs typeface="Rockwell"/>
                        <a:sym typeface="Rockwell"/>
                      </a:endParaRPr>
                    </a:p>
                  </a:txBody>
                  <a:tcPr marT="0" marB="0" marR="68575" marL="68575"/>
                </a:tc>
              </a:tr>
              <a:tr h="532225">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Herpes</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507</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405</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102</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102</a:t>
                      </a:r>
                      <a:endParaRPr sz="1100" u="none" cap="none" strike="noStrike">
                        <a:latin typeface="Rockwell"/>
                        <a:ea typeface="Rockwell"/>
                        <a:cs typeface="Rockwell"/>
                        <a:sym typeface="Rockwell"/>
                      </a:endParaRPr>
                    </a:p>
                  </a:txBody>
                  <a:tcPr marT="0" marB="0" marR="68575" marL="68575"/>
                </a:tc>
              </a:tr>
              <a:tr h="532225">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Mélanome</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581</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464</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117</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117</a:t>
                      </a:r>
                      <a:endParaRPr sz="1100" u="none" cap="none" strike="noStrike">
                        <a:latin typeface="Rockwell"/>
                        <a:ea typeface="Rockwell"/>
                        <a:cs typeface="Rockwell"/>
                        <a:sym typeface="Rockwell"/>
                      </a:endParaRPr>
                    </a:p>
                  </a:txBody>
                  <a:tcPr marT="0" marB="0" marR="68575" marL="68575"/>
                </a:tc>
              </a:tr>
              <a:tr h="532225">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Psoriasis</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1757</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1405</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352</a:t>
                      </a:r>
                      <a:endParaRPr sz="1100" u="none" cap="none" strike="noStrike">
                        <a:latin typeface="Rockwell"/>
                        <a:ea typeface="Rockwell"/>
                        <a:cs typeface="Rockwell"/>
                        <a:sym typeface="Rockwell"/>
                      </a:endParaRPr>
                    </a:p>
                  </a:txBody>
                  <a:tcPr marT="0" marB="0" marR="68575" marL="68575"/>
                </a:tc>
                <a:tc>
                  <a:txBody>
                    <a:bodyPr/>
                    <a:lstStyle/>
                    <a:p>
                      <a:pPr indent="0" lvl="0" marL="47625" marR="0" rtl="0" algn="ctr">
                        <a:lnSpc>
                          <a:spcPct val="115000"/>
                        </a:lnSpc>
                        <a:spcBef>
                          <a:spcPts val="0"/>
                        </a:spcBef>
                        <a:spcAft>
                          <a:spcPts val="0"/>
                        </a:spcAft>
                        <a:buNone/>
                      </a:pPr>
                      <a:r>
                        <a:rPr b="1" lang="fr-FR" sz="1400" u="none" cap="none" strike="noStrike">
                          <a:latin typeface="Rockwell"/>
                          <a:ea typeface="Rockwell"/>
                          <a:cs typeface="Rockwell"/>
                          <a:sym typeface="Rockwell"/>
                        </a:rPr>
                        <a:t> 352</a:t>
                      </a:r>
                      <a:endParaRPr sz="1100" u="none" cap="none" strike="noStrike">
                        <a:latin typeface="Rockwell"/>
                        <a:ea typeface="Rockwell"/>
                        <a:cs typeface="Rockwell"/>
                        <a:sym typeface="Rockwell"/>
                      </a:endParaRPr>
                    </a:p>
                  </a:txBody>
                  <a:tcPr marT="0" marB="0"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3"/>
          <p:cNvSpPr txBox="1"/>
          <p:nvPr>
            <p:ph type="title"/>
          </p:nvPr>
        </p:nvSpPr>
        <p:spPr>
          <a:xfrm>
            <a:off x="1066800" y="223375"/>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a:t>RÉSULTAT FINAL </a:t>
            </a:r>
            <a:endParaRPr/>
          </a:p>
        </p:txBody>
      </p:sp>
      <p:pic>
        <p:nvPicPr>
          <p:cNvPr id="329" name="Google Shape;329;p23"/>
          <p:cNvPicPr preferRelativeResize="0"/>
          <p:nvPr>
            <p:ph idx="1" type="body"/>
          </p:nvPr>
        </p:nvPicPr>
        <p:blipFill rotWithShape="1">
          <a:blip r:embed="rId3">
            <a:alphaModFix/>
          </a:blip>
          <a:srcRect b="0" l="0" r="0" t="0"/>
          <a:stretch/>
        </p:blipFill>
        <p:spPr>
          <a:xfrm>
            <a:off x="1397558" y="1657979"/>
            <a:ext cx="9396883" cy="46523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24"/>
          <p:cNvPicPr preferRelativeResize="0"/>
          <p:nvPr>
            <p:ph idx="1" type="body"/>
          </p:nvPr>
        </p:nvPicPr>
        <p:blipFill rotWithShape="1">
          <a:blip r:embed="rId3">
            <a:alphaModFix/>
          </a:blip>
          <a:srcRect b="0" l="0" r="0" t="0"/>
          <a:stretch/>
        </p:blipFill>
        <p:spPr>
          <a:xfrm>
            <a:off x="379888" y="577604"/>
            <a:ext cx="4818840" cy="3009208"/>
          </a:xfrm>
          <a:prstGeom prst="rect">
            <a:avLst/>
          </a:prstGeom>
          <a:noFill/>
          <a:ln>
            <a:noFill/>
          </a:ln>
        </p:spPr>
      </p:pic>
      <p:pic>
        <p:nvPicPr>
          <p:cNvPr id="335" name="Google Shape;335;p24"/>
          <p:cNvPicPr preferRelativeResize="0"/>
          <p:nvPr>
            <p:ph idx="2" type="body"/>
          </p:nvPr>
        </p:nvPicPr>
        <p:blipFill rotWithShape="1">
          <a:blip r:embed="rId4">
            <a:alphaModFix/>
          </a:blip>
          <a:srcRect b="0" l="0" r="0" t="0"/>
          <a:stretch/>
        </p:blipFill>
        <p:spPr>
          <a:xfrm>
            <a:off x="6516982" y="488837"/>
            <a:ext cx="5675018" cy="2796974"/>
          </a:xfrm>
          <a:prstGeom prst="rect">
            <a:avLst/>
          </a:prstGeom>
          <a:noFill/>
          <a:ln>
            <a:noFill/>
          </a:ln>
        </p:spPr>
      </p:pic>
      <p:sp>
        <p:nvSpPr>
          <p:cNvPr id="336" name="Google Shape;336;p24"/>
          <p:cNvSpPr/>
          <p:nvPr/>
        </p:nvSpPr>
        <p:spPr>
          <a:xfrm>
            <a:off x="5455921" y="1876217"/>
            <a:ext cx="803868" cy="411982"/>
          </a:xfrm>
          <a:prstGeom prst="rightArrow">
            <a:avLst>
              <a:gd fmla="val 50000" name="adj1"/>
              <a:gd fmla="val 50000" name="adj2"/>
            </a:avLst>
          </a:prstGeom>
          <a:solidFill>
            <a:srgbClr val="C000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aphicFrame>
        <p:nvGraphicFramePr>
          <p:cNvPr id="337" name="Google Shape;337;p24"/>
          <p:cNvGraphicFramePr/>
          <p:nvPr/>
        </p:nvGraphicFramePr>
        <p:xfrm>
          <a:off x="2196872" y="4730576"/>
          <a:ext cx="3000000" cy="3000000"/>
        </p:xfrm>
        <a:graphic>
          <a:graphicData uri="http://schemas.openxmlformats.org/drawingml/2006/table">
            <a:tbl>
              <a:tblPr bandRow="1" firstRow="1">
                <a:noFill/>
                <a:tableStyleId>{10CF8B6F-B1D1-4F55-B829-3AD5440D86DE}</a:tableStyleId>
              </a:tblPr>
              <a:tblGrid>
                <a:gridCol w="2440650"/>
                <a:gridCol w="2440650"/>
                <a:gridCol w="2440650"/>
              </a:tblGrid>
              <a:tr h="228600">
                <a:tc>
                  <a:txBody>
                    <a:bodyPr/>
                    <a:lstStyle/>
                    <a:p>
                      <a:pPr indent="0" lvl="0" marL="0" marR="0" rtl="0" algn="ctr">
                        <a:lnSpc>
                          <a:spcPct val="100000"/>
                        </a:lnSpc>
                        <a:spcBef>
                          <a:spcPts val="0"/>
                        </a:spcBef>
                        <a:spcAft>
                          <a:spcPts val="0"/>
                        </a:spcAft>
                        <a:buClr>
                          <a:schemeClr val="dk1"/>
                        </a:buClr>
                        <a:buSzPts val="1800"/>
                        <a:buFont typeface="Rockwell"/>
                        <a:buNone/>
                      </a:pPr>
                      <a:r>
                        <a:rPr lang="fr-FR" sz="1800" u="none" cap="none" strike="noStrike"/>
                        <a:t>Précision</a:t>
                      </a:r>
                      <a:endParaRPr sz="1050" u="none" cap="none" strike="noStrike">
                        <a:solidFill>
                          <a:srgbClr val="304875"/>
                        </a:solidFill>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Rockwell"/>
                        <a:buNone/>
                      </a:pPr>
                      <a:r>
                        <a:rPr lang="fr-FR" sz="1800" u="none" cap="none" strike="noStrike"/>
                        <a:t>Rappel</a:t>
                      </a:r>
                      <a:endParaRPr sz="1050" u="none" cap="none" strike="noStrike">
                        <a:solidFill>
                          <a:srgbClr val="304875"/>
                        </a:solidFill>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Rockwell"/>
                        <a:buNone/>
                      </a:pPr>
                      <a:r>
                        <a:rPr lang="fr-FR" sz="1800" u="none" cap="none" strike="noStrike"/>
                        <a:t>Accuracy</a:t>
                      </a:r>
                      <a:endParaRPr sz="1050" u="none" cap="none" strike="noStrike">
                        <a:solidFill>
                          <a:srgbClr val="304875"/>
                        </a:solidFill>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Rockwell"/>
                        <a:buNone/>
                      </a:pPr>
                      <a:r>
                        <a:rPr lang="fr-FR" sz="1800" u="none" cap="none" strike="noStrike"/>
                        <a:t>82,86%</a:t>
                      </a:r>
                      <a:endParaRPr sz="1000" u="none" cap="none" strike="noStrike">
                        <a:solidFill>
                          <a:srgbClr val="304875"/>
                        </a:solidFill>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Rockwell"/>
                        <a:buNone/>
                      </a:pPr>
                      <a:r>
                        <a:rPr lang="fr-FR" sz="1800" u="none" cap="none" strike="noStrike"/>
                        <a:t>82,12%</a:t>
                      </a:r>
                      <a:endParaRPr sz="1000" u="none" cap="none" strike="noStrike">
                        <a:solidFill>
                          <a:srgbClr val="304875"/>
                        </a:solidFill>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Rockwell"/>
                        <a:buNone/>
                      </a:pPr>
                      <a:r>
                        <a:rPr lang="fr-FR" sz="1800" u="none" cap="none" strike="noStrike"/>
                        <a:t>88,02%</a:t>
                      </a:r>
                      <a:endParaRPr sz="1050" u="none" cap="none" strike="noStrike">
                        <a:solidFill>
                          <a:srgbClr val="304875"/>
                        </a:solidFill>
                      </a:endParaRPr>
                    </a:p>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338" name="Google Shape;338;p24"/>
          <p:cNvSpPr txBox="1"/>
          <p:nvPr/>
        </p:nvSpPr>
        <p:spPr>
          <a:xfrm>
            <a:off x="2536874" y="3971126"/>
            <a:ext cx="638070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r-FR" sz="2400" u="none" cap="none" strike="noStrike">
                <a:solidFill>
                  <a:schemeClr val="dk1"/>
                </a:solidFill>
                <a:latin typeface="Rockwell"/>
                <a:ea typeface="Rockwell"/>
                <a:cs typeface="Rockwell"/>
                <a:sym typeface="Rockwell"/>
              </a:rPr>
              <a:t>Mesure d'évaluation par la méthode CNN</a:t>
            </a:r>
            <a:r>
              <a:rPr b="0" i="0" lang="fr-FR" sz="1800" u="none" cap="none" strike="noStrike">
                <a:solidFill>
                  <a:schemeClr val="dk1"/>
                </a:solidFill>
                <a:latin typeface="Rockwell"/>
                <a:ea typeface="Rockwell"/>
                <a:cs typeface="Rockwell"/>
                <a:sym typeface="Rockwell"/>
              </a:rPr>
              <a:t>:</a:t>
            </a:r>
            <a:endParaRPr b="0" i="0" sz="1800" u="none" cap="none" strike="noStrike">
              <a:solidFill>
                <a:schemeClr val="dk1"/>
              </a:solidFill>
              <a:latin typeface="Rockwell"/>
              <a:ea typeface="Rockwell"/>
              <a:cs typeface="Rockwell"/>
              <a:sym typeface="Rockwe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a:t>CONCLUSION </a:t>
            </a:r>
            <a:endParaRPr/>
          </a:p>
        </p:txBody>
      </p:sp>
      <p:sp>
        <p:nvSpPr>
          <p:cNvPr id="344" name="Google Shape;344;p25"/>
          <p:cNvSpPr txBox="1"/>
          <p:nvPr>
            <p:ph idx="1" type="body"/>
          </p:nvPr>
        </p:nvSpPr>
        <p:spPr>
          <a:xfrm>
            <a:off x="1066800" y="2211843"/>
            <a:ext cx="10058400" cy="4050792"/>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SzPts val="1700"/>
              <a:buNone/>
            </a:pPr>
            <a:r>
              <a:rPr b="1" lang="fr-FR"/>
              <a:t>Dans le parcours de soin, la phase de diagnostic est essentielle pour l’orientation du patient et son suivi. Le machine learning apporte de nouvelles solutions aux professionnels de santé pour gagner du temps et optimiser le bon diagnostic. Il ouvre de nouvelles perspectives dans le repérage des maladies.</a:t>
            </a:r>
            <a:endParaRPr/>
          </a:p>
          <a:p>
            <a:pPr indent="0" lvl="0" marL="0" rtl="0" algn="just">
              <a:lnSpc>
                <a:spcPct val="115000"/>
              </a:lnSpc>
              <a:spcBef>
                <a:spcPts val="2000"/>
              </a:spcBef>
              <a:spcAft>
                <a:spcPts val="0"/>
              </a:spcAft>
              <a:buSzPts val="1700"/>
              <a:buNone/>
            </a:pPr>
            <a:r>
              <a:rPr b="1" lang="fr-FR"/>
              <a:t>Ce projet nous a permis de découvrir ce monde assez riche et large, et construire une idée générale et une vision propre sur ce métier.</a:t>
            </a:r>
            <a:endParaRPr/>
          </a:p>
          <a:p>
            <a:pPr indent="-74929" lvl="0" marL="182880" rtl="0" algn="l">
              <a:lnSpc>
                <a:spcPct val="90000"/>
              </a:lnSpc>
              <a:spcBef>
                <a:spcPts val="2000"/>
              </a:spcBef>
              <a:spcAft>
                <a:spcPts val="0"/>
              </a:spcAft>
              <a:buSzPts val="17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type="ctrTitle"/>
          </p:nvPr>
        </p:nvSpPr>
        <p:spPr>
          <a:xfrm>
            <a:off x="971173" y="1512609"/>
            <a:ext cx="9966960" cy="3035808"/>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SzPts val="9600"/>
              <a:buFont typeface="Rockwell"/>
              <a:buNone/>
            </a:pPr>
            <a:r>
              <a:rPr lang="fr-FR"/>
              <a:t>MERCI POUR VOTRE ATTENTION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2348351" y="810500"/>
            <a:ext cx="5996100" cy="44370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fr-FR"/>
              <a:t>CHAPITRE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a:t>INTRODUCTION :</a:t>
            </a:r>
            <a:endParaRPr/>
          </a:p>
        </p:txBody>
      </p:sp>
      <p:sp>
        <p:nvSpPr>
          <p:cNvPr id="124" name="Google Shape;124;p4"/>
          <p:cNvSpPr txBox="1"/>
          <p:nvPr>
            <p:ph idx="1" type="body"/>
          </p:nvPr>
        </p:nvSpPr>
        <p:spPr>
          <a:xfrm>
            <a:off x="1063752" y="2093976"/>
            <a:ext cx="5873564" cy="4208317"/>
          </a:xfrm>
          <a:prstGeom prst="rect">
            <a:avLst/>
          </a:prstGeom>
          <a:noFill/>
          <a:ln>
            <a:noFill/>
          </a:ln>
        </p:spPr>
        <p:txBody>
          <a:bodyPr anchorCtr="0" anchor="t" bIns="45700" lIns="91425" spcFirstLastPara="1" rIns="91425" wrap="square" tIns="45700">
            <a:normAutofit/>
          </a:bodyPr>
          <a:lstStyle/>
          <a:p>
            <a:pPr indent="-182880" lvl="0" marL="182880" rtl="0" algn="just">
              <a:lnSpc>
                <a:spcPct val="150000"/>
              </a:lnSpc>
              <a:spcBef>
                <a:spcPts val="0"/>
              </a:spcBef>
              <a:spcAft>
                <a:spcPts val="0"/>
              </a:spcAft>
              <a:buSzPts val="1700"/>
              <a:buChar char="▪"/>
            </a:pPr>
            <a:r>
              <a:rPr lang="fr-FR">
                <a:latin typeface="Rockwell"/>
                <a:ea typeface="Rockwell"/>
                <a:cs typeface="Rockwell"/>
                <a:sym typeface="Rockwell"/>
              </a:rPr>
              <a:t>Les maladies de la peau sont caractérisées comme des troubles qui commencent souvent à l'intérieur du corps ou à partir de la peau, et se manifestent vers l'extérieur sur la peau .Certains d'entre eux sont extrêmement rares, cependant, d'autres sont fréquents. Ils apportent à la personne des démangeaisons et de la douleur, ainsi que des impacts émotionnels et sociaux en raison de sa visibilité. </a:t>
            </a:r>
            <a:endParaRPr sz="2800">
              <a:latin typeface="Rockwell"/>
              <a:ea typeface="Rockwell"/>
              <a:cs typeface="Rockwell"/>
              <a:sym typeface="Rockwell"/>
            </a:endParaRPr>
          </a:p>
        </p:txBody>
      </p:sp>
      <p:pic>
        <p:nvPicPr>
          <p:cNvPr id="125" name="Google Shape;125;p4"/>
          <p:cNvPicPr preferRelativeResize="0"/>
          <p:nvPr/>
        </p:nvPicPr>
        <p:blipFill rotWithShape="1">
          <a:blip r:embed="rId3">
            <a:alphaModFix/>
          </a:blip>
          <a:srcRect b="0" l="0" r="0" t="0"/>
          <a:stretch/>
        </p:blipFill>
        <p:spPr>
          <a:xfrm>
            <a:off x="7467295" y="2435620"/>
            <a:ext cx="4298373" cy="24454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867575" y="2624325"/>
            <a:ext cx="10617600" cy="1609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fr-FR"/>
              <a:t>PRÉSENTATION DES MALADIES: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8449156" y="582805"/>
            <a:ext cx="3200400" cy="9327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sz="5400"/>
              <a:t>ACNÉ</a:t>
            </a:r>
            <a:endParaRPr/>
          </a:p>
        </p:txBody>
      </p:sp>
      <p:pic>
        <p:nvPicPr>
          <p:cNvPr id="136" name="Google Shape;136;p6"/>
          <p:cNvPicPr preferRelativeResize="0"/>
          <p:nvPr>
            <p:ph idx="1" type="body"/>
          </p:nvPr>
        </p:nvPicPr>
        <p:blipFill rotWithShape="1">
          <a:blip r:embed="rId3">
            <a:alphaModFix/>
          </a:blip>
          <a:srcRect b="0" l="0" r="0" t="0"/>
          <a:stretch/>
        </p:blipFill>
        <p:spPr>
          <a:xfrm>
            <a:off x="838200" y="958322"/>
            <a:ext cx="2904645" cy="1936430"/>
          </a:xfrm>
          <a:prstGeom prst="rect">
            <a:avLst/>
          </a:prstGeom>
          <a:noFill/>
          <a:ln>
            <a:noFill/>
          </a:ln>
        </p:spPr>
      </p:pic>
      <p:sp>
        <p:nvSpPr>
          <p:cNvPr id="137" name="Google Shape;137;p6"/>
          <p:cNvSpPr txBox="1"/>
          <p:nvPr>
            <p:ph idx="2" type="body"/>
          </p:nvPr>
        </p:nvSpPr>
        <p:spPr>
          <a:xfrm>
            <a:off x="8590946" y="1926535"/>
            <a:ext cx="3659108" cy="338383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700"/>
              <a:buNone/>
            </a:pPr>
            <a:r>
              <a:rPr b="1" lang="fr-FR" sz="2000"/>
              <a:t>L'acné est une des maladies les plus fréquentes, elle est caractérisée par l'éruption de boutons rouges, de points noirs et de kystes. </a:t>
            </a:r>
            <a:br>
              <a:rPr b="1" lang="fr-FR" sz="2000"/>
            </a:br>
            <a:r>
              <a:rPr b="1" lang="fr-FR" sz="2000"/>
              <a:t>Souvent touche le visage et le thorax mais aussi le dos et le cuir chevelu</a:t>
            </a:r>
            <a:endParaRPr b="1" sz="2000"/>
          </a:p>
        </p:txBody>
      </p:sp>
      <p:pic>
        <p:nvPicPr>
          <p:cNvPr id="138" name="Google Shape;138;p6"/>
          <p:cNvPicPr preferRelativeResize="0"/>
          <p:nvPr/>
        </p:nvPicPr>
        <p:blipFill rotWithShape="1">
          <a:blip r:embed="rId4">
            <a:alphaModFix/>
          </a:blip>
          <a:srcRect b="0" l="0" r="0" t="0"/>
          <a:stretch/>
        </p:blipFill>
        <p:spPr>
          <a:xfrm>
            <a:off x="4831971" y="978416"/>
            <a:ext cx="2669849" cy="1936431"/>
          </a:xfrm>
          <a:prstGeom prst="rect">
            <a:avLst/>
          </a:prstGeom>
          <a:noFill/>
          <a:ln>
            <a:noFill/>
          </a:ln>
        </p:spPr>
      </p:pic>
      <p:pic>
        <p:nvPicPr>
          <p:cNvPr id="139" name="Google Shape;139;p6"/>
          <p:cNvPicPr preferRelativeResize="0"/>
          <p:nvPr/>
        </p:nvPicPr>
        <p:blipFill rotWithShape="1">
          <a:blip r:embed="rId5">
            <a:alphaModFix/>
          </a:blip>
          <a:srcRect b="0" l="0" r="0" t="0"/>
          <a:stretch/>
        </p:blipFill>
        <p:spPr>
          <a:xfrm>
            <a:off x="4831971" y="3785716"/>
            <a:ext cx="2669849" cy="1779899"/>
          </a:xfrm>
          <a:prstGeom prst="rect">
            <a:avLst/>
          </a:prstGeom>
          <a:noFill/>
          <a:ln>
            <a:noFill/>
          </a:ln>
        </p:spPr>
      </p:pic>
      <p:pic>
        <p:nvPicPr>
          <p:cNvPr id="140" name="Google Shape;140;p6"/>
          <p:cNvPicPr preferRelativeResize="0"/>
          <p:nvPr/>
        </p:nvPicPr>
        <p:blipFill rotWithShape="1">
          <a:blip r:embed="rId6">
            <a:alphaModFix/>
          </a:blip>
          <a:srcRect b="0" l="0" r="0" t="0"/>
          <a:stretch/>
        </p:blipFill>
        <p:spPr>
          <a:xfrm>
            <a:off x="838200" y="3706625"/>
            <a:ext cx="2904645" cy="1858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8262650" y="428825"/>
            <a:ext cx="4214100" cy="1428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lang="fr-FR" sz="6000"/>
              <a:t>CELLULITE</a:t>
            </a:r>
            <a:br>
              <a:rPr lang="fr-FR"/>
            </a:br>
            <a:endParaRPr/>
          </a:p>
        </p:txBody>
      </p:sp>
      <p:pic>
        <p:nvPicPr>
          <p:cNvPr id="146" name="Google Shape;146;p7"/>
          <p:cNvPicPr preferRelativeResize="0"/>
          <p:nvPr>
            <p:ph idx="1" type="body"/>
          </p:nvPr>
        </p:nvPicPr>
        <p:blipFill rotWithShape="1">
          <a:blip r:embed="rId3">
            <a:alphaModFix/>
          </a:blip>
          <a:srcRect b="0" l="0" r="0" t="0"/>
          <a:stretch/>
        </p:blipFill>
        <p:spPr>
          <a:xfrm>
            <a:off x="594590" y="612337"/>
            <a:ext cx="2995986" cy="2262957"/>
          </a:xfrm>
          <a:prstGeom prst="rect">
            <a:avLst/>
          </a:prstGeom>
          <a:noFill/>
          <a:ln>
            <a:noFill/>
          </a:ln>
        </p:spPr>
      </p:pic>
      <p:sp>
        <p:nvSpPr>
          <p:cNvPr id="147" name="Google Shape;147;p7"/>
          <p:cNvSpPr txBox="1"/>
          <p:nvPr>
            <p:ph idx="2" type="body"/>
          </p:nvPr>
        </p:nvSpPr>
        <p:spPr>
          <a:xfrm>
            <a:off x="8549640" y="1743815"/>
            <a:ext cx="3721240" cy="345090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700"/>
              <a:buNone/>
            </a:pPr>
            <a:r>
              <a:rPr b="1" lang="fr-FR" sz="2000"/>
              <a:t>La cellulites est une maladie qui touche presque exclusivement les femmes, pour les médecins c'est un phénomène physiologique normal qui résulte du changement de la structure des tissus adipeux qui se trouvent sous l'épiderme</a:t>
            </a:r>
            <a:endParaRPr b="1" sz="2000"/>
          </a:p>
        </p:txBody>
      </p:sp>
      <p:pic>
        <p:nvPicPr>
          <p:cNvPr id="148" name="Google Shape;148;p7"/>
          <p:cNvPicPr preferRelativeResize="0"/>
          <p:nvPr/>
        </p:nvPicPr>
        <p:blipFill rotWithShape="1">
          <a:blip r:embed="rId4">
            <a:alphaModFix/>
          </a:blip>
          <a:srcRect b="0" l="0" r="0" t="0"/>
          <a:stretch/>
        </p:blipFill>
        <p:spPr>
          <a:xfrm>
            <a:off x="4510135" y="612338"/>
            <a:ext cx="3136105" cy="2262956"/>
          </a:xfrm>
          <a:prstGeom prst="rect">
            <a:avLst/>
          </a:prstGeom>
          <a:noFill/>
          <a:ln>
            <a:noFill/>
          </a:ln>
        </p:spPr>
      </p:pic>
      <p:pic>
        <p:nvPicPr>
          <p:cNvPr id="149" name="Google Shape;149;p7"/>
          <p:cNvPicPr preferRelativeResize="0"/>
          <p:nvPr/>
        </p:nvPicPr>
        <p:blipFill rotWithShape="1">
          <a:blip r:embed="rId5">
            <a:alphaModFix/>
          </a:blip>
          <a:srcRect b="0" l="0" r="0" t="0"/>
          <a:stretch/>
        </p:blipFill>
        <p:spPr>
          <a:xfrm>
            <a:off x="594590" y="3632897"/>
            <a:ext cx="2995986" cy="1964035"/>
          </a:xfrm>
          <a:prstGeom prst="rect">
            <a:avLst/>
          </a:prstGeom>
          <a:noFill/>
          <a:ln>
            <a:noFill/>
          </a:ln>
        </p:spPr>
      </p:pic>
      <p:pic>
        <p:nvPicPr>
          <p:cNvPr id="150" name="Google Shape;150;p7"/>
          <p:cNvPicPr preferRelativeResize="0"/>
          <p:nvPr/>
        </p:nvPicPr>
        <p:blipFill rotWithShape="1">
          <a:blip r:embed="rId6">
            <a:alphaModFix/>
          </a:blip>
          <a:srcRect b="0" l="0" r="0" t="0"/>
          <a:stretch/>
        </p:blipFill>
        <p:spPr>
          <a:xfrm>
            <a:off x="4510136" y="3632896"/>
            <a:ext cx="3136105" cy="19640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8549639" y="321548"/>
            <a:ext cx="3468189" cy="172982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SzPct val="100000"/>
              <a:buFont typeface="Rockwell"/>
              <a:buNone/>
            </a:pPr>
            <a:r>
              <a:rPr lang="fr-FR" sz="6000"/>
              <a:t>MÉLANOME</a:t>
            </a:r>
            <a:br>
              <a:rPr lang="fr-FR"/>
            </a:br>
            <a:endParaRPr/>
          </a:p>
        </p:txBody>
      </p:sp>
      <p:sp>
        <p:nvSpPr>
          <p:cNvPr id="156" name="Google Shape;156;p8"/>
          <p:cNvSpPr txBox="1"/>
          <p:nvPr>
            <p:ph idx="2" type="body"/>
          </p:nvPr>
        </p:nvSpPr>
        <p:spPr>
          <a:xfrm>
            <a:off x="8549639" y="1866480"/>
            <a:ext cx="3468189" cy="329184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700"/>
              <a:buNone/>
            </a:pPr>
            <a:r>
              <a:rPr b="1" lang="fr-FR" sz="2000">
                <a:latin typeface="Gill Sans"/>
                <a:ea typeface="Gill Sans"/>
                <a:cs typeface="Gill Sans"/>
                <a:sym typeface="Gill Sans"/>
              </a:rPr>
              <a:t>Le mélanome est un cancer de la peau, c’est-à-dire une tumeur maligne se développant à partir de cellules cutanées</a:t>
            </a:r>
            <a:endParaRPr b="1" sz="1600"/>
          </a:p>
        </p:txBody>
      </p:sp>
      <p:pic>
        <p:nvPicPr>
          <p:cNvPr id="157" name="Google Shape;157;p8"/>
          <p:cNvPicPr preferRelativeResize="0"/>
          <p:nvPr>
            <p:ph idx="1" type="body"/>
          </p:nvPr>
        </p:nvPicPr>
        <p:blipFill rotWithShape="1">
          <a:blip r:embed="rId3">
            <a:alphaModFix/>
          </a:blip>
          <a:srcRect b="0" l="0" r="0" t="0"/>
          <a:stretch/>
        </p:blipFill>
        <p:spPr>
          <a:xfrm>
            <a:off x="815246" y="605379"/>
            <a:ext cx="2827113" cy="2301139"/>
          </a:xfrm>
          <a:prstGeom prst="rect">
            <a:avLst/>
          </a:prstGeom>
          <a:noFill/>
          <a:ln>
            <a:noFill/>
          </a:ln>
        </p:spPr>
      </p:pic>
      <p:pic>
        <p:nvPicPr>
          <p:cNvPr id="158" name="Google Shape;158;p8"/>
          <p:cNvPicPr preferRelativeResize="0"/>
          <p:nvPr/>
        </p:nvPicPr>
        <p:blipFill rotWithShape="1">
          <a:blip r:embed="rId4">
            <a:alphaModFix/>
          </a:blip>
          <a:srcRect b="0" l="0" r="0" t="0"/>
          <a:stretch/>
        </p:blipFill>
        <p:spPr>
          <a:xfrm>
            <a:off x="4751778" y="594578"/>
            <a:ext cx="3200400" cy="2322743"/>
          </a:xfrm>
          <a:prstGeom prst="rect">
            <a:avLst/>
          </a:prstGeom>
          <a:noFill/>
          <a:ln>
            <a:noFill/>
          </a:ln>
        </p:spPr>
      </p:pic>
      <p:pic>
        <p:nvPicPr>
          <p:cNvPr id="159" name="Google Shape;159;p8"/>
          <p:cNvPicPr preferRelativeResize="0"/>
          <p:nvPr/>
        </p:nvPicPr>
        <p:blipFill rotWithShape="1">
          <a:blip r:embed="rId5">
            <a:alphaModFix/>
          </a:blip>
          <a:srcRect b="0" l="0" r="0" t="0"/>
          <a:stretch/>
        </p:blipFill>
        <p:spPr>
          <a:xfrm>
            <a:off x="815246" y="3401870"/>
            <a:ext cx="2827113" cy="2247900"/>
          </a:xfrm>
          <a:prstGeom prst="rect">
            <a:avLst/>
          </a:prstGeom>
          <a:noFill/>
          <a:ln>
            <a:noFill/>
          </a:ln>
        </p:spPr>
      </p:pic>
      <p:pic>
        <p:nvPicPr>
          <p:cNvPr id="160" name="Google Shape;160;p8"/>
          <p:cNvPicPr preferRelativeResize="0"/>
          <p:nvPr/>
        </p:nvPicPr>
        <p:blipFill rotWithShape="1">
          <a:blip r:embed="rId6">
            <a:alphaModFix/>
          </a:blip>
          <a:srcRect b="0" l="0" r="0" t="0"/>
          <a:stretch/>
        </p:blipFill>
        <p:spPr>
          <a:xfrm>
            <a:off x="4751778" y="3405932"/>
            <a:ext cx="3200400" cy="22207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8549640" y="153238"/>
            <a:ext cx="3200400" cy="173736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fr-FR" sz="5400"/>
              <a:t>ECZÉMA</a:t>
            </a:r>
            <a:br>
              <a:rPr lang="fr-FR"/>
            </a:br>
            <a:endParaRPr/>
          </a:p>
        </p:txBody>
      </p:sp>
      <p:sp>
        <p:nvSpPr>
          <p:cNvPr id="166" name="Google Shape;166;p9"/>
          <p:cNvSpPr txBox="1"/>
          <p:nvPr>
            <p:ph idx="2" type="body"/>
          </p:nvPr>
        </p:nvSpPr>
        <p:spPr>
          <a:xfrm>
            <a:off x="8421566" y="1720780"/>
            <a:ext cx="3646504" cy="34164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700"/>
              <a:buNone/>
            </a:pPr>
            <a:r>
              <a:rPr b="1" lang="fr-FR" sz="2000"/>
              <a:t>L'eczéma est la maladie la plus fréquente c'est une dermatose prurigineuse de la peau qui s'accompagne de rougeurs, de fines vésicules, de squames et de démangeaisons.</a:t>
            </a:r>
            <a:endParaRPr b="1" sz="2000"/>
          </a:p>
        </p:txBody>
      </p:sp>
      <p:pic>
        <p:nvPicPr>
          <p:cNvPr id="167" name="Google Shape;167;p9"/>
          <p:cNvPicPr preferRelativeResize="0"/>
          <p:nvPr>
            <p:ph idx="1" type="body"/>
          </p:nvPr>
        </p:nvPicPr>
        <p:blipFill rotWithShape="1">
          <a:blip r:embed="rId3">
            <a:alphaModFix/>
          </a:blip>
          <a:srcRect b="0" l="0" r="0" t="0"/>
          <a:stretch/>
        </p:blipFill>
        <p:spPr>
          <a:xfrm>
            <a:off x="570035" y="605675"/>
            <a:ext cx="3200399" cy="2047090"/>
          </a:xfrm>
          <a:prstGeom prst="rect">
            <a:avLst/>
          </a:prstGeom>
          <a:noFill/>
          <a:ln>
            <a:noFill/>
          </a:ln>
        </p:spPr>
      </p:pic>
      <p:pic>
        <p:nvPicPr>
          <p:cNvPr id="168" name="Google Shape;168;p9"/>
          <p:cNvPicPr preferRelativeResize="0"/>
          <p:nvPr/>
        </p:nvPicPr>
        <p:blipFill rotWithShape="1">
          <a:blip r:embed="rId4">
            <a:alphaModFix/>
          </a:blip>
          <a:srcRect b="0" l="0" r="0" t="0"/>
          <a:stretch/>
        </p:blipFill>
        <p:spPr>
          <a:xfrm>
            <a:off x="4736960" y="605674"/>
            <a:ext cx="3200400" cy="2047091"/>
          </a:xfrm>
          <a:prstGeom prst="rect">
            <a:avLst/>
          </a:prstGeom>
          <a:noFill/>
          <a:ln>
            <a:noFill/>
          </a:ln>
        </p:spPr>
      </p:pic>
      <p:pic>
        <p:nvPicPr>
          <p:cNvPr id="169" name="Google Shape;169;p9"/>
          <p:cNvPicPr preferRelativeResize="0"/>
          <p:nvPr/>
        </p:nvPicPr>
        <p:blipFill rotWithShape="1">
          <a:blip r:embed="rId5">
            <a:alphaModFix/>
          </a:blip>
          <a:srcRect b="0" l="0" r="0" t="0"/>
          <a:stretch/>
        </p:blipFill>
        <p:spPr>
          <a:xfrm>
            <a:off x="570036" y="3502269"/>
            <a:ext cx="3200400" cy="2098040"/>
          </a:xfrm>
          <a:prstGeom prst="rect">
            <a:avLst/>
          </a:prstGeom>
          <a:noFill/>
          <a:ln>
            <a:noFill/>
          </a:ln>
        </p:spPr>
      </p:pic>
      <p:pic>
        <p:nvPicPr>
          <p:cNvPr id="170" name="Google Shape;170;p9"/>
          <p:cNvPicPr preferRelativeResize="0"/>
          <p:nvPr/>
        </p:nvPicPr>
        <p:blipFill rotWithShape="1">
          <a:blip r:embed="rId6">
            <a:alphaModFix/>
          </a:blip>
          <a:srcRect b="0" l="0" r="0" t="0"/>
          <a:stretch/>
        </p:blipFill>
        <p:spPr>
          <a:xfrm>
            <a:off x="4736959" y="3502269"/>
            <a:ext cx="3200400" cy="20980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ype de bois">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2021-03-01T12:46:26Z</dcterms:created>
  <dc:creator>basma</dc:creator>
</cp:coreProperties>
</file>