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7" r:id="rId9"/>
    <p:sldId id="280" r:id="rId10"/>
    <p:sldId id="269" r:id="rId11"/>
    <p:sldId id="272" r:id="rId12"/>
    <p:sldId id="275" r:id="rId13"/>
    <p:sldId id="276" r:id="rId14"/>
    <p:sldId id="282" r:id="rId15"/>
    <p:sldId id="283" r:id="rId16"/>
    <p:sldId id="286" r:id="rId17"/>
    <p:sldId id="281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9"/>
    <a:srgbClr val="FBF0EF"/>
    <a:srgbClr val="F4EED3"/>
    <a:srgbClr val="F9F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19"/>
  </p:normalViewPr>
  <p:slideViewPr>
    <p:cSldViewPr snapToGrid="0">
      <p:cViewPr>
        <p:scale>
          <a:sx n="70" d="100"/>
          <a:sy n="70" d="100"/>
        </p:scale>
        <p:origin x="1936" y="1264"/>
      </p:cViewPr>
      <p:guideLst/>
    </p:cSldViewPr>
  </p:slideViewPr>
  <p:outlineViewPr>
    <p:cViewPr>
      <p:scale>
        <a:sx n="33" d="100"/>
        <a:sy n="33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39.243"/>
    </inkml:context>
    <inkml:brush xml:id="br0">
      <inkml:brushProperty name="width" value="0.35" units="cm"/>
      <inkml:brushProperty name="height" value="0.35" units="cm"/>
      <inkml:brushProperty name="color" value="#F5F5F1"/>
    </inkml:brush>
  </inkml:definitions>
  <inkml:trace contextRef="#ctx0" brushRef="#br0">1 0 24575,'56'0'0,"0"0"0,-7 0 0,7 0 0,9 0 0,6 0 0,2 0 0,-3 0 0,-3 0 0,-2 0 0,2 0 0,4 3 0,2 1 0,0 2 0,-4 1 0,-4-2 0,-2 1 0,1 1 0,3 0 0,2 0 0,-1 3 0,1-2 0,0 0 0,0 2 0,3 0 0,2 2 0,2 0 0,2 0 0,-4 0 0,-3-1 0,-5 2 0,-6-1 0,-5-1 0,-6 0 0,-4-2 0,1 1 0,6 0 0,13-1 0,14 0 0,-30-4 0,3 1 0,7 0 0,2 0 0,5 1 0,2 0 0,1 1 0,0 1 0,-3-1 0,0 0 0,-5 1 0,-1 1 0,-7-3 0,-2 1 0,36 6 0,-20-1 0,-15-2 0,-8-1 0,-1 0 0,5-1 0,9 1 0,4 3 0,4 0 0,-1 1 0,-7-2 0,-11-3 0,-15-3 0,-9-1 0,-14-3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2:09.766"/>
    </inkml:context>
    <inkml:brush xml:id="br0">
      <inkml:brushProperty name="width" value="0.35" units="cm"/>
      <inkml:brushProperty name="height" value="0.35" units="cm"/>
      <inkml:brushProperty name="color" value="#F5F5F1"/>
    </inkml:brush>
  </inkml:definitions>
  <inkml:trace contextRef="#ctx0" brushRef="#br0">1 20 24575,'47'0'0,"3"0"0,-5-2 0,7-2 0,3-1 0,-2 0 0,-1 3 0,-6 0 0,-6 2 0,-4 0 0,-3 0 0,-1 0 0,3 0 0,5 3 0,6 3 0,6 3 0,8 4 0,2-2 0,0 1 0,-3-2 0,-6 0 0,-5-2 0,-1 2 0,3 1 0,0 2 0,3-1 0,1 1 0,2-1 0,1 1 0,-1 2 0,-1 3 0,3 1 0,3 3 0,6 2 0,1 2 0,-3-1 0,-5-3 0,-7-1 0,-5-3 0,-4-1 0,-2-1 0,1-1 0,0-1 0,3 1 0,2 1 0,3-1 0</inkml:trace>
  <inkml:trace contextRef="#ctx0" brushRef="#br0" timeOffset="1">2816 622 24575,'3'1'0,"5"2"0</inkml:trace>
  <inkml:trace contextRef="#ctx0" brushRef="#br0" timeOffset="-1">2924 659 24575,'40'14'0,"22"7"0,-13-4 0,-13-3 0,-11-3 0,-9-3 0,-3-2 0,-10-5 0</inkml:trace>
  <inkml:trace contextRef="#ctx0" brushRef="#br0" timeOffset="-3">3225 773 24575,'27'10'0,"8"2"0,4 1 0,0 0 0,-3-2 0,-9-3 0,-5-3 0,-7-3 0,-3-2 0,-2 0 0,-1 0 0,-1 0 0,2 0 0,4 0 0,4 1 0,-16-1 0</inkml:trace>
  <inkml:trace contextRef="#ctx0" brushRef="#br0" timeOffset="-5">3683 887 24575,'13'5'0,"16"6"0,-7-2 0,-6-3 0,-7-2 0,-3-2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2:09.757"/>
    </inkml:context>
    <inkml:brush xml:id="br0">
      <inkml:brushProperty name="width" value="0.35" units="cm"/>
      <inkml:brushProperty name="height" value="0.35" units="cm"/>
      <inkml:brushProperty name="color" value="#F5F5F1"/>
    </inkml:brush>
  </inkml:definitions>
  <inkml:trace contextRef="#ctx0" brushRef="#br0">1 1 24575,'72'33'0,"-2"1"0,-13 0 0,-4-3 0,-8-6 0</inkml:trace>
  <inkml:trace contextRef="#ctx0" brushRef="#br0" timeOffset="1">305 162 24575,'35'19'0,"5"2"0,1 1 0,2-1 0,-27-13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3.943"/>
    </inkml:context>
    <inkml:brush xml:id="br0">
      <inkml:brushProperty name="width" value="0.35" units="cm"/>
      <inkml:brushProperty name="height" value="0.35" units="cm"/>
      <inkml:brushProperty name="color" value="#F5F5F1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70A92-48AD-C34E-9A48-76F0D9669612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E9F3-3659-A145-AD68-8A57EA3BF61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2E9F3-3659-A145-AD68-8A57EA3BF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4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3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9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2003-ABFC-2748-9C1D-8A03E516F91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BA87-FDEE-3741-9D27-1C27005ED5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3.xml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32.altervista.org/abou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368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DD619D5B-26E6-E927-FE38-97114E67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43691"/>
            <a:ext cx="5861957" cy="69016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AB45E51-F9FE-26D7-3F82-13D51AA3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6769" y="1311521"/>
            <a:ext cx="6133171" cy="10983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Uma(no)idea2.0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41F464-1017-3FF2-4104-052381F5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45466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10" name="Immagine 9" descr="Immagine che contiene automa meccanico&#10;&#10;Descrizione generata automaticamente">
            <a:extLst>
              <a:ext uri="{FF2B5EF4-FFF2-40B4-BE49-F238E27FC236}">
                <a16:creationId xmlns:a16="http://schemas.microsoft.com/office/drawing/2014/main" id="{74DCB0FA-AD00-E4BA-9896-EF68E6057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91843" y="2007375"/>
            <a:ext cx="7538357" cy="48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8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03760-20F0-9B0B-86D6-2FD64FA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0C5CA58-8F67-B7EA-4ADF-2A44DA01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8604" y="365125"/>
            <a:ext cx="13190604" cy="3240380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E16B35B-0B93-F68E-8822-B306D4C6DADA}"/>
              </a:ext>
            </a:extLst>
          </p:cNvPr>
          <p:cNvSpPr/>
          <p:nvPr/>
        </p:nvSpPr>
        <p:spPr>
          <a:xfrm>
            <a:off x="-3728682" y="1845883"/>
            <a:ext cx="28575000" cy="585216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4E21215-4916-E42B-EB31-227670D521F3}"/>
              </a:ext>
            </a:extLst>
          </p:cNvPr>
          <p:cNvSpPr/>
          <p:nvPr/>
        </p:nvSpPr>
        <p:spPr>
          <a:xfrm>
            <a:off x="-3680915" y="-4824254"/>
            <a:ext cx="28575000" cy="585216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7A58E73-082A-9438-2985-8C414C18B0E0}"/>
              </a:ext>
            </a:extLst>
          </p:cNvPr>
          <p:cNvSpPr/>
          <p:nvPr/>
        </p:nvSpPr>
        <p:spPr>
          <a:xfrm>
            <a:off x="8229600" y="3471479"/>
            <a:ext cx="4753970" cy="4596911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DD7541-8367-DA67-3051-E621445F861D}"/>
              </a:ext>
            </a:extLst>
          </p:cNvPr>
          <p:cNvSpPr txBox="1"/>
          <p:nvPr/>
        </p:nvSpPr>
        <p:spPr>
          <a:xfrm>
            <a:off x="9225887" y="4198670"/>
            <a:ext cx="2665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venir Next Ultra Light" panose="020B0203020202020204" pitchFamily="34" charset="77"/>
              </a:rPr>
              <a:t>Utilizzate le librerie </a:t>
            </a:r>
            <a:r>
              <a:rPr lang="it-IT" sz="4000" dirty="0" err="1">
                <a:latin typeface="Avenir Next Ultra Light" panose="020B0203020202020204" pitchFamily="34" charset="77"/>
              </a:rPr>
              <a:t>SparkFun</a:t>
            </a:r>
            <a:r>
              <a:rPr lang="it-IT" sz="4000" dirty="0">
                <a:latin typeface="Avenir Next Ultra Light" panose="020B0203020202020204" pitchFamily="34" charset="77"/>
              </a:rPr>
              <a:t> e </a:t>
            </a:r>
            <a:r>
              <a:rPr lang="it-IT" sz="4000" dirty="0" err="1">
                <a:latin typeface="Avenir Next Ultra Light" panose="020B0203020202020204" pitchFamily="34" charset="77"/>
              </a:rPr>
              <a:t>WiFi.h</a:t>
            </a:r>
            <a:endParaRPr lang="it-IT" sz="4000" dirty="0">
              <a:latin typeface="Avenir Next Ultra Light" panose="020B02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72330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03760-20F0-9B0B-86D6-2FD64FA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D637DCF3-CF43-3A26-FA6C-162DB098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0C5CA58-8F67-B7EA-4ADF-2A44DA01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1545" y="-10701807"/>
            <a:ext cx="16483676" cy="4049351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E16B35B-0B93-F68E-8822-B306D4C6DADA}"/>
              </a:ext>
            </a:extLst>
          </p:cNvPr>
          <p:cNvSpPr/>
          <p:nvPr/>
        </p:nvSpPr>
        <p:spPr>
          <a:xfrm>
            <a:off x="-4149668" y="5152661"/>
            <a:ext cx="28575000" cy="585216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4E21215-4916-E42B-EB31-227670D521F3}"/>
              </a:ext>
            </a:extLst>
          </p:cNvPr>
          <p:cNvSpPr/>
          <p:nvPr/>
        </p:nvSpPr>
        <p:spPr>
          <a:xfrm>
            <a:off x="-3986698" y="-2448414"/>
            <a:ext cx="28575000" cy="585216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3154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03760-20F0-9B0B-86D6-2FD64FA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0C5CA58-8F67-B7EA-4ADF-2A44DA01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8814" y="-14883308"/>
            <a:ext cx="14095228" cy="3462609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E16B35B-0B93-F68E-8822-B306D4C6DADA}"/>
              </a:ext>
            </a:extLst>
          </p:cNvPr>
          <p:cNvSpPr/>
          <p:nvPr/>
        </p:nvSpPr>
        <p:spPr>
          <a:xfrm>
            <a:off x="-4095880" y="4428262"/>
            <a:ext cx="28575000" cy="585216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4E21215-4916-E42B-EB31-227670D521F3}"/>
              </a:ext>
            </a:extLst>
          </p:cNvPr>
          <p:cNvSpPr/>
          <p:nvPr/>
        </p:nvSpPr>
        <p:spPr>
          <a:xfrm>
            <a:off x="-4095880" y="-4402182"/>
            <a:ext cx="28575000" cy="585216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1466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03760-20F0-9B0B-86D6-2FD64FA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0C5CA58-8F67-B7EA-4ADF-2A44DA01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598" y="-26444903"/>
            <a:ext cx="13556598" cy="3330290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E16B35B-0B93-F68E-8822-B306D4C6DADA}"/>
              </a:ext>
            </a:extLst>
          </p:cNvPr>
          <p:cNvSpPr/>
          <p:nvPr/>
        </p:nvSpPr>
        <p:spPr>
          <a:xfrm>
            <a:off x="-4290499" y="5951016"/>
            <a:ext cx="28575000" cy="585216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4E21215-4916-E42B-EB31-227670D521F3}"/>
              </a:ext>
            </a:extLst>
          </p:cNvPr>
          <p:cNvSpPr/>
          <p:nvPr/>
        </p:nvSpPr>
        <p:spPr>
          <a:xfrm>
            <a:off x="-4095880" y="-3612117"/>
            <a:ext cx="28575000" cy="585216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3549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AD44A-6900-64E7-2055-6EF48A1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diagramma, schizzo, disegno, Piano&#10;&#10;Descrizione generata automaticamente">
            <a:extLst>
              <a:ext uri="{FF2B5EF4-FFF2-40B4-BE49-F238E27FC236}">
                <a16:creationId xmlns:a16="http://schemas.microsoft.com/office/drawing/2014/main" id="{E38E1912-F6C1-427D-4A17-22A758F0B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0676" y="-112542"/>
            <a:ext cx="12324248" cy="6970542"/>
          </a:xfrm>
        </p:spPr>
      </p:pic>
    </p:spTree>
    <p:extLst>
      <p:ext uri="{BB962C8B-B14F-4D97-AF65-F5344CB8AC3E}">
        <p14:creationId xmlns:p14="http://schemas.microsoft.com/office/powerpoint/2010/main" val="289492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C0105-B24C-2E74-2AAA-E9C5B3C6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21" name="Segnaposto contenuto 2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2B403DE-EE93-1388-FD12-69255133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0" y="3353594"/>
            <a:ext cx="3429000" cy="1295400"/>
          </a:xfrm>
        </p:spPr>
      </p:pic>
      <p:pic>
        <p:nvPicPr>
          <p:cNvPr id="8" name="Segnaposto contenuto 4" descr="Immagine che contiene schermata, testo, linea, diagramma&#10;&#10;Descrizione generata automaticamente">
            <a:extLst>
              <a:ext uri="{FF2B5EF4-FFF2-40B4-BE49-F238E27FC236}">
                <a16:creationId xmlns:a16="http://schemas.microsoft.com/office/drawing/2014/main" id="{F245B7A0-7895-054F-F855-54705861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86230" y="0"/>
            <a:ext cx="17934563" cy="6858000"/>
          </a:xfrm>
          <a:prstGeom prst="rect">
            <a:avLst/>
          </a:prstGeom>
        </p:spPr>
      </p:pic>
      <p:sp>
        <p:nvSpPr>
          <p:cNvPr id="12" name="Callout 6 11">
            <a:extLst>
              <a:ext uri="{FF2B5EF4-FFF2-40B4-BE49-F238E27FC236}">
                <a16:creationId xmlns:a16="http://schemas.microsoft.com/office/drawing/2014/main" id="{052262AE-DBE5-BBCB-4B70-B16BC3AE5656}"/>
              </a:ext>
            </a:extLst>
          </p:cNvPr>
          <p:cNvSpPr/>
          <p:nvPr/>
        </p:nvSpPr>
        <p:spPr>
          <a:xfrm>
            <a:off x="7366000" y="2663031"/>
            <a:ext cx="4413506" cy="1325563"/>
          </a:xfrm>
          <a:prstGeom prst="accentCallout2">
            <a:avLst>
              <a:gd name="adj1" fmla="val 30484"/>
              <a:gd name="adj2" fmla="val -4724"/>
              <a:gd name="adj3" fmla="val 4340"/>
              <a:gd name="adj4" fmla="val -18041"/>
              <a:gd name="adj5" fmla="val 1974"/>
              <a:gd name="adj6" fmla="val -24083"/>
            </a:avLst>
          </a:prstGeom>
          <a:blipFill>
            <a:blip r:embed="rId4"/>
            <a:stretch>
              <a:fillRect/>
            </a:stretch>
          </a:blip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17" name="Callout 7 16">
            <a:extLst>
              <a:ext uri="{FF2B5EF4-FFF2-40B4-BE49-F238E27FC236}">
                <a16:creationId xmlns:a16="http://schemas.microsoft.com/office/drawing/2014/main" id="{86671EB3-6C58-AE85-13F9-C52717404D1C}"/>
              </a:ext>
            </a:extLst>
          </p:cNvPr>
          <p:cNvSpPr/>
          <p:nvPr/>
        </p:nvSpPr>
        <p:spPr>
          <a:xfrm>
            <a:off x="189092" y="314387"/>
            <a:ext cx="3068053" cy="3674208"/>
          </a:xfrm>
          <a:prstGeom prst="accentCallout3">
            <a:avLst>
              <a:gd name="adj1" fmla="val 31956"/>
              <a:gd name="adj2" fmla="val 108991"/>
              <a:gd name="adj3" fmla="val 13958"/>
              <a:gd name="adj4" fmla="val 165941"/>
              <a:gd name="adj5" fmla="val 14130"/>
              <a:gd name="adj6" fmla="val 194216"/>
              <a:gd name="adj7" fmla="val 14408"/>
              <a:gd name="adj8" fmla="val 20174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llout 7 18">
            <a:extLst>
              <a:ext uri="{FF2B5EF4-FFF2-40B4-BE49-F238E27FC236}">
                <a16:creationId xmlns:a16="http://schemas.microsoft.com/office/drawing/2014/main" id="{C12E50F5-1CC6-569A-4EFF-A0C56367B576}"/>
              </a:ext>
            </a:extLst>
          </p:cNvPr>
          <p:cNvSpPr/>
          <p:nvPr/>
        </p:nvSpPr>
        <p:spPr>
          <a:xfrm>
            <a:off x="838200" y="4554071"/>
            <a:ext cx="3952971" cy="1613879"/>
          </a:xfrm>
          <a:prstGeom prst="accentCallout3">
            <a:avLst>
              <a:gd name="adj1" fmla="val 48620"/>
              <a:gd name="adj2" fmla="val 109445"/>
              <a:gd name="adj3" fmla="val 16180"/>
              <a:gd name="adj4" fmla="val 126934"/>
              <a:gd name="adj5" fmla="val 15241"/>
              <a:gd name="adj6" fmla="val 136613"/>
              <a:gd name="adj7" fmla="val 15519"/>
              <a:gd name="adj8" fmla="val 144599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llout 7 21">
            <a:extLst>
              <a:ext uri="{FF2B5EF4-FFF2-40B4-BE49-F238E27FC236}">
                <a16:creationId xmlns:a16="http://schemas.microsoft.com/office/drawing/2014/main" id="{153463D9-20A7-560A-9C98-4B6BA2084022}"/>
              </a:ext>
            </a:extLst>
          </p:cNvPr>
          <p:cNvSpPr/>
          <p:nvPr/>
        </p:nvSpPr>
        <p:spPr>
          <a:xfrm>
            <a:off x="9161929" y="717176"/>
            <a:ext cx="2617577" cy="1615912"/>
          </a:xfrm>
          <a:prstGeom prst="accentCallout3">
            <a:avLst>
              <a:gd name="adj1" fmla="val 56837"/>
              <a:gd name="adj2" fmla="val -6938"/>
              <a:gd name="adj3" fmla="val 57383"/>
              <a:gd name="adj4" fmla="val -13472"/>
              <a:gd name="adj5" fmla="val 58703"/>
              <a:gd name="adj6" fmla="val -28185"/>
              <a:gd name="adj7" fmla="val 40387"/>
              <a:gd name="adj8" fmla="val -28351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A5E7302-9BF8-87D9-A511-2866629133EE}"/>
                  </a:ext>
                </a:extLst>
              </p14:cNvPr>
              <p14:cNvContentPartPr/>
              <p14:nvPr/>
            </p14:nvContentPartPr>
            <p14:xfrm>
              <a:off x="-3166514" y="291868"/>
              <a:ext cx="1495440" cy="18252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A5E7302-9BF8-87D9-A511-2866629133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229154" y="228868"/>
                <a:ext cx="16210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5B7158E3-6F4D-F6AD-361F-E84581F50466}"/>
              </a:ext>
            </a:extLst>
          </p:cNvPr>
          <p:cNvGrpSpPr/>
          <p:nvPr/>
        </p:nvGrpSpPr>
        <p:grpSpPr>
          <a:xfrm>
            <a:off x="-1754594" y="431188"/>
            <a:ext cx="1520280" cy="420480"/>
            <a:chOff x="-1754594" y="431188"/>
            <a:chExt cx="152028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025116B9-53B1-B56B-7FC1-0A9A082F9101}"/>
                    </a:ext>
                  </a:extLst>
                </p14:cNvPr>
                <p14:cNvContentPartPr/>
                <p14:nvPr/>
              </p14:nvContentPartPr>
              <p14:xfrm>
                <a:off x="-1754594" y="431188"/>
                <a:ext cx="1360800" cy="33372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025116B9-53B1-B56B-7FC1-0A9A082F91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817234" y="368188"/>
                  <a:ext cx="14864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1C03E77A-1A33-2A29-F950-2211CD053E3C}"/>
                    </a:ext>
                  </a:extLst>
                </p14:cNvPr>
                <p14:cNvContentPartPr/>
                <p14:nvPr/>
              </p14:nvContentPartPr>
              <p14:xfrm>
                <a:off x="-407474" y="760588"/>
                <a:ext cx="173160" cy="9108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1C03E77A-1A33-2A29-F950-2211CD053E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-470114" y="697948"/>
                  <a:ext cx="29880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259E851B-6854-E716-BB50-0CEF03A64C23}"/>
                  </a:ext>
                </a:extLst>
              </p14:cNvPr>
              <p14:cNvContentPartPr/>
              <p14:nvPr/>
            </p14:nvContentPartPr>
            <p14:xfrm>
              <a:off x="-642890" y="-476113"/>
              <a:ext cx="360" cy="360"/>
            </p14:xfrm>
          </p:contentPart>
        </mc:Choice>
        <mc:Fallback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259E851B-6854-E716-BB50-0CEF03A64C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705890" y="-53911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45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1" animBg="1"/>
      <p:bldP spid="19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AD44A-6900-64E7-2055-6EF48A1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diagramma, schizzo, disegno, Piano&#10;&#10;Descrizione generata automaticamente">
            <a:extLst>
              <a:ext uri="{FF2B5EF4-FFF2-40B4-BE49-F238E27FC236}">
                <a16:creationId xmlns:a16="http://schemas.microsoft.com/office/drawing/2014/main" id="{E38E1912-F6C1-427D-4A17-22A758F0B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0676" y="-112542"/>
            <a:ext cx="12324248" cy="6970542"/>
          </a:xfrm>
        </p:spPr>
      </p:pic>
    </p:spTree>
    <p:extLst>
      <p:ext uri="{BB962C8B-B14F-4D97-AF65-F5344CB8AC3E}">
        <p14:creationId xmlns:p14="http://schemas.microsoft.com/office/powerpoint/2010/main" val="2937862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6510B9-A79E-57A3-64FE-D80E6E8E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Braille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06550-91B9-AFFE-D46F-8E0053CC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0793"/>
          </a:xfrm>
        </p:spPr>
        <p:txBody>
          <a:bodyPr/>
          <a:lstStyle/>
          <a:p>
            <a:r>
              <a:rPr lang="it-IT" dirty="0"/>
              <a:t>I messaggi inviati dal </a:t>
            </a:r>
            <a:r>
              <a:rPr lang="it-IT" dirty="0" err="1"/>
              <a:t>Nao</a:t>
            </a:r>
            <a:r>
              <a:rPr lang="it-IT" dirty="0"/>
              <a:t> tradotti attraverso il programma NVDA in Braille per essere poi trasmessi alla tavola braille.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8F6D58-D04D-2193-749F-877AE1EF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3386798"/>
            <a:ext cx="2285001" cy="3295674"/>
          </a:xfrm>
          <a:prstGeom prst="rect">
            <a:avLst/>
          </a:prstGeom>
        </p:spPr>
      </p:pic>
      <p:pic>
        <p:nvPicPr>
          <p:cNvPr id="9" name="Immagine 8" descr="Immagine che contiene testo, Elementi grafici, Carattere, grafica&#10;&#10;Descrizione generata automaticamente">
            <a:extLst>
              <a:ext uri="{FF2B5EF4-FFF2-40B4-BE49-F238E27FC236}">
                <a16:creationId xmlns:a16="http://schemas.microsoft.com/office/drawing/2014/main" id="{3CC39F6C-5083-88EF-22E7-D8D3BDEF5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04" t="19548" r="33253" b="23132"/>
          <a:stretch/>
        </p:blipFill>
        <p:spPr>
          <a:xfrm>
            <a:off x="4254267" y="4139736"/>
            <a:ext cx="1841733" cy="1853101"/>
          </a:xfrm>
          <a:prstGeom prst="rect">
            <a:avLst/>
          </a:prstGeom>
        </p:spPr>
      </p:pic>
      <p:pic>
        <p:nvPicPr>
          <p:cNvPr id="11" name="Immagine 10" descr="Immagine che contiene elettronica, controllo, design&#10;&#10;Descrizione generata automaticamente">
            <a:extLst>
              <a:ext uri="{FF2B5EF4-FFF2-40B4-BE49-F238E27FC236}">
                <a16:creationId xmlns:a16="http://schemas.microsoft.com/office/drawing/2014/main" id="{A227D286-9340-8961-4768-A12C51121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221" y="4197043"/>
            <a:ext cx="3403600" cy="17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6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69BCEBF-A285-AE1F-E179-8AAA6C149BC5}"/>
              </a:ext>
            </a:extLst>
          </p:cNvPr>
          <p:cNvSpPr/>
          <p:nvPr/>
        </p:nvSpPr>
        <p:spPr>
          <a:xfrm>
            <a:off x="4773168" y="-329184"/>
            <a:ext cx="8583168" cy="751636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chio&#10;&#10;Descrizione generata automaticamente">
            <a:extLst>
              <a:ext uri="{FF2B5EF4-FFF2-40B4-BE49-F238E27FC236}">
                <a16:creationId xmlns:a16="http://schemas.microsoft.com/office/drawing/2014/main" id="{B30BC7E0-D345-EA97-AC64-F57B6A4D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43" y="-329184"/>
            <a:ext cx="6083809" cy="7480093"/>
          </a:xfrm>
          <a:prstGeom prst="rect">
            <a:avLst/>
          </a:prstGeom>
        </p:spPr>
      </p:pic>
      <p:pic>
        <p:nvPicPr>
          <p:cNvPr id="4" name="Immagine 3" descr="Immagine che contiene elettronica, mela, computer, computer&#10;&#10;Descrizione generata automaticamente">
            <a:extLst>
              <a:ext uri="{FF2B5EF4-FFF2-40B4-BE49-F238E27FC236}">
                <a16:creationId xmlns:a16="http://schemas.microsoft.com/office/drawing/2014/main" id="{E3FDBF43-0ED1-B83E-CE1F-ABB1209F1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2" y="3994270"/>
            <a:ext cx="3528058" cy="259036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F61C012-2633-2300-76F9-6ACCBB11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847" y="820792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Avenir Next Ultra Light" panose="020B0203020202020204" pitchFamily="34" charset="77"/>
              </a:rPr>
              <a:t>Server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4987B5-BFD6-6480-9B71-755352D7EDBC}"/>
              </a:ext>
            </a:extLst>
          </p:cNvPr>
          <p:cNvSpPr txBox="1"/>
          <p:nvPr/>
        </p:nvSpPr>
        <p:spPr>
          <a:xfrm>
            <a:off x="7075931" y="2471699"/>
            <a:ext cx="460552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Avenir Next Ultra Light" panose="020B0203020202020204" pitchFamily="34" charset="77"/>
              </a:rPr>
              <a:t>Comunicazione Server TCP/IP su </a:t>
            </a:r>
            <a:r>
              <a:rPr lang="it-IT" sz="3200" dirty="0" err="1">
                <a:latin typeface="Avenir Next Ultra Light" panose="020B0203020202020204" pitchFamily="34" charset="77"/>
              </a:rPr>
              <a:t>Socket</a:t>
            </a:r>
            <a:endParaRPr lang="it-IT" sz="3200" dirty="0">
              <a:latin typeface="Avenir Next Ultra Light" panose="020B0203020202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Avenir Next Ultra Light" panose="020B0203020202020204" pitchFamily="34" charset="77"/>
              </a:rPr>
              <a:t>Wifi-shield</a:t>
            </a:r>
            <a:endParaRPr lang="it-IT" sz="3200" dirty="0">
              <a:latin typeface="Avenir Next Ultra Light" panose="020B0203020202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Avenir Next Ultra Light" panose="020B0203020202020204" pitchFamily="34" charset="77"/>
              </a:rPr>
              <a:t>Mandante_numeropera_ricevente</a:t>
            </a:r>
            <a:endParaRPr lang="it-IT" sz="3200" dirty="0">
              <a:latin typeface="Avenir Next Ultra Light" panose="020B0203020202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6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A2AAC-ECB0-1198-F83A-F8032AB1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904F0C-6D74-3752-D54E-155A1C03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effectLst/>
                <a:latin typeface="gg sans"/>
                <a:hlinkClick r:id="rId2" tooltip="https://r32.altervista.org/about.html"/>
              </a:rPr>
              <a:t>https://r32.altervista.org/about.html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3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F397593-36F1-7813-C425-369492E78E6F}"/>
              </a:ext>
            </a:extLst>
          </p:cNvPr>
          <p:cNvSpPr/>
          <p:nvPr/>
        </p:nvSpPr>
        <p:spPr>
          <a:xfrm>
            <a:off x="-341193" y="730270"/>
            <a:ext cx="810402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C7128-01C4-05B4-372E-75C5FBC3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44125"/>
            <a:ext cx="6578221" cy="389837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it-IT" sz="2000" dirty="0">
                <a:latin typeface="Avenir Next Ultra Light" panose="020B0203020202020204" pitchFamily="34" charset="77"/>
              </a:rPr>
              <a:t>Il progetto ”</a:t>
            </a:r>
            <a:r>
              <a:rPr lang="it-IT" sz="2000" dirty="0" err="1">
                <a:latin typeface="Avenir Next Ultra Light" panose="020B0203020202020204" pitchFamily="34" charset="77"/>
              </a:rPr>
              <a:t>Uma</a:t>
            </a:r>
            <a:r>
              <a:rPr lang="it-IT" sz="2000" dirty="0">
                <a:latin typeface="Avenir Next Ultra Light" panose="020B0203020202020204" pitchFamily="34" charset="77"/>
              </a:rPr>
              <a:t>(no)idea2.0” è stato per rendere </a:t>
            </a:r>
            <a:r>
              <a:rPr lang="it-IT" sz="2000" b="1" dirty="0">
                <a:latin typeface="Avenir Next Ultra Light" panose="020B0203020202020204" pitchFamily="34" charset="77"/>
              </a:rPr>
              <a:t>accessibile la mostra </a:t>
            </a:r>
            <a:r>
              <a:rPr lang="it-IT" sz="2000" dirty="0">
                <a:latin typeface="Avenir Next Ultra Light" panose="020B0203020202020204" pitchFamily="34" charset="77"/>
              </a:rPr>
              <a:t>a più persone possibili.</a:t>
            </a:r>
          </a:p>
          <a:p>
            <a:r>
              <a:rPr lang="it-IT" sz="2000" dirty="0">
                <a:latin typeface="Avenir Next Ultra Light" panose="020B0203020202020204" pitchFamily="34" charset="77"/>
              </a:rPr>
              <a:t>Collaborazione con </a:t>
            </a:r>
            <a:r>
              <a:rPr lang="it-IT" sz="2000" b="1" dirty="0">
                <a:latin typeface="Avenir Next Ultra Light" panose="020B0203020202020204" pitchFamily="34" charset="77"/>
              </a:rPr>
              <a:t>Rivela</a:t>
            </a:r>
            <a:r>
              <a:rPr lang="it-IT" sz="2000" dirty="0">
                <a:latin typeface="Avenir Next Ultra Light" panose="020B0203020202020204" pitchFamily="34" charset="77"/>
              </a:rPr>
              <a:t>.</a:t>
            </a:r>
          </a:p>
          <a:p>
            <a:r>
              <a:rPr lang="it-IT" sz="2000" dirty="0">
                <a:latin typeface="Avenir Next Ultra Light" panose="020B0203020202020204" pitchFamily="34" charset="77"/>
              </a:rPr>
              <a:t>Infatti </a:t>
            </a:r>
            <a:r>
              <a:rPr lang="it-IT" sz="2000" dirty="0" err="1">
                <a:latin typeface="Avenir Next Ultra Light" panose="020B0203020202020204" pitchFamily="34" charset="77"/>
              </a:rPr>
              <a:t>Uma</a:t>
            </a:r>
            <a:r>
              <a:rPr lang="it-IT" sz="2000" dirty="0">
                <a:latin typeface="Avenir Next Ultra Light" panose="020B0203020202020204" pitchFamily="34" charset="77"/>
              </a:rPr>
              <a:t>(no)idea sarà elemento caratterizzante della mostra a Castel San Pietro, sulle colline Veronesi il </a:t>
            </a:r>
            <a:r>
              <a:rPr lang="it-IT" sz="2000" b="1" dirty="0">
                <a:latin typeface="Avenir Next Ultra Light" panose="020B0203020202020204" pitchFamily="34" charset="77"/>
              </a:rPr>
              <a:t>20 e 21 Maggio</a:t>
            </a:r>
            <a:r>
              <a:rPr lang="it-IT" sz="2000" b="1" dirty="0"/>
              <a:t>.</a:t>
            </a:r>
            <a:endParaRPr lang="it-IT" sz="2000" dirty="0">
              <a:latin typeface="Avenir Next Ultra Light" panose="020B0203020202020204" pitchFamily="34" charset="77"/>
            </a:endParaRPr>
          </a:p>
          <a:p>
            <a:r>
              <a:rPr lang="it-IT" sz="2000" dirty="0">
                <a:latin typeface="Avenir Next Ultra Light" panose="020B0203020202020204" pitchFamily="34" charset="77"/>
              </a:rPr>
              <a:t>Le opere sono legate da un unico filo conduttore: Il </a:t>
            </a:r>
            <a:r>
              <a:rPr lang="it-IT" sz="2000" b="1" dirty="0">
                <a:latin typeface="Avenir Next Ultra Light" panose="020B0203020202020204" pitchFamily="34" charset="77"/>
              </a:rPr>
              <a:t>Purgatorio</a:t>
            </a:r>
            <a:r>
              <a:rPr lang="it-IT" sz="2000" dirty="0">
                <a:latin typeface="Avenir Next Ultra Light" panose="020B0203020202020204" pitchFamily="34" charset="77"/>
              </a:rPr>
              <a:t> di Dante.</a:t>
            </a:r>
          </a:p>
        </p:txBody>
      </p:sp>
      <p:pic>
        <p:nvPicPr>
          <p:cNvPr id="1026" name="Picture 2" descr="Associazione Rivela Verona">
            <a:extLst>
              <a:ext uri="{FF2B5EF4-FFF2-40B4-BE49-F238E27FC236}">
                <a16:creationId xmlns:a16="http://schemas.microsoft.com/office/drawing/2014/main" id="{02190FFB-1C0B-4E55-9390-2B5A746F3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22105" r="1195" b="-2"/>
          <a:stretch/>
        </p:blipFill>
        <p:spPr bwMode="auto">
          <a:xfrm>
            <a:off x="20" y="3821372"/>
            <a:ext cx="6400781" cy="303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68E036B-9D65-DB16-FD47-978406B85088}"/>
              </a:ext>
            </a:extLst>
          </p:cNvPr>
          <p:cNvSpPr/>
          <p:nvPr/>
        </p:nvSpPr>
        <p:spPr>
          <a:xfrm>
            <a:off x="11491415" y="-327546"/>
            <a:ext cx="1323833" cy="756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B50B814-56F8-3560-638D-11477205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94" y="0"/>
            <a:ext cx="4963853" cy="719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578C7-C783-9D67-20F4-CD6B7246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32" y="566928"/>
            <a:ext cx="5501640" cy="5833872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latin typeface="Avenir Next Ultra Light" panose="020B0203020202020204" pitchFamily="34" charset="77"/>
              </a:rPr>
              <a:t>I visitatori tramite un applicazione da noi creata, </a:t>
            </a:r>
            <a:r>
              <a:rPr lang="it-IT" dirty="0" err="1">
                <a:latin typeface="Avenir Next Ultra Light" panose="020B0203020202020204" pitchFamily="34" charset="77"/>
              </a:rPr>
              <a:t>potrannorichiamare</a:t>
            </a:r>
            <a:r>
              <a:rPr lang="it-IT" dirty="0">
                <a:latin typeface="Avenir Next Ultra Light" panose="020B0203020202020204" pitchFamily="34" charset="77"/>
              </a:rPr>
              <a:t> la </a:t>
            </a:r>
            <a:r>
              <a:rPr lang="it-IT" dirty="0" err="1">
                <a:latin typeface="Avenir Next Ultra Light" panose="020B0203020202020204" pitchFamily="34" charset="77"/>
              </a:rPr>
              <a:t>NaoCar</a:t>
            </a:r>
            <a:r>
              <a:rPr lang="it-IT" dirty="0">
                <a:latin typeface="Avenir Next Ultra Light" panose="020B0203020202020204" pitchFamily="34" charset="77"/>
              </a:rPr>
              <a:t> in due modi: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latin typeface="Avenir Next Ultra Light" panose="020B0203020202020204" pitchFamily="34" charset="77"/>
              </a:rPr>
              <a:t>Dalla schermata principale.</a:t>
            </a:r>
          </a:p>
          <a:p>
            <a:r>
              <a:rPr lang="it-IT" b="1" dirty="0">
                <a:latin typeface="Avenir Next Ultra Light" panose="020B0203020202020204" pitchFamily="34" charset="77"/>
              </a:rPr>
              <a:t>inquadrano l’opera</a:t>
            </a:r>
            <a:r>
              <a:rPr lang="it-IT" dirty="0">
                <a:latin typeface="Avenir Next Ultra Light" panose="020B0203020202020204" pitchFamily="34" charset="77"/>
              </a:rPr>
              <a:t> e questa viene riconosciuta attraverso la </a:t>
            </a:r>
            <a:r>
              <a:rPr lang="it-IT" b="1" dirty="0">
                <a:latin typeface="Avenir Next Ultra Light" panose="020B0203020202020204" pitchFamily="34" charset="77"/>
              </a:rPr>
              <a:t>realtà aumentata</a:t>
            </a:r>
            <a:r>
              <a:rPr lang="it-IT" dirty="0">
                <a:latin typeface="Avenir Next Ultra Light" panose="020B0203020202020204" pitchFamily="34" charset="77"/>
              </a:rPr>
              <a:t>. L’applicazione comunica alla </a:t>
            </a:r>
            <a:r>
              <a:rPr lang="it-IT" dirty="0" err="1">
                <a:latin typeface="Avenir Next Ultra Light" panose="020B0203020202020204" pitchFamily="34" charset="77"/>
              </a:rPr>
              <a:t>NAOCar</a:t>
            </a:r>
            <a:r>
              <a:rPr lang="it-IT" dirty="0">
                <a:latin typeface="Avenir Next Ultra Light" panose="020B0203020202020204" pitchFamily="34" charset="77"/>
              </a:rPr>
              <a:t> di recarsi verso l’opera da descrivere.  A questo punto è possibile ascoltarne la </a:t>
            </a:r>
            <a:r>
              <a:rPr lang="it-IT" b="1" dirty="0">
                <a:latin typeface="Avenir Next Ultra Light" panose="020B0203020202020204" pitchFamily="34" charset="77"/>
              </a:rPr>
              <a:t>descrizione</a:t>
            </a:r>
            <a:r>
              <a:rPr lang="it-IT" dirty="0">
                <a:latin typeface="Avenir Next Ultra Light" panose="020B0203020202020204" pitchFamily="34" charset="77"/>
              </a:rPr>
              <a:t> (fornita dal NAO) e </a:t>
            </a:r>
            <a:r>
              <a:rPr lang="it-IT" b="1" dirty="0">
                <a:latin typeface="Avenir Next Ultra Light" panose="020B0203020202020204" pitchFamily="34" charset="77"/>
              </a:rPr>
              <a:t>visualizzarne il testo</a:t>
            </a:r>
            <a:r>
              <a:rPr lang="it-IT" dirty="0">
                <a:latin typeface="Avenir Next Ultra Light" panose="020B0203020202020204" pitchFamily="34" charset="77"/>
              </a:rPr>
              <a:t>, disegni e la traduzione in linguaggio dei segni su uno schermo.</a:t>
            </a:r>
          </a:p>
          <a:p>
            <a:r>
              <a:rPr lang="it-IT" dirty="0">
                <a:latin typeface="Avenir Next Ultra Light" panose="020B0203020202020204" pitchFamily="34" charset="77"/>
              </a:rPr>
              <a:t>Al termine della descrizione è possibile porre a NAO dei </a:t>
            </a:r>
            <a:r>
              <a:rPr lang="it-IT" b="1" dirty="0">
                <a:latin typeface="Avenir Next Ultra Light" panose="020B0203020202020204" pitchFamily="34" charset="77"/>
              </a:rPr>
              <a:t>quiz</a:t>
            </a:r>
            <a:r>
              <a:rPr lang="it-IT" dirty="0">
                <a:latin typeface="Avenir Next Ultra Light" panose="020B0203020202020204" pitchFamily="34" charset="77"/>
              </a:rPr>
              <a:t> riguardanti l’opera ai quali lui stesso fornirà delle risposte</a:t>
            </a:r>
            <a:r>
              <a:rPr lang="it-IT" dirty="0"/>
              <a:t>.</a:t>
            </a:r>
          </a:p>
        </p:txBody>
      </p:sp>
      <p:pic>
        <p:nvPicPr>
          <p:cNvPr id="6" name="Immagine 5" descr="Immagine che contiene vestiti, Costumi, natale, rosso&#10;&#10;Descrizione generata automaticamente">
            <a:extLst>
              <a:ext uri="{FF2B5EF4-FFF2-40B4-BE49-F238E27FC236}">
                <a16:creationId xmlns:a16="http://schemas.microsoft.com/office/drawing/2014/main" id="{8EABD3A3-AC60-D566-7913-4EBFFC70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7088" y="-759777"/>
            <a:ext cx="8199120" cy="109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6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CE9C92-438C-177D-1B7D-27416BB5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945" y="1778000"/>
            <a:ext cx="4617534" cy="4324688"/>
          </a:xfrm>
        </p:spPr>
        <p:txBody>
          <a:bodyPr>
            <a:normAutofit lnSpcReduction="10000"/>
          </a:bodyPr>
          <a:lstStyle/>
          <a:p>
            <a:r>
              <a:rPr lang="it-IT" sz="1800" b="1" dirty="0">
                <a:latin typeface="Avenir Next Ultra Light" panose="020B0203020202020204" pitchFamily="34" charset="77"/>
              </a:rPr>
              <a:t>Persone ipovedenti</a:t>
            </a:r>
            <a:r>
              <a:rPr lang="it-IT" sz="1800" dirty="0">
                <a:latin typeface="Avenir Next Ultra Light" panose="020B0203020202020204" pitchFamily="34" charset="77"/>
              </a:rPr>
              <a:t>: Spiegazione descritta a voce alta da NAO e tavola braille.</a:t>
            </a:r>
          </a:p>
          <a:p>
            <a:pPr marL="0" indent="0">
              <a:buNone/>
            </a:pPr>
            <a:r>
              <a:rPr lang="it-IT" sz="1800" dirty="0">
                <a:latin typeface="Avenir Next Ultra Light" panose="020B0203020202020204" pitchFamily="34" charset="77"/>
              </a:rPr>
              <a:t>• </a:t>
            </a:r>
            <a:r>
              <a:rPr lang="it-IT" sz="1800" b="1" dirty="0">
                <a:latin typeface="Avenir Next Ultra Light" panose="020B0203020202020204" pitchFamily="34" charset="77"/>
              </a:rPr>
              <a:t>Non udenti</a:t>
            </a:r>
            <a:r>
              <a:rPr lang="it-IT" sz="1800" dirty="0">
                <a:latin typeface="Avenir Next Ultra Light" panose="020B0203020202020204" pitchFamily="34" charset="77"/>
              </a:rPr>
              <a:t>: Proiezione della descrizione esposta da NAO su uno schermo con affianco il corrispettivo video di traduzione in linguaggio dei segni.</a:t>
            </a:r>
          </a:p>
          <a:p>
            <a:pPr marL="0" indent="0">
              <a:buNone/>
            </a:pPr>
            <a:r>
              <a:rPr lang="it-IT" sz="1800" dirty="0">
                <a:latin typeface="Avenir Next Ultra Light" panose="020B0203020202020204" pitchFamily="34" charset="77"/>
              </a:rPr>
              <a:t>• </a:t>
            </a:r>
            <a:r>
              <a:rPr lang="it-IT" sz="1800" b="1" dirty="0">
                <a:latin typeface="Avenir Next Ultra Light" panose="020B0203020202020204" pitchFamily="34" charset="77"/>
              </a:rPr>
              <a:t>DSA</a:t>
            </a:r>
            <a:r>
              <a:rPr lang="it-IT" sz="1800" dirty="0">
                <a:latin typeface="Avenir Next Ultra Light" panose="020B0203020202020204" pitchFamily="34" charset="77"/>
              </a:rPr>
              <a:t>: Utilizzo del carattere Arial nel testo proiettato</a:t>
            </a:r>
          </a:p>
          <a:p>
            <a:pPr marL="0" indent="0">
              <a:buNone/>
            </a:pPr>
            <a:r>
              <a:rPr lang="it-IT" sz="1800" dirty="0">
                <a:latin typeface="Avenir Next Ultra Light" panose="020B0203020202020204" pitchFamily="34" charset="77"/>
              </a:rPr>
              <a:t>• </a:t>
            </a:r>
            <a:r>
              <a:rPr lang="it-IT" sz="1800" b="1" dirty="0">
                <a:latin typeface="Avenir Next Ultra Light" panose="020B0203020202020204" pitchFamily="34" charset="77"/>
              </a:rPr>
              <a:t>Disturbi della Spettro Autistico</a:t>
            </a:r>
            <a:r>
              <a:rPr lang="it-IT" sz="1800" dirty="0">
                <a:latin typeface="Avenir Next Ultra Light" panose="020B0203020202020204" pitchFamily="34" charset="77"/>
              </a:rPr>
              <a:t>: Parole chiave evidenziate per cogliere I concetti più importanti.</a:t>
            </a:r>
          </a:p>
          <a:p>
            <a:pPr marL="0" indent="0">
              <a:buNone/>
            </a:pPr>
            <a:r>
              <a:rPr lang="it-IT" sz="1800" dirty="0">
                <a:latin typeface="Avenir Next Ultra Light" panose="020B0203020202020204" pitchFamily="34" charset="77"/>
              </a:rPr>
              <a:t>• </a:t>
            </a:r>
            <a:r>
              <a:rPr lang="it-IT" sz="1800" b="1" dirty="0">
                <a:latin typeface="Avenir Next Ultra Light" panose="020B0203020202020204" pitchFamily="34" charset="77"/>
              </a:rPr>
              <a:t>Disabilità motorie</a:t>
            </a:r>
            <a:r>
              <a:rPr lang="it-IT" sz="1800" dirty="0">
                <a:latin typeface="Avenir Next Ultra Light" panose="020B0203020202020204" pitchFamily="34" charset="77"/>
              </a:rPr>
              <a:t>: Tour virtuale 3D della mostra.</a:t>
            </a:r>
          </a:p>
          <a:p>
            <a:pPr marL="0" indent="0">
              <a:buNone/>
            </a:pPr>
            <a:r>
              <a:rPr lang="it-IT" sz="1800" dirty="0">
                <a:latin typeface="Avenir Next Ultra Light" panose="020B0203020202020204" pitchFamily="34" charset="77"/>
              </a:rPr>
              <a:t>• </a:t>
            </a:r>
            <a:r>
              <a:rPr lang="it-IT" sz="1800" b="1" dirty="0">
                <a:latin typeface="Avenir Next Ultra Light" panose="020B0203020202020204" pitchFamily="34" charset="77"/>
              </a:rPr>
              <a:t>Bambini</a:t>
            </a:r>
            <a:r>
              <a:rPr lang="it-IT" sz="1800" dirty="0">
                <a:latin typeface="Avenir Next Ultra Light" panose="020B0203020202020204" pitchFamily="34" charset="77"/>
              </a:rPr>
              <a:t>: Quiz con risposta fornita da NAO per rendere la mostra più dinamica.</a:t>
            </a:r>
          </a:p>
        </p:txBody>
      </p:sp>
      <p:pic>
        <p:nvPicPr>
          <p:cNvPr id="8" name="Immagine 7" descr="Immagine che contiene automa meccanico, robot, giocattolo, cartone animato&#10;&#10;Descrizione generata automaticamente">
            <a:extLst>
              <a:ext uri="{FF2B5EF4-FFF2-40B4-BE49-F238E27FC236}">
                <a16:creationId xmlns:a16="http://schemas.microsoft.com/office/drawing/2014/main" id="{BA6E399E-ED0A-2EBB-329C-42E6DCF4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213" y="0"/>
            <a:ext cx="6889157" cy="68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6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BA8854-8962-8833-BE77-330B1276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9" y="2402006"/>
            <a:ext cx="3091543" cy="37121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>
                <a:latin typeface="Avenir Next Ultra Light" panose="020B0203020202020204" pitchFamily="34" charset="77"/>
              </a:rPr>
              <a:t>Quattro </a:t>
            </a:r>
            <a:r>
              <a:rPr lang="en-US" sz="4400" dirty="0" err="1">
                <a:latin typeface="Avenir Next Ultra Light" panose="020B0203020202020204" pitchFamily="34" charset="77"/>
              </a:rPr>
              <a:t>motori</a:t>
            </a:r>
            <a:r>
              <a:rPr lang="en-US" sz="4400" dirty="0">
                <a:latin typeface="Avenir Next Ultra Light" panose="020B0203020202020204" pitchFamily="34" charset="77"/>
              </a:rPr>
              <a:t> </a:t>
            </a:r>
            <a:r>
              <a:rPr lang="en-US" sz="4400" dirty="0" err="1">
                <a:latin typeface="Avenir Next Ultra Light" panose="020B0203020202020204" pitchFamily="34" charset="77"/>
              </a:rPr>
              <a:t>fissati</a:t>
            </a:r>
            <a:r>
              <a:rPr lang="en-US" sz="4400" dirty="0">
                <a:latin typeface="Avenir Next Ultra Light" panose="020B0203020202020204" pitchFamily="34" charset="77"/>
              </a:rPr>
              <a:t> ad </a:t>
            </a:r>
            <a:r>
              <a:rPr lang="en-US" sz="4400" dirty="0" err="1">
                <a:latin typeface="Avenir Next Ultra Light" panose="020B0203020202020204" pitchFamily="34" charset="77"/>
              </a:rPr>
              <a:t>una</a:t>
            </a:r>
            <a:r>
              <a:rPr lang="en-US" sz="4400" dirty="0">
                <a:latin typeface="Avenir Next Ultra Light" panose="020B0203020202020204" pitchFamily="34" charset="77"/>
              </a:rPr>
              <a:t> base </a:t>
            </a:r>
            <a:r>
              <a:rPr lang="en-US" sz="4400" dirty="0" err="1">
                <a:latin typeface="Avenir Next Ultra Light" panose="020B0203020202020204" pitchFamily="34" charset="77"/>
              </a:rPr>
              <a:t>contrallati</a:t>
            </a:r>
            <a:r>
              <a:rPr lang="en-US" sz="4400" dirty="0">
                <a:latin typeface="Avenir Next Ultra Light" panose="020B0203020202020204" pitchFamily="34" charset="77"/>
              </a:rPr>
              <a:t> </a:t>
            </a:r>
            <a:r>
              <a:rPr lang="en-US" sz="4400" dirty="0" err="1">
                <a:latin typeface="Avenir Next Ultra Light" panose="020B0203020202020204" pitchFamily="34" charset="77"/>
              </a:rPr>
              <a:t>dall’Arduino</a:t>
            </a:r>
            <a:r>
              <a:rPr lang="en-US" sz="4400" dirty="0">
                <a:latin typeface="Avenir Next Ultra Light" panose="020B0203020202020204" pitchFamily="34" charset="77"/>
              </a:rPr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695EB9-E2E1-3C83-6900-BC050C92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3" y="-296907"/>
            <a:ext cx="7439644" cy="7712937"/>
          </a:xfrm>
          <a:prstGeom prst="rect">
            <a:avLst/>
          </a:prstGeom>
        </p:spPr>
      </p:pic>
      <p:pic>
        <p:nvPicPr>
          <p:cNvPr id="2" name="Immagine 1" descr="Immagine che contiene schermata, oscurità, notte&#10;&#10;Descrizione generata automaticamente">
            <a:extLst>
              <a:ext uri="{FF2B5EF4-FFF2-40B4-BE49-F238E27FC236}">
                <a16:creationId xmlns:a16="http://schemas.microsoft.com/office/drawing/2014/main" id="{AC06CED2-772D-1EC1-E2A9-5D9440253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94" r="74401" b="40852"/>
          <a:stretch/>
        </p:blipFill>
        <p:spPr>
          <a:xfrm>
            <a:off x="209923" y="2852438"/>
            <a:ext cx="1882113" cy="141424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B1424D-13CB-9739-8D7C-DDC4C4BBFA1B}"/>
              </a:ext>
            </a:extLst>
          </p:cNvPr>
          <p:cNvSpPr txBox="1"/>
          <p:nvPr/>
        </p:nvSpPr>
        <p:spPr>
          <a:xfrm>
            <a:off x="7506132" y="867221"/>
            <a:ext cx="4332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latin typeface="Avenir Next Ultra Light" panose="020B0203020202020204" pitchFamily="34" charset="77"/>
              </a:rPr>
              <a:t>NaoCar2.0</a:t>
            </a:r>
            <a:endParaRPr lang="it-IT" sz="3600" b="1" dirty="0">
              <a:latin typeface="Avenir Next Ultra Light" panose="020B0203020202020204" pitchFamily="34" charset="77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E4BD1E-99F6-DD43-9D67-AC1D1298B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68" t="15166" r="33744" b="44483"/>
          <a:stretch/>
        </p:blipFill>
        <p:spPr>
          <a:xfrm>
            <a:off x="2975212" y="867221"/>
            <a:ext cx="2156346" cy="30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6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BA8854-8962-8833-BE77-330B1276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78" y="1121125"/>
            <a:ext cx="2475648" cy="573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venir Next Ultra Light" panose="020B0203020202020204" pitchFamily="34" charset="77"/>
              </a:rPr>
              <a:t>Arduino</a:t>
            </a:r>
            <a:r>
              <a:rPr lang="en-US" sz="4000" dirty="0">
                <a:latin typeface="Avenir Next Ultra Light" panose="020B0203020202020204" pitchFamily="34" charset="77"/>
              </a:rPr>
              <a:t> </a:t>
            </a:r>
            <a:r>
              <a:rPr lang="en-US" sz="4000" dirty="0" err="1">
                <a:latin typeface="Avenir Next Ultra Light" panose="020B0203020202020204" pitchFamily="34" charset="77"/>
              </a:rPr>
              <a:t>connesso</a:t>
            </a:r>
            <a:r>
              <a:rPr lang="en-US" sz="4000" dirty="0">
                <a:latin typeface="Avenir Next Ultra Light" panose="020B0203020202020204" pitchFamily="34" charset="77"/>
              </a:rPr>
              <a:t> </a:t>
            </a:r>
            <a:r>
              <a:rPr lang="en-US" sz="4000" dirty="0" err="1">
                <a:latin typeface="Avenir Next Ultra Light" panose="020B0203020202020204" pitchFamily="34" charset="77"/>
              </a:rPr>
              <a:t>alla</a:t>
            </a:r>
            <a:r>
              <a:rPr lang="en-US" sz="4000" dirty="0">
                <a:latin typeface="Avenir Next Ultra Light" panose="020B0203020202020204" pitchFamily="34" charset="77"/>
              </a:rPr>
              <a:t> WI-FI Shield con la quale </a:t>
            </a:r>
            <a:r>
              <a:rPr lang="en-US" sz="4000" dirty="0" err="1">
                <a:latin typeface="Avenir Next Ultra Light" panose="020B0203020202020204" pitchFamily="34" charset="77"/>
              </a:rPr>
              <a:t>comunica</a:t>
            </a:r>
            <a:r>
              <a:rPr lang="en-US" sz="4000" dirty="0">
                <a:latin typeface="Avenir Next Ultra Light" panose="020B0203020202020204" pitchFamily="34" charset="77"/>
              </a:rPr>
              <a:t> col </a:t>
            </a:r>
            <a:r>
              <a:rPr lang="en-US" sz="4000" b="1" dirty="0">
                <a:latin typeface="Avenir Next Ultra Light" panose="020B0203020202020204" pitchFamily="34" charset="77"/>
              </a:rPr>
              <a:t>server</a:t>
            </a:r>
            <a:r>
              <a:rPr lang="en-US" sz="4000" dirty="0">
                <a:latin typeface="Avenir Next Ultra Light" panose="020B0203020202020204" pitchFamily="34" charset="77"/>
              </a:rPr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695EB9-E2E1-3C83-6900-BC050C92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862" y="-6088383"/>
            <a:ext cx="18360306" cy="19034766"/>
          </a:xfrm>
          <a:prstGeom prst="rect">
            <a:avLst/>
          </a:prstGeom>
        </p:spPr>
      </p:pic>
      <p:pic>
        <p:nvPicPr>
          <p:cNvPr id="4" name="Immagine 3" descr="Immagine che contiene schermata, oscurità, notte&#10;&#10;Descrizione generata automaticamente">
            <a:extLst>
              <a:ext uri="{FF2B5EF4-FFF2-40B4-BE49-F238E27FC236}">
                <a16:creationId xmlns:a16="http://schemas.microsoft.com/office/drawing/2014/main" id="{A8A3D6BC-7D74-F06E-3612-0AF36B80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0" t="40594" r="74401" b="40852"/>
          <a:stretch/>
        </p:blipFill>
        <p:spPr>
          <a:xfrm>
            <a:off x="2549862" y="1152013"/>
            <a:ext cx="4864567" cy="49257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6923CC1-2BEF-3F87-6937-19468D35A9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68" t="15167" r="33744" b="58270"/>
          <a:stretch/>
        </p:blipFill>
        <p:spPr>
          <a:xfrm>
            <a:off x="9289708" y="-3243362"/>
            <a:ext cx="5495069" cy="514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695EB9-E2E1-3C83-6900-BC050C92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3325" y="-4042613"/>
            <a:ext cx="16449898" cy="17054181"/>
          </a:xfrm>
          <a:prstGeom prst="rect">
            <a:avLst/>
          </a:prstGeom>
        </p:spPr>
      </p:pic>
      <p:pic>
        <p:nvPicPr>
          <p:cNvPr id="4" name="Immagine 3" descr="Immagine che contiene schermata, oscurità, notte&#10;&#10;Descrizione generata automaticamente">
            <a:extLst>
              <a:ext uri="{FF2B5EF4-FFF2-40B4-BE49-F238E27FC236}">
                <a16:creationId xmlns:a16="http://schemas.microsoft.com/office/drawing/2014/main" id="{C8157A88-03D8-6738-2D4A-888D8E408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94" r="74401" b="40852"/>
          <a:stretch/>
        </p:blipFill>
        <p:spPr>
          <a:xfrm>
            <a:off x="-3963807" y="2894591"/>
            <a:ext cx="4130498" cy="31797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270AB3A-21EF-5A8E-02A5-E0CC610AC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68" t="15167" r="33744" b="58270"/>
          <a:stretch/>
        </p:blipFill>
        <p:spPr>
          <a:xfrm>
            <a:off x="1681020" y="-2189961"/>
            <a:ext cx="6640019" cy="622246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1E075CC-8C1E-6AE5-7066-E794A4F5A3C6}"/>
              </a:ext>
            </a:extLst>
          </p:cNvPr>
          <p:cNvSpPr/>
          <p:nvPr/>
        </p:nvSpPr>
        <p:spPr>
          <a:xfrm>
            <a:off x="8321039" y="-2317977"/>
            <a:ext cx="6165668" cy="9927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BA8854-8962-8833-BE77-330B1276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521" y="1941140"/>
            <a:ext cx="2994783" cy="592548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4400" b="1" dirty="0" err="1">
                <a:latin typeface="Avenir Next Ultra Light" panose="020B0203020202020204" pitchFamily="34" charset="77"/>
                <a:cs typeface="Arial" panose="020B0604020202020204" pitchFamily="34" charset="0"/>
              </a:rPr>
              <a:t>Batteria</a:t>
            </a:r>
            <a:r>
              <a:rPr lang="en-US" sz="4400" dirty="0">
                <a:latin typeface="Avenir Next Ultra Light" panose="020B0203020202020204" pitchFamily="34" charset="77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venir Next Ultra Light" panose="020B0203020202020204" pitchFamily="34" charset="77"/>
                <a:cs typeface="Arial" panose="020B0604020202020204" pitchFamily="34" charset="0"/>
              </a:rPr>
              <a:t>collegata</a:t>
            </a:r>
            <a:r>
              <a:rPr lang="en-US" sz="4400" dirty="0">
                <a:latin typeface="Avenir Next Ultra Light" panose="020B0203020202020204" pitchFamily="34" charset="77"/>
                <a:cs typeface="Arial" panose="020B0604020202020204" pitchFamily="34" charset="0"/>
              </a:rPr>
              <a:t> ai </a:t>
            </a:r>
            <a:r>
              <a:rPr lang="en-US" sz="4400" dirty="0" err="1">
                <a:latin typeface="Avenir Next Ultra Light" panose="020B0203020202020204" pitchFamily="34" charset="77"/>
                <a:cs typeface="Arial" panose="020B0604020202020204" pitchFamily="34" charset="0"/>
              </a:rPr>
              <a:t>motori</a:t>
            </a:r>
            <a:r>
              <a:rPr lang="en-US" sz="4400" dirty="0">
                <a:latin typeface="Avenir Next Ultra Light" panose="020B0203020202020204" pitchFamily="34" charset="77"/>
                <a:cs typeface="Arial" panose="020B0604020202020204" pitchFamily="34" charset="0"/>
              </a:rPr>
              <a:t> e </a:t>
            </a:r>
            <a:r>
              <a:rPr lang="en-US" sz="4400" dirty="0" err="1">
                <a:latin typeface="Avenir Next Ultra Light" panose="020B0203020202020204" pitchFamily="34" charset="77"/>
                <a:cs typeface="Arial" panose="020B0604020202020204" pitchFamily="34" charset="0"/>
              </a:rPr>
              <a:t>all’arduino</a:t>
            </a:r>
            <a:endParaRPr lang="en-US" sz="4400" dirty="0">
              <a:latin typeface="Avenir Next Ultra Light" panose="020B020302020202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3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01BCA14-F20A-8FD2-FD1E-2BC9D54098C6}"/>
              </a:ext>
            </a:extLst>
          </p:cNvPr>
          <p:cNvSpPr/>
          <p:nvPr/>
        </p:nvSpPr>
        <p:spPr>
          <a:xfrm>
            <a:off x="4480560" y="-1980665"/>
            <a:ext cx="8083295" cy="9927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EA6AB9-F103-4EB1-7976-EA915EF5E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8482" b="7162"/>
          <a:stretch/>
        </p:blipFill>
        <p:spPr>
          <a:xfrm rot="452387">
            <a:off x="469039" y="-542157"/>
            <a:ext cx="6751869" cy="7594096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54ED37-1BF3-321F-40DC-143DB0E4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273" y="2176272"/>
            <a:ext cx="4653456" cy="3489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venir Next Ultra Light" panose="020B0203020202020204" pitchFamily="34" charset="77"/>
              </a:rPr>
              <a:t>NAO</a:t>
            </a:r>
            <a:r>
              <a:rPr lang="en-US" sz="2400" dirty="0">
                <a:latin typeface="Avenir Next Ultra Light" panose="020B0203020202020204" pitchFamily="34" charset="77"/>
              </a:rPr>
              <a:t>: un </a:t>
            </a:r>
            <a:r>
              <a:rPr lang="en-US" sz="2400" b="1" dirty="0">
                <a:latin typeface="Avenir Next Ultra Light" panose="020B0203020202020204" pitchFamily="34" charset="77"/>
              </a:rPr>
              <a:t>robot</a:t>
            </a:r>
            <a:r>
              <a:rPr lang="en-US" sz="2400" dirty="0">
                <a:latin typeface="Avenir Next Ultra Light" panose="020B0203020202020204" pitchFamily="34" charset="77"/>
              </a:rPr>
              <a:t> umanoide </a:t>
            </a:r>
            <a:r>
              <a:rPr lang="en-US" sz="2400" dirty="0" err="1">
                <a:latin typeface="Avenir Next Ultra Light" panose="020B0203020202020204" pitchFamily="34" charset="77"/>
              </a:rPr>
              <a:t>programmabile</a:t>
            </a:r>
            <a:r>
              <a:rPr lang="en-US" sz="2400" dirty="0">
                <a:latin typeface="Avenir Next Ultra Light" panose="020B0203020202020204" pitchFamily="34" charset="77"/>
              </a:rPr>
              <a:t> </a:t>
            </a:r>
            <a:r>
              <a:rPr lang="it-IT" sz="2400" dirty="0">
                <a:latin typeface="Avenir Next Ultra Light" panose="020B0203020202020204" pitchFamily="34" charset="77"/>
              </a:rPr>
              <a:t>con diversi linguaggi di programmazione (</a:t>
            </a:r>
            <a:r>
              <a:rPr lang="it-IT" sz="2400" b="1" dirty="0" err="1">
                <a:latin typeface="Avenir Next Ultra Light" panose="020B0203020202020204" pitchFamily="34" charset="77"/>
              </a:rPr>
              <a:t>python</a:t>
            </a:r>
            <a:r>
              <a:rPr lang="it-IT" sz="2400" dirty="0">
                <a:latin typeface="Avenir Next Ultra Light" panose="020B0203020202020204" pitchFamily="34" charset="7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41982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EC361E8-E686-B651-4F68-4B1BC368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13516" cy="687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77A620E-2DF6-90EF-31A8-0C0053184148}"/>
              </a:ext>
            </a:extLst>
          </p:cNvPr>
          <p:cNvSpPr/>
          <p:nvPr/>
        </p:nvSpPr>
        <p:spPr>
          <a:xfrm>
            <a:off x="8022336" y="-1944089"/>
            <a:ext cx="8083295" cy="9927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989CCB-75BF-F0C5-05B3-9EA2484B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469" y="203707"/>
            <a:ext cx="10515600" cy="1325563"/>
          </a:xfrm>
        </p:spPr>
        <p:txBody>
          <a:bodyPr/>
          <a:lstStyle/>
          <a:p>
            <a:r>
              <a:rPr lang="it-IT" dirty="0">
                <a:latin typeface="Avenir Next Ultra Light" panose="020B0203020202020204" pitchFamily="34" charset="77"/>
              </a:rPr>
              <a:t>Applicazione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05493C-C993-E294-F144-3DE73C9B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69" y="1811101"/>
            <a:ext cx="3605531" cy="4351338"/>
          </a:xfrm>
        </p:spPr>
        <p:txBody>
          <a:bodyPr>
            <a:normAutofit/>
          </a:bodyPr>
          <a:lstStyle/>
          <a:p>
            <a:r>
              <a:rPr lang="it-IT" dirty="0">
                <a:latin typeface="Avenir Next Ultra Light" panose="020B0203020202020204" pitchFamily="34" charset="77"/>
              </a:rPr>
              <a:t>Applicazione scritta in Java.</a:t>
            </a:r>
          </a:p>
          <a:p>
            <a:r>
              <a:rPr lang="it-IT" dirty="0">
                <a:latin typeface="Avenir Next Ultra Light" panose="020B0203020202020204" pitchFamily="34" charset="77"/>
              </a:rPr>
              <a:t>10 opere </a:t>
            </a:r>
            <a:r>
              <a:rPr lang="it-IT" dirty="0" err="1">
                <a:latin typeface="Avenir Next Ultra Light" panose="020B0203020202020204" pitchFamily="34" charset="77"/>
              </a:rPr>
              <a:t>selezionbili</a:t>
            </a:r>
            <a:endParaRPr lang="it-IT" dirty="0">
              <a:latin typeface="Avenir Next Ultra Light" panose="020B0203020202020204" pitchFamily="34" charset="77"/>
            </a:endParaRPr>
          </a:p>
          <a:p>
            <a:r>
              <a:rPr lang="it-IT" dirty="0">
                <a:latin typeface="Avenir Next Ultra Light" panose="020B0203020202020204" pitchFamily="34" charset="77"/>
              </a:rPr>
              <a:t>Riconoscimento tramite realtà aumentata.</a:t>
            </a:r>
          </a:p>
        </p:txBody>
      </p:sp>
    </p:spTree>
    <p:extLst>
      <p:ext uri="{BB962C8B-B14F-4D97-AF65-F5344CB8AC3E}">
        <p14:creationId xmlns:p14="http://schemas.microsoft.com/office/powerpoint/2010/main" val="2046315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12298</TotalTime>
  <Words>366</Words>
  <Application>Microsoft Macintosh PowerPoint</Application>
  <PresentationFormat>Widescreen</PresentationFormat>
  <Paragraphs>34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Avenir Next Ultra Light</vt:lpstr>
      <vt:lpstr>Calibri</vt:lpstr>
      <vt:lpstr>Calibri Light</vt:lpstr>
      <vt:lpstr>Courier New</vt:lpstr>
      <vt:lpstr>gg sans</vt:lpstr>
      <vt:lpstr>Tema di Office</vt:lpstr>
      <vt:lpstr>Uma(no)idea2.0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Applicazione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Braille</vt:lpstr>
      <vt:lpstr>Server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Uma(no)idea2.0</dc:title>
  <dc:creator>Aurora Savoia</dc:creator>
  <cp:lastModifiedBy>Aurora Savoia</cp:lastModifiedBy>
  <cp:revision>6</cp:revision>
  <dcterms:created xsi:type="dcterms:W3CDTF">2023-05-03T19:18:43Z</dcterms:created>
  <dcterms:modified xsi:type="dcterms:W3CDTF">2023-05-12T08:29:43Z</dcterms:modified>
</cp:coreProperties>
</file>