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/>
    <p:restoredTop sz="97030"/>
  </p:normalViewPr>
  <p:slideViewPr>
    <p:cSldViewPr snapToGrid="0" snapToObjects="1">
      <p:cViewPr varScale="1">
        <p:scale>
          <a:sx n="46" d="100"/>
          <a:sy n="46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5836-6E0B-204C-A318-0C01456586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73A2-5631-3842-B4AD-48AAEA520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BD37-0949-D24A-B762-932A9242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471" y="3222333"/>
            <a:ext cx="8699473" cy="1166885"/>
          </a:xfrm>
        </p:spPr>
        <p:txBody>
          <a:bodyPr anchor="b"/>
          <a:lstStyle>
            <a:lvl1pPr algn="ctr">
              <a:defRPr sz="4400"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0DE3E-5573-094E-969F-EBC4547C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0" y="4482210"/>
            <a:ext cx="8699473" cy="636979"/>
          </a:xfrm>
        </p:spPr>
        <p:txBody>
          <a:bodyPr/>
          <a:lstStyle>
            <a:lvl1pPr marL="0" indent="0" algn="ctr">
              <a:buNone/>
              <a:defRPr sz="3200">
                <a:latin typeface="Frutiger LT Std 55 Roman" panose="020B06020202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38F3-CDD3-7143-81FE-F8D6A6D2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B4B9F153-E44C-8E4D-A0CC-F00BC2320DD1}" type="datetime1">
              <a:rPr lang="en-CA" smtClean="0"/>
              <a:t>2024-06-20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A485-8E4F-C24B-BED6-64EA9E19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0CC6-0B31-4E4D-9685-343787FD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92255-6B7A-DA47-947B-D49108E80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1F57146-C908-F34F-BBCD-61EE09EA0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904" y="853537"/>
            <a:ext cx="4752625" cy="12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C6DB-3353-CE41-BF17-FDEC9AFD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5E76-AE0C-6845-9BFF-DED199BA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LT Std 55 Roman" panose="020B0602020204020204" pitchFamily="34" charset="77"/>
              </a:defRPr>
            </a:lvl1pPr>
            <a:lvl2pPr>
              <a:defRPr>
                <a:latin typeface="Frutiger LT Std 55 Roman" panose="020B0602020204020204" pitchFamily="34" charset="77"/>
              </a:defRPr>
            </a:lvl2pPr>
            <a:lvl3pPr>
              <a:defRPr>
                <a:latin typeface="Frutiger LT Std 55 Roman" panose="020B0602020204020204" pitchFamily="34" charset="77"/>
              </a:defRPr>
            </a:lvl3pPr>
            <a:lvl4pPr>
              <a:defRPr>
                <a:latin typeface="Frutiger LT Std 55 Roman" panose="020B0602020204020204" pitchFamily="34" charset="77"/>
              </a:defRPr>
            </a:lvl4pPr>
            <a:lvl5pPr>
              <a:defRPr>
                <a:latin typeface="Frutiger LT Std 55 Roman" panose="020B06020202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471DA-F60E-7B41-B58C-82FCDD72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E38068-574C-F34F-96D1-8FD97AC8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9FF4B5E-8AB9-7141-8F9B-9DAA111D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7721FD91-075E-AC41-8A48-4887A759DCEF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7FF9A-34EC-CD4F-BB69-5920CD996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37E29-3221-6441-97D8-BFA209DB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657E2-B316-ED4A-80E2-DFE7B2C4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LT Std 55 Roman" panose="020B0602020204020204" pitchFamily="34" charset="77"/>
              </a:defRPr>
            </a:lvl1pPr>
            <a:lvl2pPr>
              <a:defRPr>
                <a:latin typeface="Frutiger LT Std 55 Roman" panose="020B0602020204020204" pitchFamily="34" charset="77"/>
              </a:defRPr>
            </a:lvl2pPr>
            <a:lvl3pPr>
              <a:defRPr>
                <a:latin typeface="Frutiger LT Std 55 Roman" panose="020B0602020204020204" pitchFamily="34" charset="77"/>
              </a:defRPr>
            </a:lvl3pPr>
            <a:lvl4pPr>
              <a:defRPr>
                <a:latin typeface="Frutiger LT Std 55 Roman" panose="020B0602020204020204" pitchFamily="34" charset="77"/>
              </a:defRPr>
            </a:lvl4pPr>
            <a:lvl5pPr>
              <a:defRPr>
                <a:latin typeface="Frutiger LT Std 55 Roman" panose="020B06020202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38DDEE-C635-2644-B722-A4C44C60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39BD87-B092-6F43-A7A1-FBB837D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81BAFE9-9CAA-1D4F-98CA-BAE6A069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6454863E-C8C5-9A43-A737-0B5ED802969A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CF2B1-CC21-1846-9F81-C84ED2E01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D8F2-89EE-3948-9CEF-D06CDB9B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200-A525-C742-976B-8022D3DD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F19071-8EF2-904A-A69E-18A2D1BB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F7411C-D461-AC44-8592-34C7104C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BC0E32-462F-0E41-9B99-CBA07D3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FC2F0205-D12C-8948-9CE0-0BF7BD916F54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24DB9-4957-A144-ACD9-3C1D152F8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5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1F78-C537-FB45-A158-E18F99E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1" y="3215857"/>
            <a:ext cx="8699474" cy="117336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DC64-B473-BE4F-BB62-82DBB99C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0468" y="4482210"/>
            <a:ext cx="8699475" cy="63697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Frutiger LT Std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4F9C04B-1EB8-DD49-B98E-ACC519FEE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904" y="853537"/>
            <a:ext cx="4752625" cy="1248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4BD6A-7432-CC4D-8559-E0004B8EEF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E140-9CA2-2C49-AFF5-DE6D713F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E57-4237-2E4A-BCCD-0E0734AD0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793F5-D8C7-B843-8C61-95B77AF6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DCA78-1D66-9F40-B2D4-FEB601D9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616C45-13A4-B04B-8AA1-2B1A145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79BA87B-4A2C-174F-9426-817A25DA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42A51115-637D-4347-ABE7-61422177C6CE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D3ED5-C0CF-2B46-9324-C2F2075C6F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CC6-46D6-9340-AF9E-F68E723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FBFD-5236-1541-B2E4-31E551B6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LT Std 55 Roman" panose="020B0602020204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C5691-B51A-8A43-8E85-BDB77DB6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LT Std 55 Roman" panose="020B0602020204020204" pitchFamily="34" charset="77"/>
              </a:defRPr>
            </a:lvl1pPr>
            <a:lvl2pPr>
              <a:defRPr>
                <a:latin typeface="Frutiger LT Std 55 Roman" panose="020B0602020204020204" pitchFamily="34" charset="77"/>
              </a:defRPr>
            </a:lvl2pPr>
            <a:lvl3pPr>
              <a:defRPr>
                <a:latin typeface="Frutiger LT Std 55 Roman" panose="020B0602020204020204" pitchFamily="34" charset="77"/>
              </a:defRPr>
            </a:lvl3pPr>
            <a:lvl4pPr>
              <a:defRPr>
                <a:latin typeface="Frutiger LT Std 55 Roman" panose="020B0602020204020204" pitchFamily="34" charset="77"/>
              </a:defRPr>
            </a:lvl4pPr>
            <a:lvl5pPr>
              <a:defRPr>
                <a:latin typeface="Frutiger LT Std 55 Roman" panose="020B06020202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BDA38-3029-6E49-A4E0-A1E73EB0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LT Std 55 Roman" panose="020B0602020204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9F393-502E-2E4B-B63F-52B89697C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LT Std 55 Roman" panose="020B0602020204020204" pitchFamily="34" charset="77"/>
              </a:defRPr>
            </a:lvl1pPr>
            <a:lvl2pPr>
              <a:defRPr>
                <a:latin typeface="Frutiger LT Std 55 Roman" panose="020B0602020204020204" pitchFamily="34" charset="77"/>
              </a:defRPr>
            </a:lvl2pPr>
            <a:lvl3pPr>
              <a:defRPr>
                <a:latin typeface="Frutiger LT Std 55 Roman" panose="020B0602020204020204" pitchFamily="34" charset="77"/>
              </a:defRPr>
            </a:lvl3pPr>
            <a:lvl4pPr>
              <a:defRPr>
                <a:latin typeface="Frutiger LT Std 55 Roman" panose="020B0602020204020204" pitchFamily="34" charset="77"/>
              </a:defRPr>
            </a:lvl4pPr>
            <a:lvl5pPr>
              <a:defRPr>
                <a:latin typeface="Frutiger LT Std 55 Roman" panose="020B06020202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6EBF52-381F-A049-B9FC-005315F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CE37B75-9FAD-F04F-87D0-765004EB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B888F79-9F30-9A4E-B7BA-1D42A67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7F0B0529-D1FA-7E4D-9791-21013CD20D31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9E6F1-2C4E-CE48-9634-8B96CD04FD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1958-5EE2-6940-B16F-9B8BD538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15B9-140B-7649-921E-B3BC9D52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337AD3-A892-DA47-95F9-931F0119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978658-81B7-C54E-8255-5A07D04C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993DD5A2-F662-7B46-B767-B0E5970EB0F5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F679B-C7FA-7D4C-955C-0CD1CBBBE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19887A-2EC8-1849-B58A-800A537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B9B054-21F3-6D43-BB66-99D6D0BA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C030AC-A08E-7F41-8125-9D4225EA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4A182A8C-70C2-F54D-BE5E-A9467871F4BB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695CD-6F03-B245-9AB2-8A82CB11B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6EA5-EC16-374E-9317-E99DC8C7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77E0-B6AA-B74B-BCFD-B9AA8140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LT Std 55 Roman" panose="020B0602020204020204" pitchFamily="34" charset="77"/>
              </a:defRPr>
            </a:lvl1pPr>
            <a:lvl2pPr>
              <a:defRPr sz="2800">
                <a:latin typeface="Frutiger LT Std 55 Roman" panose="020B0602020204020204" pitchFamily="34" charset="77"/>
              </a:defRPr>
            </a:lvl2pPr>
            <a:lvl3pPr>
              <a:defRPr sz="2400">
                <a:latin typeface="Frutiger LT Std 55 Roman" panose="020B0602020204020204" pitchFamily="34" charset="77"/>
              </a:defRPr>
            </a:lvl3pPr>
            <a:lvl4pPr>
              <a:defRPr sz="2000">
                <a:latin typeface="Frutiger LT Std 55 Roman" panose="020B0602020204020204" pitchFamily="34" charset="77"/>
              </a:defRPr>
            </a:lvl4pPr>
            <a:lvl5pPr>
              <a:defRPr sz="2000">
                <a:latin typeface="Frutiger LT Std 55 Roman" panose="020B0602020204020204" pitchFamily="34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10EE-C299-3140-90C3-0A793913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LT Std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37F19E-B037-F841-9F58-ED1D3B9C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8612E00-58F4-A54A-8ACB-E0F637CA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2B3B288-70D8-F141-96EC-82CA72B7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C73CA8B7-9CC8-6A47-97C4-39F33434D690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2E530-9FEB-2E45-ACC4-6B7F84AE4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B734-FDCE-3643-8502-0E0A14A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50"/>
                </a:solidFill>
                <a:latin typeface="Frutiger LT Std 55 Roman" panose="020B0602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492F7-93AC-F34E-A5FB-CA766C57E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F746-8143-6C49-8055-561F56F7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LT Std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15F74B-0BB7-024E-8B4E-CCA0E507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295" y="6369976"/>
            <a:ext cx="392379" cy="230400"/>
          </a:xfrm>
        </p:spPr>
        <p:txBody>
          <a:bodyPr/>
          <a:lstStyle>
            <a:lvl1pPr algn="l">
              <a:defRPr/>
            </a:lvl1pPr>
          </a:lstStyle>
          <a:p>
            <a:fld id="{ED03B339-3D48-6F4C-8A91-5B071E9B2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1A7C71A-8668-044F-979D-22B1B58D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74" y="6369976"/>
            <a:ext cx="9802800" cy="23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>
                <a:latin typeface="Frutiger LT Std 55 Roman" panose="020B0602020204020204" pitchFamily="34" charset="77"/>
              </a:rPr>
              <a:t>Centre </a:t>
            </a:r>
            <a:r>
              <a:rPr lang="en-US" dirty="0" err="1">
                <a:latin typeface="Frutiger LT Std 55 Roman" panose="020B0602020204020204" pitchFamily="34" charset="77"/>
              </a:rPr>
              <a:t>d’innovation</a:t>
            </a:r>
            <a:r>
              <a:rPr lang="en-US" dirty="0">
                <a:latin typeface="Frutiger LT Std 55 Roman" panose="020B0602020204020204" pitchFamily="34" charset="77"/>
              </a:rPr>
              <a:t> pour </a:t>
            </a:r>
            <a:r>
              <a:rPr lang="en-US" dirty="0" err="1">
                <a:latin typeface="Frutiger LT Std 55 Roman" panose="020B0602020204020204" pitchFamily="34" charset="77"/>
              </a:rPr>
              <a:t>véhicules</a:t>
            </a:r>
            <a:r>
              <a:rPr lang="en-US" dirty="0">
                <a:latin typeface="Frutiger LT Std 55 Roman" panose="020B0602020204020204" pitchFamily="34" charset="77"/>
              </a:rPr>
              <a:t> </a:t>
            </a:r>
            <a:r>
              <a:rPr lang="en-US" dirty="0" err="1">
                <a:latin typeface="Frutiger LT Std 55 Roman" panose="020B0602020204020204" pitchFamily="34" charset="77"/>
              </a:rPr>
              <a:t>intelligents</a:t>
            </a:r>
            <a:r>
              <a:rPr lang="en-US" dirty="0">
                <a:latin typeface="Frutiger LT Std 55 Roman" panose="020B0602020204020204" pitchFamily="34" charset="77"/>
              </a:rPr>
              <a:t> et </a:t>
            </a:r>
            <a:r>
              <a:rPr lang="en-US" dirty="0" err="1">
                <a:latin typeface="Frutiger LT Std 55 Roman" panose="020B0602020204020204" pitchFamily="34" charset="77"/>
              </a:rPr>
              <a:t>connectés</a:t>
            </a:r>
            <a:r>
              <a:rPr lang="en-US" dirty="0">
                <a:latin typeface="Frutiger LT Std 55 Roman" panose="020B0602020204020204" pitchFamily="34" charset="77"/>
              </a:rPr>
              <a:t> | Smart Connected Vehicles Innovation Centre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E61986D-A3D3-7F4E-8645-B6B6BF86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4084" y="6369976"/>
            <a:ext cx="1080000" cy="230400"/>
          </a:xfrm>
        </p:spPr>
        <p:txBody>
          <a:bodyPr/>
          <a:lstStyle>
            <a:lvl1pPr algn="r">
              <a:defRPr/>
            </a:lvl1pPr>
          </a:lstStyle>
          <a:p>
            <a:fld id="{790C7DC8-A8A3-6D45-B118-C853557DD8F4}" type="datetime1">
              <a:rPr lang="en-CA" smtClean="0"/>
              <a:t>2024-06-20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8C3AB2-F7EF-8140-BFCC-141164DC8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0126" y="3037662"/>
            <a:ext cx="584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CB311-A607-9A49-BA8F-3CF3FB4B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5A08A-AF40-BF41-8E0F-464C4F51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7712-04AC-CA49-95ED-92CE93081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6FAB-333B-F149-B4A7-10C046C64920}" type="datetime1">
              <a:rPr lang="en-CA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3B77-5CB6-5D40-8B55-95F7B5FB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Centre d’innovation pour véhicules intelligents et connectés | Smart Connected Vehicles Innovation Centre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C91B-8D17-F041-9F35-93225617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B339-3D48-6F4C-8A91-5B071E9B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5FA4-8768-2B42-B80B-B8A63B83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b="1" dirty="0"/>
              <a:t> June 21-22, 2024</a:t>
            </a:r>
            <a:r>
              <a:rPr lang="tr-TR" sz="5400" b="1" dirty="0"/>
              <a:t> HACKATHON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2F4B1-3567-2642-8BF5-87BC83318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0" y="4482210"/>
            <a:ext cx="8699473" cy="1792130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Murat Arda Onsu</a:t>
            </a:r>
          </a:p>
          <a:p>
            <a:pPr algn="r"/>
            <a:r>
              <a:rPr lang="tr-TR" dirty="0"/>
              <a:t>Ph.D. of Computer Science</a:t>
            </a:r>
          </a:p>
          <a:p>
            <a:pPr algn="r"/>
            <a:r>
              <a:rPr lang="tr-TR" dirty="0"/>
              <a:t>Smart Connected Vehicle Innovation Centre (SCVIC)</a:t>
            </a:r>
          </a:p>
          <a:p>
            <a:endParaRPr lang="en-US" dirty="0"/>
          </a:p>
        </p:txBody>
      </p:sp>
      <p:pic>
        <p:nvPicPr>
          <p:cNvPr id="5" name="Picture 4" descr="A logo of a drone&#10;&#10;Description automatically generated">
            <a:extLst>
              <a:ext uri="{FF2B5EF4-FFF2-40B4-BE49-F238E27FC236}">
                <a16:creationId xmlns:a16="http://schemas.microsoft.com/office/drawing/2014/main" id="{56B7C52D-7650-857B-3418-C3C472BB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50" y="844455"/>
            <a:ext cx="2939786" cy="12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AB6-CBAF-BEB3-662F-4715AC74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3</a:t>
            </a:r>
            <a:r>
              <a:rPr lang="tr-TR" dirty="0"/>
              <a:t>: Cell Phone Extraction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D957-A81C-A378-734B-37C2787C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Put images from Part 1 YOLOv5 model again</a:t>
            </a:r>
          </a:p>
          <a:p>
            <a:r>
              <a:rPr lang="tr-TR" dirty="0"/>
              <a:t>Get "</a:t>
            </a:r>
            <a:r>
              <a:rPr lang="tr-TR" b="1" dirty="0"/>
              <a:t>Cell Phone</a:t>
            </a:r>
            <a:r>
              <a:rPr lang="tr-TR" dirty="0"/>
              <a:t>" (regardless of Driver or Passenger Use) and "</a:t>
            </a:r>
            <a:r>
              <a:rPr lang="tr-TR" b="1" dirty="0"/>
              <a:t>Cell Phone Attached</a:t>
            </a:r>
            <a:r>
              <a:rPr lang="tr-TR" dirty="0"/>
              <a:t>" Bounding Box for each image</a:t>
            </a:r>
          </a:p>
          <a:p>
            <a:r>
              <a:rPr lang="tr-TR" dirty="0"/>
              <a:t>Extract these bounding boxes in circle shape, radius is the 0.75*{longest_edge}</a:t>
            </a:r>
          </a:p>
          <a:p>
            <a:r>
              <a:rPr lang="tr-TR" b="1" dirty="0"/>
              <a:t>NOTE</a:t>
            </a:r>
            <a:r>
              <a:rPr lang="tr-TR" dirty="0"/>
              <a:t>: you are only allowed to use data structures such as numpy.</a:t>
            </a:r>
          </a:p>
          <a:p>
            <a:r>
              <a:rPr lang="tr-TR" dirty="0"/>
              <a:t>Save these phone images to new directory:</a:t>
            </a:r>
          </a:p>
          <a:p>
            <a:pPr lvl="1"/>
            <a:r>
              <a:rPr lang="tr-TR" b="1" dirty="0"/>
              <a:t>Cell Phone</a:t>
            </a:r>
            <a:r>
              <a:rPr lang="tr-TR" dirty="0"/>
              <a:t>:</a:t>
            </a:r>
            <a:r>
              <a:rPr lang="tr-TR" b="1" dirty="0"/>
              <a:t> </a:t>
            </a:r>
            <a:r>
              <a:rPr lang="tr-TR" dirty="0"/>
              <a:t>"PHONE/1"</a:t>
            </a:r>
          </a:p>
          <a:p>
            <a:pPr lvl="1"/>
            <a:r>
              <a:rPr lang="tr-TR" b="1" dirty="0"/>
              <a:t>Cell Phone Attached</a:t>
            </a:r>
            <a:r>
              <a:rPr lang="tr-TR" dirty="0"/>
              <a:t>:</a:t>
            </a:r>
            <a:r>
              <a:rPr lang="tr-TR" b="1" dirty="0"/>
              <a:t> </a:t>
            </a:r>
            <a:r>
              <a:rPr lang="tr-TR" dirty="0"/>
              <a:t>"PHONE/0"</a:t>
            </a:r>
          </a:p>
          <a:p>
            <a:r>
              <a:rPr lang="tr-TR" dirty="0"/>
              <a:t>(fill </a:t>
            </a:r>
            <a:r>
              <a:rPr lang="tr-TR" b="1" dirty="0"/>
              <a:t>Part-2-3.ipynb</a:t>
            </a:r>
            <a:r>
              <a:rPr lang="tr-TR" dirty="0"/>
              <a:t>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94FD9-64CF-729F-FBAD-3110A4A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4EA9-A75E-C819-C6C6-83A17F2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BC93AD33-7B76-8BB0-4D80-118A3EFE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0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528-A63D-1D88-2B45-8E82CF02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3</a:t>
            </a:r>
            <a:r>
              <a:rPr lang="tr-TR" dirty="0"/>
              <a:t>: Cell Phone Extraction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BE15-E6C3-EBE4-E686-CD6188B6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C375-D285-099A-EF97-23FDA024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7" name="Picture 6" descr="A person holding a cell phone&#10;&#10;Description automatically generated">
            <a:extLst>
              <a:ext uri="{FF2B5EF4-FFF2-40B4-BE49-F238E27FC236}">
                <a16:creationId xmlns:a16="http://schemas.microsoft.com/office/drawing/2014/main" id="{B1B2BF21-1AC5-DA19-336A-9E1B1E6B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30" y="2438400"/>
            <a:ext cx="1981200" cy="1981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53CBA-0DFB-E29B-0492-99AD9A37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8408" y="1965291"/>
            <a:ext cx="5204298" cy="292741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DCBD9E6-1589-EF1B-F1EC-E7A603D648EF}"/>
              </a:ext>
            </a:extLst>
          </p:cNvPr>
          <p:cNvSpPr/>
          <p:nvPr/>
        </p:nvSpPr>
        <p:spPr>
          <a:xfrm>
            <a:off x="6503751" y="3229531"/>
            <a:ext cx="1008434" cy="35029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logo of a drone&#10;&#10;Description automatically generated">
            <a:extLst>
              <a:ext uri="{FF2B5EF4-FFF2-40B4-BE49-F238E27FC236}">
                <a16:creationId xmlns:a16="http://schemas.microsoft.com/office/drawing/2014/main" id="{61D90BD6-3B53-D4E6-49F6-9DD0BDC3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7A07D-CDF5-6393-D30E-FC571A2C80F7}"/>
              </a:ext>
            </a:extLst>
          </p:cNvPr>
          <p:cNvSpPr/>
          <p:nvPr/>
        </p:nvSpPr>
        <p:spPr>
          <a:xfrm>
            <a:off x="3858768" y="3740772"/>
            <a:ext cx="646176" cy="5791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4BC2-B6AB-C18B-9E42-D220A3CE9FA0}"/>
              </a:ext>
            </a:extLst>
          </p:cNvPr>
          <p:cNvSpPr txBox="1"/>
          <p:nvPr/>
        </p:nvSpPr>
        <p:spPr>
          <a:xfrm>
            <a:off x="4504944" y="357982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Cell Phone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E8AFC-BB67-A47C-A451-03467751080E}"/>
              </a:ext>
            </a:extLst>
          </p:cNvPr>
          <p:cNvSpPr/>
          <p:nvPr/>
        </p:nvSpPr>
        <p:spPr>
          <a:xfrm>
            <a:off x="3654455" y="3546438"/>
            <a:ext cx="993843" cy="967787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CD229-714A-36AA-E226-E0918B7F188B}"/>
              </a:ext>
            </a:extLst>
          </p:cNvPr>
          <p:cNvCxnSpPr>
            <a:endCxn id="11" idx="2"/>
          </p:cNvCxnSpPr>
          <p:nvPr/>
        </p:nvCxnSpPr>
        <p:spPr>
          <a:xfrm flipH="1">
            <a:off x="3654455" y="4030332"/>
            <a:ext cx="52740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64449-10E3-46ED-3BF4-48BF86C03C65}"/>
              </a:ext>
            </a:extLst>
          </p:cNvPr>
          <p:cNvSpPr/>
          <p:nvPr/>
        </p:nvSpPr>
        <p:spPr>
          <a:xfrm>
            <a:off x="3623310" y="3511194"/>
            <a:ext cx="1051490" cy="103032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BCB31-1CFD-1349-15B0-1B3572CACA74}"/>
              </a:ext>
            </a:extLst>
          </p:cNvPr>
          <p:cNvSpPr txBox="1"/>
          <p:nvPr/>
        </p:nvSpPr>
        <p:spPr>
          <a:xfrm>
            <a:off x="4690694" y="3797886"/>
            <a:ext cx="19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(Model Prediction)</a:t>
            </a:r>
            <a:endParaRPr lang="en-CA" dirty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11697-6AEB-3EA7-BBDC-8643D92D2831}"/>
              </a:ext>
            </a:extLst>
          </p:cNvPr>
          <p:cNvCxnSpPr/>
          <p:nvPr/>
        </p:nvCxnSpPr>
        <p:spPr>
          <a:xfrm>
            <a:off x="4674800" y="3546438"/>
            <a:ext cx="2966622" cy="33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4FB1-8D44-C42D-D498-28D9BC1C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4</a:t>
            </a:r>
            <a:r>
              <a:rPr lang="tr-TR" dirty="0"/>
              <a:t>: Binary Cell Phone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DF4B-B3F6-F617-D8A2-B668FD82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custom model or benchmark model for binary classification.</a:t>
            </a:r>
          </a:p>
          <a:p>
            <a:r>
              <a:rPr lang="tr-TR" dirty="0"/>
              <a:t>Get </a:t>
            </a:r>
            <a:r>
              <a:rPr lang="tr-TR" b="1" dirty="0"/>
              <a:t>Cell Phone</a:t>
            </a:r>
            <a:r>
              <a:rPr lang="tr-TR" dirty="0"/>
              <a:t> (</a:t>
            </a:r>
            <a:r>
              <a:rPr lang="tr-TR" b="1" dirty="0"/>
              <a:t>1</a:t>
            </a:r>
            <a:r>
              <a:rPr lang="tr-TR" dirty="0"/>
              <a:t>) and </a:t>
            </a:r>
            <a:r>
              <a:rPr lang="tr-TR" b="1" dirty="0"/>
              <a:t>Cell Phone Attached </a:t>
            </a:r>
            <a:r>
              <a:rPr lang="tr-TR" dirty="0"/>
              <a:t>(</a:t>
            </a:r>
            <a:r>
              <a:rPr lang="tr-TR" b="1" dirty="0"/>
              <a:t>0</a:t>
            </a:r>
            <a:r>
              <a:rPr lang="tr-TR" dirty="0"/>
              <a:t>) images from part-3</a:t>
            </a:r>
          </a:p>
          <a:p>
            <a:r>
              <a:rPr lang="tr-TR" dirty="0"/>
              <a:t>Split data 75% Train and 25% Test</a:t>
            </a:r>
          </a:p>
          <a:p>
            <a:r>
              <a:rPr lang="tr-TR" dirty="0"/>
              <a:t>Make binary classification</a:t>
            </a:r>
          </a:p>
          <a:p>
            <a:r>
              <a:rPr lang="tr-TR" dirty="0"/>
              <a:t>Draw confusion matrix and accuracy-loss graph during the training</a:t>
            </a:r>
          </a:p>
          <a:p>
            <a:r>
              <a:rPr lang="tr-TR" dirty="0"/>
              <a:t>Create jupyter notebook </a:t>
            </a:r>
            <a:r>
              <a:rPr lang="tr-TR" b="1" dirty="0"/>
              <a:t>Part-4.ipynb </a:t>
            </a:r>
            <a:r>
              <a:rPr lang="tr-TR" dirty="0"/>
              <a:t>and write your code there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54572-D6F5-EBA3-83F2-9AFF324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CE5D-F355-F269-3423-B22D2026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8EF2B02A-0AF1-08AC-8B49-F7D8553A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6F52-9F64-962A-483B-612D7777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7982-33C1-FF32-7CAF-77668F9A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You can import additional libraries (except for Part-3 drawing circle)</a:t>
            </a:r>
          </a:p>
          <a:p>
            <a:r>
              <a:rPr lang="tr-TR" dirty="0"/>
              <a:t>You can follow these hints or rewrite the code yourself </a:t>
            </a:r>
          </a:p>
          <a:p>
            <a:r>
              <a:rPr lang="tr-TR" dirty="0"/>
              <a:t>Save your code file: </a:t>
            </a:r>
            <a:r>
              <a:rPr lang="tr-TR" b="1" dirty="0"/>
              <a:t>Part_{n}_Group_{group_number}.ipynb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1125-7FD5-8DBB-015D-E1682095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0E86-F3E9-2309-0BBC-C1B6AD49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20277362-5D9D-1BD5-9673-CF9ECABB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8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9BB-4D05-2E45-8086-6FCC0572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TASK</a:t>
            </a:r>
            <a:r>
              <a:rPr lang="tr-TR" dirty="0"/>
              <a:t>: Distracted Driver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FE8C-7785-424D-B382-CB1224AD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Aim is to use image processing and AI methods for capturing distracted driver model</a:t>
            </a:r>
          </a:p>
          <a:p>
            <a:r>
              <a:rPr lang="tr-TR" b="1" dirty="0"/>
              <a:t>Distracted Driver</a:t>
            </a:r>
            <a:r>
              <a:rPr lang="tr-TR" dirty="0"/>
              <a:t>: Driver uses cell phone on the road</a:t>
            </a:r>
          </a:p>
          <a:p>
            <a:r>
              <a:rPr lang="tr-TR" dirty="0"/>
              <a:t>Codes will be written in </a:t>
            </a:r>
            <a:r>
              <a:rPr lang="tr-TR" b="1" dirty="0"/>
              <a:t>Python</a:t>
            </a:r>
            <a:r>
              <a:rPr lang="tr-TR" dirty="0"/>
              <a:t> environment. Minimum Requirements:</a:t>
            </a:r>
          </a:p>
          <a:p>
            <a:pPr lvl="1"/>
            <a:r>
              <a:rPr lang="tr-TR" dirty="0"/>
              <a:t>Jupyter Notebook</a:t>
            </a:r>
          </a:p>
          <a:p>
            <a:pPr lvl="1"/>
            <a:r>
              <a:rPr lang="tr-TR" dirty="0"/>
              <a:t>torch</a:t>
            </a:r>
          </a:p>
          <a:p>
            <a:pPr lvl="1"/>
            <a:r>
              <a:rPr lang="tr-TR" dirty="0"/>
              <a:t>torchvision</a:t>
            </a:r>
          </a:p>
          <a:p>
            <a:pPr lvl="1"/>
            <a:r>
              <a:rPr lang="tr-TR" dirty="0"/>
              <a:t>matplotlib</a:t>
            </a:r>
          </a:p>
          <a:p>
            <a:pPr lvl="1"/>
            <a:r>
              <a:rPr lang="tr-TR" dirty="0"/>
              <a:t>pandas</a:t>
            </a:r>
          </a:p>
          <a:p>
            <a:pPr lvl="1"/>
            <a:r>
              <a:rPr lang="tr-TR" dirty="0"/>
              <a:t>cv2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00F1E-6D50-B54A-BA5C-8C365B37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217C-8FF3-474A-B5D9-1FC2FD9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CFF78C04-1F75-C4AE-2BD8-F22A13B7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490A-3E7B-4AA7-B1D9-3ECB3FE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Models &amp; Methods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0BB8-C855-4531-70FC-1AF159EB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Image Processing methods will be used</a:t>
            </a:r>
          </a:p>
          <a:p>
            <a:r>
              <a:rPr lang="tr-TR" dirty="0"/>
              <a:t>2 AI Algorithms:</a:t>
            </a:r>
          </a:p>
          <a:p>
            <a:pPr lvl="1"/>
            <a:r>
              <a:rPr lang="tr-TR" dirty="0"/>
              <a:t>Object Detection: Pre-trained Yolov5 model will be given (no need to train)</a:t>
            </a:r>
          </a:p>
          <a:p>
            <a:pPr lvl="1"/>
            <a:r>
              <a:rPr lang="tr-TR" dirty="0"/>
              <a:t>Classification: you can use benchmark model or custom model</a:t>
            </a:r>
          </a:p>
          <a:p>
            <a:r>
              <a:rPr lang="tr-TR" dirty="0"/>
              <a:t>Inputs: RGB images</a:t>
            </a:r>
          </a:p>
          <a:p>
            <a:r>
              <a:rPr lang="tr-TR" b="1" dirty="0"/>
              <a:t>4 different parts</a:t>
            </a:r>
          </a:p>
          <a:p>
            <a:endParaRPr lang="tr-TR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B5AE-56B9-BD53-761F-32373024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CFB3-8F28-8187-2496-9D1781F1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CE634428-80D3-9724-88F2-AD10275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EE25-C994-32F8-AAE4-497FE15D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 1</a:t>
            </a:r>
            <a:r>
              <a:rPr lang="tr-TR" dirty="0"/>
              <a:t>: Privacy &amp; Image Blurring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9223-A474-2E48-0BB4-431AE359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Dataset Preparation for object detection</a:t>
            </a:r>
          </a:p>
          <a:p>
            <a:r>
              <a:rPr lang="tr-TR" dirty="0"/>
              <a:t>Image dataset are in "</a:t>
            </a:r>
            <a:r>
              <a:rPr lang="tr-TR" b="1" dirty="0"/>
              <a:t>IMAGES</a:t>
            </a:r>
            <a:r>
              <a:rPr lang="tr-TR" dirty="0"/>
              <a:t>" directory:</a:t>
            </a:r>
          </a:p>
          <a:p>
            <a:pPr lvl="1"/>
            <a:r>
              <a:rPr lang="tr-TR" b="1" dirty="0"/>
              <a:t>IMAGES/0 </a:t>
            </a:r>
            <a:r>
              <a:rPr lang="tr-TR" dirty="0"/>
              <a:t>: Non cell phone usage </a:t>
            </a:r>
          </a:p>
          <a:p>
            <a:pPr lvl="1"/>
            <a:r>
              <a:rPr lang="tr-TR" b="1" dirty="0"/>
              <a:t> IMAGES/1 </a:t>
            </a:r>
            <a:r>
              <a:rPr lang="tr-TR" dirty="0"/>
              <a:t>: Cell phone usage </a:t>
            </a:r>
          </a:p>
          <a:p>
            <a:r>
              <a:rPr lang="tr-TR" dirty="0"/>
              <a:t>Dataset image annotation is stored two coco files:</a:t>
            </a:r>
          </a:p>
          <a:p>
            <a:pPr lvl="1"/>
            <a:r>
              <a:rPr lang="tr-TR" b="1" dirty="0"/>
              <a:t>Coco_1.json </a:t>
            </a:r>
            <a:r>
              <a:rPr lang="tr-TR" dirty="0"/>
              <a:t>&amp; </a:t>
            </a:r>
            <a:r>
              <a:rPr lang="tr-TR" b="1" dirty="0"/>
              <a:t>Coco_2.json</a:t>
            </a:r>
          </a:p>
          <a:p>
            <a:r>
              <a:rPr lang="tr-TR" dirty="0"/>
              <a:t>Note that image annotation (regardless of its label) can be either Coco_1.json or Coco_2.json</a:t>
            </a:r>
          </a:p>
          <a:p>
            <a:endParaRPr lang="tr-TR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D551-B271-AB7D-E452-91C21588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2FC1-489D-5780-953B-73FD4C8B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3A191CD2-8AC1-ABBC-0FC6-B9A599EE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66F6-EA6B-A7D3-7BC0-2CD21CA8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 1</a:t>
            </a:r>
            <a:r>
              <a:rPr lang="tr-TR" dirty="0"/>
              <a:t>: Privacy &amp; Image Blurring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5FFA-99B2-08CE-E170-981743E1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4 different categories and their id:</a:t>
            </a:r>
          </a:p>
          <a:p>
            <a:pPr lvl="1"/>
            <a:r>
              <a:rPr lang="tr-TR" dirty="0"/>
              <a:t>Cell Phone --------------&gt;	id: 1: (if person holds cell phone)</a:t>
            </a:r>
          </a:p>
          <a:p>
            <a:pPr lvl="1"/>
            <a:r>
              <a:rPr lang="tr-TR" dirty="0"/>
              <a:t>Face-----------------------</a:t>
            </a:r>
            <a:r>
              <a:rPr lang="tr-TR" dirty="0">
                <a:sym typeface="Wingdings" panose="05000000000000000000" pitchFamily="2" charset="2"/>
              </a:rPr>
              <a:t>&gt;	</a:t>
            </a:r>
            <a:r>
              <a:rPr lang="tr-TR" dirty="0"/>
              <a:t>id: 2: (person’s face)</a:t>
            </a:r>
          </a:p>
          <a:p>
            <a:pPr lvl="1"/>
            <a:r>
              <a:rPr lang="tr-TR" dirty="0"/>
              <a:t>Hand ---------------------&gt;	id: 3: (Persons hand)</a:t>
            </a:r>
          </a:p>
          <a:p>
            <a:pPr lvl="1"/>
            <a:r>
              <a:rPr lang="tr-TR" dirty="0"/>
              <a:t>OOD ----------------------&gt;	id: 4: (Out of Domain)</a:t>
            </a:r>
          </a:p>
          <a:p>
            <a:pPr lvl="1"/>
            <a:r>
              <a:rPr lang="tr-TR" dirty="0"/>
              <a:t>Cell Phone Attached --&gt; 	id: 5: (if cell phone is not person’s hand)</a:t>
            </a:r>
          </a:p>
          <a:p>
            <a:r>
              <a:rPr lang="tr-TR" dirty="0"/>
              <a:t>Each image bounding box coordinates (</a:t>
            </a:r>
            <a:r>
              <a:rPr lang="es-ES" dirty="0"/>
              <a:t>x1,y1,x2,y2,x3,y3,x4,y4</a:t>
            </a:r>
            <a:r>
              <a:rPr lang="tr-TR" dirty="0"/>
              <a:t>) are in coco files.</a:t>
            </a:r>
          </a:p>
          <a:p>
            <a:r>
              <a:rPr lang="tr-TR" b="1" dirty="0">
                <a:solidFill>
                  <a:srgbClr val="FF0000"/>
                </a:solidFill>
              </a:rPr>
              <a:t>Task</a:t>
            </a:r>
            <a:r>
              <a:rPr lang="tr-TR" dirty="0"/>
              <a:t>: Blurring </a:t>
            </a:r>
            <a:r>
              <a:rPr lang="tr-TR" b="1" dirty="0"/>
              <a:t>Face (id=2)</a:t>
            </a:r>
            <a:r>
              <a:rPr lang="tr-TR" dirty="0"/>
              <a:t> without changing  </a:t>
            </a:r>
            <a:r>
              <a:rPr lang="tr-TR" b="1" dirty="0"/>
              <a:t>Cell Phone (id=1)</a:t>
            </a:r>
            <a:r>
              <a:rPr lang="tr-TR" dirty="0"/>
              <a:t> ’s bounding box (fill </a:t>
            </a:r>
            <a:r>
              <a:rPr lang="tr-TR" b="1" dirty="0"/>
              <a:t>Part-1.ipynb</a:t>
            </a:r>
            <a:r>
              <a:rPr lang="tr-TR" dirty="0"/>
              <a:t>), Save new images</a:t>
            </a:r>
          </a:p>
          <a:p>
            <a:r>
              <a:rPr lang="tr-TR" dirty="0"/>
              <a:t>Note: if image original source is folder </a:t>
            </a:r>
            <a:r>
              <a:rPr lang="tr-TR" b="1" dirty="0"/>
              <a:t>0 </a:t>
            </a:r>
            <a:r>
              <a:rPr lang="tr-TR" dirty="0"/>
              <a:t>then save it new folder </a:t>
            </a:r>
            <a:r>
              <a:rPr lang="tr-TR" b="1" dirty="0"/>
              <a:t>0 </a:t>
            </a:r>
            <a:r>
              <a:rPr lang="tr-TR" dirty="0"/>
              <a:t>and same for folder </a:t>
            </a:r>
            <a:r>
              <a:rPr lang="tr-TR" b="1" dirty="0"/>
              <a:t>1</a:t>
            </a:r>
          </a:p>
          <a:p>
            <a:endParaRPr lang="tr-TR" dirty="0"/>
          </a:p>
          <a:p>
            <a:endParaRPr lang="tr-TR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4737-9B42-CFBF-EB01-C4A6EA5B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B50E-DFE6-ECA9-48C7-0DF7B84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49160196-5372-7485-F7D0-408440D0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3251-7C70-ABCF-7F65-16813496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1</a:t>
            </a:r>
            <a:r>
              <a:rPr lang="tr-TR" dirty="0"/>
              <a:t>: Privacy &amp; Image Blurring</a:t>
            </a:r>
            <a:endParaRPr lang="en-CA" dirty="0"/>
          </a:p>
        </p:txBody>
      </p:sp>
      <p:pic>
        <p:nvPicPr>
          <p:cNvPr id="7" name="Content Placeholder 6" descr="A group of people in a car&#10;&#10;Description automatically generated">
            <a:extLst>
              <a:ext uri="{FF2B5EF4-FFF2-40B4-BE49-F238E27FC236}">
                <a16:creationId xmlns:a16="http://schemas.microsoft.com/office/drawing/2014/main" id="{0B670862-E818-2A7D-46EB-E7E9F6502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80" y="2337982"/>
            <a:ext cx="4350616" cy="24472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784D-BA83-6CC8-8677-43ACCDB1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5B21-BEDE-69BE-5E14-BA893760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9" name="Picture 8" descr="People in a car with a couple of people in their hands&#10;&#10;Description automatically generated">
            <a:extLst>
              <a:ext uri="{FF2B5EF4-FFF2-40B4-BE49-F238E27FC236}">
                <a16:creationId xmlns:a16="http://schemas.microsoft.com/office/drawing/2014/main" id="{959FCE10-42F4-C694-952D-EB7B92BC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50" y="2337982"/>
            <a:ext cx="4350617" cy="2447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BB8D82-BD09-EDB8-6900-27E320A457A9}"/>
              </a:ext>
            </a:extLst>
          </p:cNvPr>
          <p:cNvSpPr/>
          <p:nvPr/>
        </p:nvSpPr>
        <p:spPr>
          <a:xfrm>
            <a:off x="3084835" y="3855525"/>
            <a:ext cx="396240" cy="573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21AFC-024B-4216-BC9A-25334BBE0E1E}"/>
              </a:ext>
            </a:extLst>
          </p:cNvPr>
          <p:cNvSpPr/>
          <p:nvPr/>
        </p:nvSpPr>
        <p:spPr>
          <a:xfrm>
            <a:off x="3237235" y="3579881"/>
            <a:ext cx="396240" cy="52558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448BD-9F8C-324C-D53C-0FB57DD4CB14}"/>
              </a:ext>
            </a:extLst>
          </p:cNvPr>
          <p:cNvCxnSpPr/>
          <p:nvPr/>
        </p:nvCxnSpPr>
        <p:spPr>
          <a:xfrm>
            <a:off x="3633475" y="4105461"/>
            <a:ext cx="0" cy="9022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3BCAA-A752-9BCB-3339-635F99BC190C}"/>
              </a:ext>
            </a:extLst>
          </p:cNvPr>
          <p:cNvCxnSpPr>
            <a:stCxn id="10" idx="2"/>
          </p:cNvCxnSpPr>
          <p:nvPr/>
        </p:nvCxnSpPr>
        <p:spPr>
          <a:xfrm>
            <a:off x="3282955" y="4428549"/>
            <a:ext cx="15240" cy="579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C4BB1F-CA0E-0F47-52C2-64BB356B0EE7}"/>
              </a:ext>
            </a:extLst>
          </p:cNvPr>
          <p:cNvSpPr txBox="1"/>
          <p:nvPr/>
        </p:nvSpPr>
        <p:spPr>
          <a:xfrm>
            <a:off x="2310488" y="4973718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Cell Phone</a:t>
            </a:r>
            <a:r>
              <a:rPr lang="tr-TR" b="1" dirty="0"/>
              <a:t>    </a:t>
            </a:r>
            <a:r>
              <a:rPr lang="tr-TR" b="1" dirty="0">
                <a:solidFill>
                  <a:schemeClr val="accent2"/>
                </a:solidFill>
              </a:rPr>
              <a:t>Face</a:t>
            </a:r>
            <a:r>
              <a:rPr lang="tr-TR" b="1" dirty="0"/>
              <a:t> </a:t>
            </a:r>
            <a:endParaRPr lang="en-CA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BE5899-E840-102F-B1F3-5D7E1158CB78}"/>
              </a:ext>
            </a:extLst>
          </p:cNvPr>
          <p:cNvSpPr/>
          <p:nvPr/>
        </p:nvSpPr>
        <p:spPr>
          <a:xfrm>
            <a:off x="5087566" y="3229583"/>
            <a:ext cx="1008434" cy="35029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logo of a drone&#10;&#10;Description automatically generated">
            <a:extLst>
              <a:ext uri="{FF2B5EF4-FFF2-40B4-BE49-F238E27FC236}">
                <a16:creationId xmlns:a16="http://schemas.microsoft.com/office/drawing/2014/main" id="{C1568268-BA80-0E00-3B8C-EC7DB17F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6125C5-A965-A739-604C-6026E1C01DE7}"/>
              </a:ext>
            </a:extLst>
          </p:cNvPr>
          <p:cNvSpPr/>
          <p:nvPr/>
        </p:nvSpPr>
        <p:spPr>
          <a:xfrm>
            <a:off x="3200659" y="3534161"/>
            <a:ext cx="97536" cy="914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C6A99-2E68-98EC-E2C3-93CCC18CCB94}"/>
              </a:ext>
            </a:extLst>
          </p:cNvPr>
          <p:cNvSpPr/>
          <p:nvPr/>
        </p:nvSpPr>
        <p:spPr>
          <a:xfrm>
            <a:off x="3569856" y="3534161"/>
            <a:ext cx="97536" cy="914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A5F5AB-BF9A-8491-A191-F902D52FE1FC}"/>
              </a:ext>
            </a:extLst>
          </p:cNvPr>
          <p:cNvSpPr/>
          <p:nvPr/>
        </p:nvSpPr>
        <p:spPr>
          <a:xfrm>
            <a:off x="3188467" y="4059182"/>
            <a:ext cx="97536" cy="914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B607FB-4C34-D434-2BFC-80E66562DED5}"/>
              </a:ext>
            </a:extLst>
          </p:cNvPr>
          <p:cNvSpPr/>
          <p:nvPr/>
        </p:nvSpPr>
        <p:spPr>
          <a:xfrm>
            <a:off x="3584707" y="4059741"/>
            <a:ext cx="97536" cy="914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83782B-123A-9196-022A-7B1E8796067E}"/>
              </a:ext>
            </a:extLst>
          </p:cNvPr>
          <p:cNvSpPr/>
          <p:nvPr/>
        </p:nvSpPr>
        <p:spPr>
          <a:xfrm>
            <a:off x="3417456" y="3816799"/>
            <a:ext cx="97536" cy="9144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C12FFF-98C0-0549-85BC-B34B64650266}"/>
              </a:ext>
            </a:extLst>
          </p:cNvPr>
          <p:cNvSpPr/>
          <p:nvPr/>
        </p:nvSpPr>
        <p:spPr>
          <a:xfrm>
            <a:off x="3050918" y="3831218"/>
            <a:ext cx="97536" cy="9144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C3A12-A121-8D03-F808-6B8CE84221B9}"/>
              </a:ext>
            </a:extLst>
          </p:cNvPr>
          <p:cNvSpPr/>
          <p:nvPr/>
        </p:nvSpPr>
        <p:spPr>
          <a:xfrm>
            <a:off x="3033019" y="4361416"/>
            <a:ext cx="97536" cy="9144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065606-6377-95A7-FF1D-A445D52BB206}"/>
              </a:ext>
            </a:extLst>
          </p:cNvPr>
          <p:cNvSpPr/>
          <p:nvPr/>
        </p:nvSpPr>
        <p:spPr>
          <a:xfrm>
            <a:off x="3425204" y="4365203"/>
            <a:ext cx="97536" cy="9144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476F48-A8A5-2487-9D6A-DDB19BB038C1}"/>
              </a:ext>
            </a:extLst>
          </p:cNvPr>
          <p:cNvSpPr/>
          <p:nvPr/>
        </p:nvSpPr>
        <p:spPr>
          <a:xfrm>
            <a:off x="2486095" y="5561959"/>
            <a:ext cx="117726" cy="9382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A746A9-8CA2-3AB1-87E6-76D5FFFAEAB5}"/>
              </a:ext>
            </a:extLst>
          </p:cNvPr>
          <p:cNvSpPr/>
          <p:nvPr/>
        </p:nvSpPr>
        <p:spPr>
          <a:xfrm>
            <a:off x="2486095" y="5766269"/>
            <a:ext cx="117726" cy="9382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D6584-9898-EB72-6FC3-08C0E91A3C88}"/>
              </a:ext>
            </a:extLst>
          </p:cNvPr>
          <p:cNvSpPr txBox="1"/>
          <p:nvPr/>
        </p:nvSpPr>
        <p:spPr>
          <a:xfrm>
            <a:off x="2602108" y="5461401"/>
            <a:ext cx="216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Cell Phone and Face Coordinate in coco file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341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FA0F-CDC0-7C01-D272-D19FC7D5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2</a:t>
            </a:r>
            <a:r>
              <a:rPr lang="tr-TR" dirty="0"/>
              <a:t>: Post 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6547-3655-2C8D-806D-C7289CA4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You are asked to pass blurred images from Part-1 to pretrained YOLOv5 model and see the results with bounding box.</a:t>
            </a:r>
          </a:p>
          <a:p>
            <a:r>
              <a:rPr lang="tr-TR" dirty="0"/>
              <a:t>It is important to note that driver and passenger must be seperated from the model output.</a:t>
            </a:r>
          </a:p>
          <a:p>
            <a:r>
              <a:rPr lang="tr-TR" dirty="0"/>
              <a:t>Therefore, model labels: Cell Phone and Face should be relabelled after model output</a:t>
            </a:r>
          </a:p>
          <a:p>
            <a:r>
              <a:rPr lang="tr-TR" b="1" dirty="0"/>
              <a:t>Face</a:t>
            </a:r>
            <a:r>
              <a:rPr lang="tr-TR" dirty="0"/>
              <a:t>: </a:t>
            </a:r>
            <a:r>
              <a:rPr lang="tr-TR" i="1" dirty="0"/>
              <a:t>Driver</a:t>
            </a:r>
            <a:r>
              <a:rPr lang="tr-TR" dirty="0"/>
              <a:t> or </a:t>
            </a:r>
            <a:r>
              <a:rPr lang="tr-TR" i="1" dirty="0"/>
              <a:t>Passenger</a:t>
            </a:r>
          </a:p>
          <a:p>
            <a:r>
              <a:rPr lang="tr-TR" b="1" dirty="0"/>
              <a:t>Cell Phone</a:t>
            </a:r>
            <a:r>
              <a:rPr lang="tr-TR" dirty="0"/>
              <a:t>: </a:t>
            </a:r>
            <a:r>
              <a:rPr lang="tr-TR" i="1" dirty="0"/>
              <a:t>Driver Use </a:t>
            </a:r>
            <a:r>
              <a:rPr lang="tr-TR" dirty="0"/>
              <a:t>of </a:t>
            </a:r>
            <a:r>
              <a:rPr lang="tr-TR" i="1" dirty="0"/>
              <a:t>Passenger Use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404B-D9BD-AEBD-C8B4-42D47BF6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97D8-6DA3-4CAE-91E2-1AF265CE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228AF3BB-2FF8-0BCB-D006-53DF381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F344-FF8B-ED79-FE54-E463C84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2</a:t>
            </a:r>
            <a:r>
              <a:rPr lang="tr-TR" dirty="0"/>
              <a:t>: Post 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D76B-4F18-EEBB-A36E-E4AC83E6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First "Face" will be change then it is followed by "Cell Phone" </a:t>
            </a:r>
          </a:p>
          <a:p>
            <a:r>
              <a:rPr lang="tr-TR" dirty="0"/>
              <a:t>If: </a:t>
            </a:r>
          </a:p>
          <a:p>
            <a:pPr lvl="1"/>
            <a:r>
              <a:rPr lang="tr-TR" dirty="0"/>
              <a:t>Number of </a:t>
            </a:r>
            <a:r>
              <a:rPr lang="tr-TR" b="1" dirty="0"/>
              <a:t>face </a:t>
            </a:r>
            <a:r>
              <a:rPr lang="tr-TR" dirty="0"/>
              <a:t>annotation is 1: </a:t>
            </a:r>
            <a:r>
              <a:rPr lang="tr-TR" b="1" dirty="0"/>
              <a:t>Driver</a:t>
            </a:r>
          </a:p>
          <a:p>
            <a:pPr lvl="1"/>
            <a:r>
              <a:rPr lang="tr-TR" dirty="0"/>
              <a:t>Face bounding box are is smaller than 5000: </a:t>
            </a:r>
            <a:r>
              <a:rPr lang="tr-TR" b="1" dirty="0"/>
              <a:t>Passenger</a:t>
            </a:r>
            <a:r>
              <a:rPr lang="tr-TR" dirty="0"/>
              <a:t> (back Passenger)</a:t>
            </a:r>
          </a:p>
          <a:p>
            <a:pPr lvl="1"/>
            <a:r>
              <a:rPr lang="tr-TR" dirty="0"/>
              <a:t>If face is on the left halve: </a:t>
            </a:r>
            <a:r>
              <a:rPr lang="tr-TR" b="1" dirty="0"/>
              <a:t>Passenger</a:t>
            </a:r>
            <a:r>
              <a:rPr lang="tr-TR" dirty="0"/>
              <a:t> – right halve: </a:t>
            </a:r>
            <a:r>
              <a:rPr lang="tr-TR" b="1" dirty="0"/>
              <a:t>Driver</a:t>
            </a:r>
          </a:p>
          <a:p>
            <a:r>
              <a:rPr lang="tr-TR" dirty="0"/>
              <a:t>For Cell Phone:</a:t>
            </a:r>
          </a:p>
          <a:p>
            <a:pPr lvl="1"/>
            <a:r>
              <a:rPr lang="tr-TR" dirty="0"/>
              <a:t>If cell phone bounding box is close to Driver annotation: Driver Use</a:t>
            </a:r>
          </a:p>
          <a:p>
            <a:pPr lvl="1"/>
            <a:r>
              <a:rPr lang="tr-TR" dirty="0"/>
              <a:t>If cell phone bounding box is close to Passenger annotation: Passenger Use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Part-2</a:t>
            </a:r>
            <a:r>
              <a:rPr lang="tr-TR" dirty="0"/>
              <a:t>: Save images with new labelled bounding boxes. If "</a:t>
            </a:r>
            <a:r>
              <a:rPr lang="tr-TR" i="1" dirty="0"/>
              <a:t>Driver Use</a:t>
            </a:r>
            <a:r>
              <a:rPr lang="tr-TR" dirty="0"/>
              <a:t>"</a:t>
            </a:r>
            <a:r>
              <a:rPr lang="tr-TR" i="1" dirty="0"/>
              <a:t> </a:t>
            </a:r>
            <a:r>
              <a:rPr lang="tr-TR" dirty="0"/>
              <a:t>label exists save it directory "</a:t>
            </a:r>
            <a:r>
              <a:rPr lang="tr-TR" b="1" dirty="0"/>
              <a:t>PROCESSED/1</a:t>
            </a:r>
            <a:r>
              <a:rPr lang="tr-TR" dirty="0"/>
              <a:t>" else  save it "</a:t>
            </a:r>
            <a:r>
              <a:rPr lang="tr-TR" b="1" dirty="0"/>
              <a:t>PROCESSED/2</a:t>
            </a:r>
            <a:r>
              <a:rPr lang="tr-TR" dirty="0"/>
              <a:t>" </a:t>
            </a:r>
          </a:p>
          <a:p>
            <a:r>
              <a:rPr lang="tr-TR" dirty="0"/>
              <a:t>(You can use any color for new bounding box) (fill </a:t>
            </a:r>
            <a:r>
              <a:rPr lang="tr-TR" b="1" dirty="0"/>
              <a:t>Part-2-3.ipynb</a:t>
            </a:r>
            <a:r>
              <a:rPr lang="tr-TR" dirty="0"/>
              <a:t>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C4B4-3194-2842-76EA-A2D08F8D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FF3E-957A-BBE8-E7B6-7FCB661A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6" name="Picture 5" descr="A logo of a drone&#10;&#10;Description automatically generated">
            <a:extLst>
              <a:ext uri="{FF2B5EF4-FFF2-40B4-BE49-F238E27FC236}">
                <a16:creationId xmlns:a16="http://schemas.microsoft.com/office/drawing/2014/main" id="{A425F0DC-3E12-46CE-AE87-CCCC49CE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3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64B-0E0D-9FE0-2E36-F946509E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Part</a:t>
            </a:r>
            <a:r>
              <a:rPr lang="tr-TR" dirty="0"/>
              <a:t> </a:t>
            </a:r>
            <a:r>
              <a:rPr lang="tr-TR" b="1" dirty="0"/>
              <a:t>2</a:t>
            </a:r>
            <a:r>
              <a:rPr lang="tr-TR" dirty="0"/>
              <a:t>: Post processing</a:t>
            </a:r>
            <a:endParaRPr lang="en-CA" dirty="0"/>
          </a:p>
        </p:txBody>
      </p:sp>
      <p:pic>
        <p:nvPicPr>
          <p:cNvPr id="7" name="Content Placeholder 6" descr="A couple of people in a car&#10;&#10;Description automatically generated">
            <a:extLst>
              <a:ext uri="{FF2B5EF4-FFF2-40B4-BE49-F238E27FC236}">
                <a16:creationId xmlns:a16="http://schemas.microsoft.com/office/drawing/2014/main" id="{74FFFD68-5AC5-E7AE-779C-438B3B7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84" y="2066318"/>
            <a:ext cx="4845090" cy="2725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D1D9-ED94-2383-99D8-F27ACF85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B339-3D48-6F4C-8A91-5B071E9B26C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2B0E-3A6E-FAB7-B798-940E4400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Frutiger LT Std 55 Roman" panose="020B0602020204020204" pitchFamily="34" charset="77"/>
              </a:rPr>
              <a:t>Centre d’innovation pour véhicules intelligents et connectés | Smart Connected Vehicles Innovation Centre</a:t>
            </a:r>
            <a:endParaRPr lang="en-US" dirty="0">
              <a:latin typeface="Frutiger LT Std 55 Roman" panose="020B0602020204020204" pitchFamily="34" charset="77"/>
            </a:endParaRPr>
          </a:p>
        </p:txBody>
      </p:sp>
      <p:pic>
        <p:nvPicPr>
          <p:cNvPr id="9" name="Picture 8" descr="A person driving a car with a face id&#10;&#10;Description automatically generated">
            <a:extLst>
              <a:ext uri="{FF2B5EF4-FFF2-40B4-BE49-F238E27FC236}">
                <a16:creationId xmlns:a16="http://schemas.microsoft.com/office/drawing/2014/main" id="{4A75D5B0-8133-782F-4106-C690335A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18" y="2066318"/>
            <a:ext cx="4845090" cy="272536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4DEFE-8D98-E315-3071-8DC5BEBF1EF4}"/>
              </a:ext>
            </a:extLst>
          </p:cNvPr>
          <p:cNvSpPr/>
          <p:nvPr/>
        </p:nvSpPr>
        <p:spPr>
          <a:xfrm>
            <a:off x="5375929" y="3253850"/>
            <a:ext cx="1008434" cy="35029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6CA5E-9F09-38C0-F4CD-7840F16D43ED}"/>
              </a:ext>
            </a:extLst>
          </p:cNvPr>
          <p:cNvSpPr txBox="1"/>
          <p:nvPr/>
        </p:nvSpPr>
        <p:spPr>
          <a:xfrm>
            <a:off x="2119847" y="4791681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YOLOv5 Output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FF97B-51A3-2A7F-275A-1683F8BFAE7E}"/>
              </a:ext>
            </a:extLst>
          </p:cNvPr>
          <p:cNvSpPr txBox="1"/>
          <p:nvPr/>
        </p:nvSpPr>
        <p:spPr>
          <a:xfrm>
            <a:off x="8122081" y="4791681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Relabelled Images</a:t>
            </a:r>
            <a:endParaRPr lang="en-CA" dirty="0"/>
          </a:p>
        </p:txBody>
      </p:sp>
      <p:pic>
        <p:nvPicPr>
          <p:cNvPr id="3" name="Picture 2" descr="A logo of a drone&#10;&#10;Description automatically generated">
            <a:extLst>
              <a:ext uri="{FF2B5EF4-FFF2-40B4-BE49-F238E27FC236}">
                <a16:creationId xmlns:a16="http://schemas.microsoft.com/office/drawing/2014/main" id="{A52075C4-C017-9214-7591-9522D1B37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94" y="404"/>
            <a:ext cx="2065506" cy="9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FD508A3-43FC-8841-A93F-FB745A5FFC19}" vid="{0F60CB15-4F71-0E47-8FDF-969DA4284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SCVIC_Template</Template>
  <TotalTime>233</TotalTime>
  <Words>976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Frutiger LT Std 55 Roman</vt:lpstr>
      <vt:lpstr>Wingdings</vt:lpstr>
      <vt:lpstr>Office Theme</vt:lpstr>
      <vt:lpstr> June 21-22, 2024 HACKATHON</vt:lpstr>
      <vt:lpstr>TASK: Distracted Driver Detection</vt:lpstr>
      <vt:lpstr>Models &amp; Methods</vt:lpstr>
      <vt:lpstr>Part 1: Privacy &amp; Image Blurring</vt:lpstr>
      <vt:lpstr>Part 1: Privacy &amp; Image Blurring</vt:lpstr>
      <vt:lpstr>Part 1: Privacy &amp; Image Blurring</vt:lpstr>
      <vt:lpstr>Part 2: Post processing</vt:lpstr>
      <vt:lpstr>Part 2: Post processing</vt:lpstr>
      <vt:lpstr>Part 2: Post processing</vt:lpstr>
      <vt:lpstr>Part 3: Cell Phone Extraction</vt:lpstr>
      <vt:lpstr>Part 3: Cell Phone Extraction</vt:lpstr>
      <vt:lpstr>Part 4: Binary Cell Phone Classification</vt:lpstr>
      <vt:lpstr>NOTE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Arda Onsu</dc:creator>
  <cp:lastModifiedBy>Arda Onsu</cp:lastModifiedBy>
  <cp:revision>19</cp:revision>
  <dcterms:created xsi:type="dcterms:W3CDTF">2022-03-31T17:24:51Z</dcterms:created>
  <dcterms:modified xsi:type="dcterms:W3CDTF">2024-06-21T01:08:09Z</dcterms:modified>
</cp:coreProperties>
</file>