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7.jpeg" ContentType="image/jpeg"/>
  <Override PartName="/ppt/media/image16.png" ContentType="image/png"/>
  <Override PartName="/ppt/media/image15.png" ContentType="image/png"/>
  <Override PartName="/ppt/media/image14.wmf" ContentType="image/x-wmf"/>
  <Override PartName="/ppt/media/image13.wmf" ContentType="image/x-wmf"/>
  <Override PartName="/ppt/media/image12.png" ContentType="image/png"/>
  <Override PartName="/ppt/media/image18.jpeg" ContentType="image/jpeg"/>
  <Override PartName="/ppt/media/image11.png" ContentType="image/png"/>
  <Override PartName="/ppt/media/image4.png" ContentType="image/png"/>
  <Override PartName="/ppt/media/image5.wmf" ContentType="image/x-wmf"/>
  <Override PartName="/ppt/media/image3.png" ContentType="image/png"/>
  <Override PartName="/ppt/media/image22.png" ContentType="image/png"/>
  <Override PartName="/ppt/media/image2.wmf" ContentType="image/x-wmf"/>
  <Override PartName="/ppt/media/image21.png" ContentType="image/png"/>
  <Override PartName="/ppt/media/image1.wmf" ContentType="image/x-wmf"/>
  <Override PartName="/ppt/media/image6.wmf" ContentType="image/x-wmf"/>
  <Override PartName="/ppt/media/image7.png" ContentType="image/png"/>
  <Override PartName="/ppt/media/image8.png" ContentType="image/png"/>
  <Override PartName="/ppt/media/image10.wmf" ContentType="image/x-wmf"/>
  <Override PartName="/ppt/media/image9.wmf" ContentType="image/x-wmf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9CFAE91-0E15-40BC-9358-93409A4836C4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rIns="99000" tIns="49680" bIns="4968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8ECC7516-89A8-42AB-BA65-3D7174EE18F7}" type="slidenum">
              <a:rPr b="0" lang="de-DE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de-DE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rIns="99000" tIns="49680" bIns="4968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12D0CB27-AE5C-4748-B177-FD70451A4F5E}" type="slidenum">
              <a:rPr b="0" lang="de-DE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de-DE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rIns="99000" tIns="49680" bIns="4968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4F4ECDF7-8E5B-441D-9B16-BD3B18651D28}" type="slidenum">
              <a:rPr b="0" lang="de-DE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de-DE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rIns="99000" tIns="49680" bIns="4968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3D7073F6-61E4-4AB8-A887-644628BEC208}" type="slidenum">
              <a:rPr b="0" lang="de-DE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de-DE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rIns="99000" tIns="49680" bIns="4968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EEEEEBE1-4A9F-4F80-AE4E-9522886D6B60}" type="slidenum">
              <a:rPr b="0" lang="de-DE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de-DE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rIns="99000" tIns="49680" bIns="4968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F254E48D-7E2F-4C88-AB94-8A31FE2C333A}" type="slidenum">
              <a:rPr b="0" lang="de-DE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de-DE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rIns="99000" tIns="49680" bIns="4968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AC3229DB-3E11-4FCC-A405-F619A1A506F7}" type="slidenum">
              <a:rPr b="0" lang="de-DE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de-DE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rIns="99000" tIns="49680" bIns="4968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6EF78D5C-E2FE-4631-AAF8-53147C74109B}" type="slidenum">
              <a:rPr b="0" lang="de-DE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de-DE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rIns="99000" tIns="49680" bIns="4968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C98879E4-EC5A-48BC-9F0A-0F2368D3CFF2}" type="slidenum">
              <a:rPr b="0" lang="de-DE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de-DE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rIns="99000" tIns="49680" bIns="4968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CA8BA461-6534-473F-BA47-7B97F5E7111E}" type="slidenum">
              <a:rPr b="0" lang="de-DE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de-DE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rIns="99000" tIns="49680" bIns="4968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DC2DD51B-D247-4CDB-A900-A19A9799FA18}" type="slidenum">
              <a:rPr b="0" lang="de-DE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de-DE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rIns="99000" tIns="49680" bIns="4968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42DBD968-25A5-4279-BBEC-7BAF2AF352B5}" type="slidenum">
              <a:rPr b="0" lang="de-DE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de-DE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rIns="99000" tIns="49680" bIns="4968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DF2E3E97-F8FB-4355-9EBD-5B32E08D9D13}" type="slidenum">
              <a:rPr b="0" lang="de-DE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de-DE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rIns="99000" tIns="49680" bIns="4968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375274FB-49E2-4057-AFEC-07DE91155F41}" type="slidenum">
              <a:rPr b="0" lang="de-DE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de-DE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rIns="99000" tIns="49680" bIns="4968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A8F77D4A-43B9-453F-8C29-061137454729}" type="slidenum">
              <a:rPr b="0" lang="de-DE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de-DE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rIns="99000" tIns="49680" bIns="4968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159B8F92-E606-474B-919E-1CA11B146E4F}" type="slidenum">
              <a:rPr b="0" lang="de-DE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de-DE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wmf"/><Relationship Id="rId7" Type="http://schemas.openxmlformats.org/officeDocument/2006/relationships/image" Target="../media/image6.wmf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9.wmf"/><Relationship Id="rId3" Type="http://schemas.openxmlformats.org/officeDocument/2006/relationships/image" Target="../media/image10.wmf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wmf"/><Relationship Id="rId7" Type="http://schemas.openxmlformats.org/officeDocument/2006/relationships/image" Target="../media/image14.wmf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216000" y="6426360"/>
            <a:ext cx="455760" cy="41760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216000" y="6426360"/>
            <a:ext cx="455760" cy="41760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tretch/>
        </p:blipFill>
        <p:spPr>
          <a:xfrm>
            <a:off x="7588080" y="233280"/>
            <a:ext cx="1257120" cy="917280"/>
          </a:xfrm>
          <a:prstGeom prst="rect">
            <a:avLst/>
          </a:prstGeom>
          <a:ln>
            <a:noFill/>
          </a:ln>
        </p:spPr>
      </p:pic>
      <p:sp>
        <p:nvSpPr>
          <p:cNvPr id="3" name="CustomShape 1" hidden="1"/>
          <p:cNvSpPr/>
          <p:nvPr/>
        </p:nvSpPr>
        <p:spPr>
          <a:xfrm>
            <a:off x="0" y="6399360"/>
            <a:ext cx="9142200" cy="493560"/>
          </a:xfrm>
          <a:prstGeom prst="rect">
            <a:avLst/>
          </a:prstGeom>
          <a:solidFill>
            <a:srgbClr val="ca003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de-DE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Technische Informatik    </a:t>
            </a:r>
            <a:r>
              <a:rPr b="0" lang="de-DE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de-DE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Henry Winkel                                     Verteidigung der Masterarbeit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5" descr=""/>
          <p:cNvPicPr/>
          <p:nvPr/>
        </p:nvPicPr>
        <p:blipFill>
          <a:blip r:embed="rId5"/>
          <a:stretch/>
        </p:blipFill>
        <p:spPr>
          <a:xfrm>
            <a:off x="7588080" y="233280"/>
            <a:ext cx="1257120" cy="91728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0" y="6399360"/>
            <a:ext cx="9142200" cy="493560"/>
          </a:xfrm>
          <a:prstGeom prst="rect">
            <a:avLst/>
          </a:prstGeom>
          <a:solidFill>
            <a:srgbClr val="ca003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de-DE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Technische Informatik     </a:t>
            </a:r>
            <a:r>
              <a:rPr b="0" lang="de-DE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de-DE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Henry Winkel                                     Verteidigung der Masterarbeit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" descr=""/>
          <p:cNvPicPr/>
          <p:nvPr/>
        </p:nvPicPr>
        <p:blipFill>
          <a:blip r:embed="rId6"/>
          <a:stretch/>
        </p:blipFill>
        <p:spPr>
          <a:xfrm>
            <a:off x="216000" y="6426360"/>
            <a:ext cx="455760" cy="417600"/>
          </a:xfrm>
          <a:prstGeom prst="rect">
            <a:avLst/>
          </a:prstGeom>
          <a:ln>
            <a:noFill/>
          </a:ln>
        </p:spPr>
      </p:pic>
      <p:pic>
        <p:nvPicPr>
          <p:cNvPr id="7" name="" descr=""/>
          <p:cNvPicPr/>
          <p:nvPr/>
        </p:nvPicPr>
        <p:blipFill>
          <a:blip r:embed="rId7"/>
          <a:stretch/>
        </p:blipFill>
        <p:spPr>
          <a:xfrm>
            <a:off x="216000" y="6426360"/>
            <a:ext cx="455760" cy="417600"/>
          </a:xfrm>
          <a:prstGeom prst="rect">
            <a:avLst/>
          </a:prstGeom>
          <a:ln>
            <a:noFill/>
          </a:ln>
        </p:spPr>
      </p:pic>
      <p:sp>
        <p:nvSpPr>
          <p:cNvPr id="8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</a:t>
            </a: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</a:t>
            </a: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216000" y="6426360"/>
            <a:ext cx="455760" cy="41760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216000" y="6426360"/>
            <a:ext cx="455760" cy="417600"/>
          </a:xfrm>
          <a:prstGeom prst="rect">
            <a:avLst/>
          </a:prstGeom>
          <a:ln>
            <a:noFill/>
          </a:ln>
        </p:spPr>
      </p:pic>
      <p:pic>
        <p:nvPicPr>
          <p:cNvPr id="46" name="Picture 5" descr=""/>
          <p:cNvPicPr/>
          <p:nvPr/>
        </p:nvPicPr>
        <p:blipFill>
          <a:blip r:embed="rId4"/>
          <a:stretch/>
        </p:blipFill>
        <p:spPr>
          <a:xfrm>
            <a:off x="7588080" y="233280"/>
            <a:ext cx="1257120" cy="917280"/>
          </a:xfrm>
          <a:prstGeom prst="rect">
            <a:avLst/>
          </a:prstGeom>
          <a:ln>
            <a:noFill/>
          </a:ln>
        </p:spPr>
      </p:pic>
      <p:sp>
        <p:nvSpPr>
          <p:cNvPr id="47" name="CustomShape 1" hidden="1"/>
          <p:cNvSpPr/>
          <p:nvPr/>
        </p:nvSpPr>
        <p:spPr>
          <a:xfrm>
            <a:off x="0" y="6399360"/>
            <a:ext cx="9142200" cy="493560"/>
          </a:xfrm>
          <a:prstGeom prst="rect">
            <a:avLst/>
          </a:prstGeom>
          <a:solidFill>
            <a:srgbClr val="ca003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de-DE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Technische Informatik    </a:t>
            </a:r>
            <a:r>
              <a:rPr b="0" lang="de-DE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de-DE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Henry Winkel                                     Verteidigung der Masterarbeit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Picture 5" descr=""/>
          <p:cNvPicPr/>
          <p:nvPr/>
        </p:nvPicPr>
        <p:blipFill>
          <a:blip r:embed="rId5"/>
          <a:stretch/>
        </p:blipFill>
        <p:spPr>
          <a:xfrm>
            <a:off x="7588080" y="233280"/>
            <a:ext cx="1257120" cy="917280"/>
          </a:xfrm>
          <a:prstGeom prst="rect">
            <a:avLst/>
          </a:prstGeom>
          <a:ln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0" y="6399360"/>
            <a:ext cx="9142200" cy="493560"/>
          </a:xfrm>
          <a:prstGeom prst="rect">
            <a:avLst/>
          </a:prstGeom>
          <a:solidFill>
            <a:srgbClr val="ca003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de-DE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Technische Informatik     </a:t>
            </a:r>
            <a:r>
              <a:rPr b="0" lang="de-DE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de-DE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Henry Winkel                                     Verteidigung der Masterarbeit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6"/>
          <a:stretch/>
        </p:blipFill>
        <p:spPr>
          <a:xfrm>
            <a:off x="216000" y="6426360"/>
            <a:ext cx="455760" cy="41760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7"/>
          <a:stretch/>
        </p:blipFill>
        <p:spPr>
          <a:xfrm>
            <a:off x="216000" y="6426360"/>
            <a:ext cx="455760" cy="417600"/>
          </a:xfrm>
          <a:prstGeom prst="rect">
            <a:avLst/>
          </a:prstGeom>
          <a:ln>
            <a:noFill/>
          </a:ln>
        </p:spPr>
      </p:pic>
      <p:sp>
        <p:nvSpPr>
          <p:cNvPr id="5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700200" y="2791440"/>
            <a:ext cx="784692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Entwurf einer Klassenhierarchie für militärische Simulationen in DIS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83280" y="1917000"/>
            <a:ext cx="784692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Masterarbeit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7280" y="5013000"/>
            <a:ext cx="35028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[3]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1" name="Table 3"/>
          <p:cNvGraphicFramePr/>
          <p:nvPr/>
        </p:nvGraphicFramePr>
        <p:xfrm>
          <a:off x="108000" y="860040"/>
          <a:ext cx="8652240" cy="4115520"/>
        </p:xfrm>
        <a:graphic>
          <a:graphicData uri="http://schemas.openxmlformats.org/drawingml/2006/table">
            <a:tbl>
              <a:tblPr/>
              <a:tblGrid>
                <a:gridCol w="1115280"/>
                <a:gridCol w="2756160"/>
                <a:gridCol w="4780800"/>
              </a:tblGrid>
              <a:tr h="9496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Field size (bits)</a:t>
                      </a:r>
                      <a:endParaRPr b="0" lang="de-DE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Entity State PDU fields</a:t>
                      </a:r>
                      <a:endParaRPr b="0" lang="de-DE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16440">
                <a:tc rowSpan="7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64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rowSpan="7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Entity Type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Entity Kind—8-bit enumeration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16440"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Domain—8-bit enumeration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16440"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Country—16-bit enumeration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16440"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Category—8-bit enumeration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16440"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Subcategory—8-bit enumeration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16440"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Specific—8-bit enumeration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16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Extra—8-bit enumeration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16440">
                <a:tc rowSpan="3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96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DE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Entity Linear Velocity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DE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de-DE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</a:t>
                      </a: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-component—32-bit floating point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16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de-DE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</a:t>
                      </a: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-component—32-bit floating point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17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de-DE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z</a:t>
                      </a: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-component—32-bit floating point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3" name="Table 2"/>
          <p:cNvGraphicFramePr/>
          <p:nvPr/>
        </p:nvGraphicFramePr>
        <p:xfrm>
          <a:off x="107640" y="859680"/>
          <a:ext cx="8640360" cy="1288440"/>
        </p:xfrm>
        <a:graphic>
          <a:graphicData uri="http://schemas.openxmlformats.org/drawingml/2006/table">
            <a:tbl>
              <a:tblPr/>
              <a:tblGrid>
                <a:gridCol w="1113840"/>
                <a:gridCol w="2752560"/>
                <a:gridCol w="4774320"/>
              </a:tblGrid>
              <a:tr h="729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Field size (bits)</a:t>
                      </a:r>
                      <a:endParaRPr b="0" lang="de-DE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Entity State PDU fields</a:t>
                      </a:r>
                      <a:endParaRPr b="0" lang="de-DE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4120">
                <a:tc row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128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Variable Parameter record #N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Record Type—8-bit enumeration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</a:tr>
              <a:tr h="265320">
                <a:tc>
                  <a:txBody>
                    <a:bodyPr lIns="0" rIns="0" tIns="0" bIns="0"/>
                    <a:p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 </a:t>
                      </a: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Record-Specific fields—120 bits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4" name="CustomShape 3"/>
          <p:cNvSpPr/>
          <p:nvPr/>
        </p:nvSpPr>
        <p:spPr>
          <a:xfrm>
            <a:off x="80280" y="5991120"/>
            <a:ext cx="35028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[3]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512000" y="2232000"/>
            <a:ext cx="6011280" cy="352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974160" y="792720"/>
            <a:ext cx="6008400" cy="5541840"/>
          </a:xfrm>
          <a:prstGeom prst="rect">
            <a:avLst/>
          </a:prstGeom>
          <a:ln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2880000" y="3672000"/>
            <a:ext cx="251856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Lat.:0.00 Lon.: 0.00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216360" y="1771200"/>
            <a:ext cx="8589600" cy="3483360"/>
          </a:xfrm>
          <a:prstGeom prst="rect">
            <a:avLst/>
          </a:prstGeom>
          <a:ln>
            <a:noFill/>
          </a:ln>
        </p:spPr>
      </p:pic>
      <p:sp>
        <p:nvSpPr>
          <p:cNvPr id="141" name="CustomShape 2"/>
          <p:cNvSpPr/>
          <p:nvPr/>
        </p:nvSpPr>
        <p:spPr>
          <a:xfrm>
            <a:off x="288000" y="936000"/>
            <a:ext cx="2230560" cy="38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8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Klassenhierarchie: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504360" y="1240200"/>
            <a:ext cx="8278200" cy="4314600"/>
          </a:xfrm>
          <a:prstGeom prst="rect">
            <a:avLst/>
          </a:prstGeom>
          <a:ln>
            <a:noFill/>
          </a:ln>
        </p:spPr>
      </p:pic>
      <p:sp>
        <p:nvSpPr>
          <p:cNvPr id="144" name="CustomShape 2"/>
          <p:cNvSpPr/>
          <p:nvPr/>
        </p:nvSpPr>
        <p:spPr>
          <a:xfrm>
            <a:off x="288000" y="936360"/>
            <a:ext cx="2230560" cy="38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8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Klassenhierarchie: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288000" y="936360"/>
            <a:ext cx="2230560" cy="38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8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Konstruktor: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288000" y="1584000"/>
            <a:ext cx="7774560" cy="52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3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warShip</a:t>
            </a:r>
            <a:r>
              <a:rPr b="0" lang="de-DE" sz="13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(std::string</a:t>
            </a:r>
            <a:r>
              <a:rPr b="0" lang="de-DE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de-DE" sz="13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/*in*/</a:t>
            </a:r>
            <a:r>
              <a:rPr b="0" lang="de-DE" sz="13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Name, std::string</a:t>
            </a:r>
            <a:r>
              <a:rPr b="0" lang="de-DE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de-DE" sz="13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/*in*/</a:t>
            </a:r>
            <a:r>
              <a:rPr b="0" lang="de-DE" sz="13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Type, std::string</a:t>
            </a:r>
            <a:r>
              <a:rPr b="0" lang="de-DE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de-DE" sz="13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/*in*/</a:t>
            </a:r>
            <a:r>
              <a:rPr b="0" lang="de-DE" sz="13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country</a:t>
            </a:r>
            <a:r>
              <a:rPr b="0" lang="de-DE" sz="13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);</a:t>
            </a:r>
            <a:endParaRPr b="0" lang="de-DE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288000" y="2114640"/>
            <a:ext cx="8207280" cy="21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Standardwerte: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Kind = „Platform“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Domain = „Surface“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Position = Lat.: 0, Lon.: 0, height = 0m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Besonderheit bei den Werten für „Category“ und „SubCategory“: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Beispiel für Fregatte Typ F124: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Category = „Guided Missile Frigate (FFG)“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SubCategory = „Sachsen Class (Type F124)“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Für die Übersetzung in eine ESPDU nötig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288000" y="936360"/>
            <a:ext cx="3239280" cy="38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8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Übersetzungsfunktion: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360000" y="1512000"/>
            <a:ext cx="4391280" cy="31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buClr>
                <a:srgbClr val="cc0000"/>
              </a:buClr>
              <a:buFont typeface="Symbol" charset="2"/>
              <a:buChar char=""/>
            </a:pPr>
            <a:r>
              <a:rPr b="0" lang="de-DE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 – Header</a:t>
            </a:r>
            <a:endParaRPr b="0" lang="de-DE" sz="18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cc0000"/>
              </a:buClr>
              <a:buFont typeface="Symbol" charset="2"/>
              <a:buChar char=""/>
            </a:pPr>
            <a:r>
              <a:rPr b="0" lang="de-DE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EntityID/ForceID</a:t>
            </a:r>
            <a:endParaRPr b="0" lang="de-DE" sz="18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cc0000"/>
              </a:buClr>
              <a:buFont typeface="Symbol" charset="2"/>
              <a:buChar char=""/>
            </a:pPr>
            <a:r>
              <a:rPr b="0" lang="de-DE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Type</a:t>
            </a:r>
            <a:endParaRPr b="0" lang="de-DE" sz="18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cc0000"/>
              </a:buClr>
              <a:buFont typeface="Symbol" charset="2"/>
              <a:buChar char=""/>
            </a:pPr>
            <a:r>
              <a:rPr b="0" lang="de-DE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Position</a:t>
            </a:r>
            <a:endParaRPr b="0" lang="de-DE" sz="18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cc0000"/>
              </a:buClr>
              <a:buFont typeface="Symbol" charset="2"/>
              <a:buChar char=""/>
            </a:pPr>
            <a:r>
              <a:rPr b="0" lang="de-DE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Velocity </a:t>
            </a:r>
            <a:endParaRPr b="0" lang="de-DE" sz="18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cc0000"/>
              </a:buClr>
              <a:buFont typeface="Symbol" charset="2"/>
              <a:buChar char=""/>
            </a:pPr>
            <a:r>
              <a:rPr b="0" lang="de-DE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Orientation</a:t>
            </a:r>
            <a:endParaRPr b="0" lang="de-DE" sz="18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cc0000"/>
              </a:buClr>
              <a:buFont typeface="Symbol" charset="2"/>
              <a:buChar char=""/>
            </a:pPr>
            <a:r>
              <a:rPr b="0" lang="de-DE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Articulation Parameter </a:t>
            </a:r>
            <a:endParaRPr b="0" lang="de-DE" sz="18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</a:t>
            </a:r>
            <a:r>
              <a:rPr b="0" lang="de-DE" sz="28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menti</a:t>
            </a:r>
            <a:r>
              <a:rPr b="0" lang="de-DE" sz="28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erung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288000" y="936360"/>
            <a:ext cx="3239280" cy="38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8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Übersetz</a:t>
            </a:r>
            <a:r>
              <a:rPr b="0" lang="de-DE" sz="18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ungsfunk</a:t>
            </a:r>
            <a:r>
              <a:rPr b="0" lang="de-DE" sz="18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tion: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16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EntityID/F</a:t>
            </a:r>
            <a:r>
              <a:rPr b="0" lang="de-DE" sz="16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orceID: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360000" y="1512000"/>
            <a:ext cx="4391280" cy="31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55" name="Table 4"/>
          <p:cNvGraphicFramePr/>
          <p:nvPr/>
        </p:nvGraphicFramePr>
        <p:xfrm>
          <a:off x="2385720" y="1776600"/>
          <a:ext cx="4035600" cy="3511080"/>
        </p:xfrm>
        <a:graphic>
          <a:graphicData uri="http://schemas.openxmlformats.org/drawingml/2006/table">
            <a:tbl>
              <a:tblPr/>
              <a:tblGrid>
                <a:gridCol w="2018160"/>
                <a:gridCol w="2017800"/>
              </a:tblGrid>
              <a:tr h="43920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Description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920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Other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920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Friendly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920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Opposing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920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Neutral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920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Friendly 2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920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Opposing 2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920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Neutral 2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920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...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…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288000" y="936360"/>
            <a:ext cx="3239280" cy="38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8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Übersetzungsfunktion: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360000" y="1512000"/>
            <a:ext cx="4391280" cy="31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getDISEntityType();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Output :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DIS_EntityType_Variables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Input Strings: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Kind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Domain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Country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Category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Subcategory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Specific = undefined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Extra = undefined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5040000" y="360000"/>
            <a:ext cx="1655280" cy="647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Kind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5040000" y="1224000"/>
            <a:ext cx="1655280" cy="647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Domain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5040000" y="2088000"/>
            <a:ext cx="1655280" cy="647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Country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7"/>
          <p:cNvSpPr/>
          <p:nvPr/>
        </p:nvSpPr>
        <p:spPr>
          <a:xfrm>
            <a:off x="5040000" y="2952000"/>
            <a:ext cx="1655280" cy="647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Category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8"/>
          <p:cNvSpPr/>
          <p:nvPr/>
        </p:nvSpPr>
        <p:spPr>
          <a:xfrm>
            <a:off x="5040000" y="3816000"/>
            <a:ext cx="1655280" cy="647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SubCate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gory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9"/>
          <p:cNvSpPr/>
          <p:nvPr/>
        </p:nvSpPr>
        <p:spPr>
          <a:xfrm>
            <a:off x="5868000" y="1008000"/>
            <a:ext cx="360" cy="21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0"/>
          <p:cNvSpPr/>
          <p:nvPr/>
        </p:nvSpPr>
        <p:spPr>
          <a:xfrm>
            <a:off x="5868000" y="1872000"/>
            <a:ext cx="360" cy="21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1"/>
          <p:cNvSpPr/>
          <p:nvPr/>
        </p:nvSpPr>
        <p:spPr>
          <a:xfrm>
            <a:off x="5868000" y="2736000"/>
            <a:ext cx="360" cy="21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2"/>
          <p:cNvSpPr/>
          <p:nvPr/>
        </p:nvSpPr>
        <p:spPr>
          <a:xfrm>
            <a:off x="5868000" y="3600000"/>
            <a:ext cx="360" cy="21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3"/>
          <p:cNvSpPr/>
          <p:nvPr/>
        </p:nvSpPr>
        <p:spPr>
          <a:xfrm>
            <a:off x="5040000" y="4680000"/>
            <a:ext cx="1655280" cy="647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Specific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14"/>
          <p:cNvSpPr/>
          <p:nvPr/>
        </p:nvSpPr>
        <p:spPr>
          <a:xfrm>
            <a:off x="5040000" y="5544000"/>
            <a:ext cx="1655280" cy="647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Extra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15"/>
          <p:cNvSpPr/>
          <p:nvPr/>
        </p:nvSpPr>
        <p:spPr>
          <a:xfrm>
            <a:off x="5868000" y="4464000"/>
            <a:ext cx="360" cy="21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6"/>
          <p:cNvSpPr/>
          <p:nvPr/>
        </p:nvSpPr>
        <p:spPr>
          <a:xfrm>
            <a:off x="5868000" y="5328000"/>
            <a:ext cx="360" cy="21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7"/>
          <p:cNvSpPr/>
          <p:nvPr/>
        </p:nvSpPr>
        <p:spPr>
          <a:xfrm>
            <a:off x="4607640" y="4534920"/>
            <a:ext cx="2591280" cy="1799280"/>
          </a:xfrm>
          <a:prstGeom prst="rect">
            <a:avLst/>
          </a:prstGeom>
          <a:noFill/>
          <a:ln cap="rnd" w="19080">
            <a:solidFill>
              <a:srgbClr val="ff0000"/>
            </a:solidFill>
            <a:custDash>
              <a:ds d="3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 Implemented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Testprogramm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Gliederung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51640" y="1124640"/>
            <a:ext cx="8639280" cy="518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b="0" lang="de-DE" sz="24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Einleitung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b="0" lang="de-DE" sz="24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b="0" lang="de-DE" sz="24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b="0" lang="de-DE" sz="20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Klassenhierarchie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b="0" lang="de-DE" sz="20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Konstruktor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b="0" lang="de-DE" sz="20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Übersetzungsfunktion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b="0" lang="de-DE" sz="24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Testprogramm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b="0" lang="de-DE" sz="24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Zusammenfassung und Ausblick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Einleitung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251640" y="1124640"/>
            <a:ext cx="8639280" cy="518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b="0" lang="de-DE" sz="24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Motivation: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Grafik 3" descr=""/>
          <p:cNvPicPr/>
          <p:nvPr/>
        </p:nvPicPr>
        <p:blipFill>
          <a:blip r:embed="rId1"/>
          <a:stretch/>
        </p:blipFill>
        <p:spPr>
          <a:xfrm>
            <a:off x="395640" y="1917000"/>
            <a:ext cx="4120560" cy="2734560"/>
          </a:xfrm>
          <a:prstGeom prst="rect">
            <a:avLst/>
          </a:prstGeom>
          <a:ln>
            <a:noFill/>
          </a:ln>
        </p:spPr>
      </p:pic>
      <p:pic>
        <p:nvPicPr>
          <p:cNvPr id="100" name="Grafik 6" descr=""/>
          <p:cNvPicPr/>
          <p:nvPr/>
        </p:nvPicPr>
        <p:blipFill>
          <a:blip r:embed="rId2"/>
          <a:stretch/>
        </p:blipFill>
        <p:spPr>
          <a:xfrm>
            <a:off x="4626000" y="1917000"/>
            <a:ext cx="4318560" cy="2734560"/>
          </a:xfrm>
          <a:prstGeom prst="rect">
            <a:avLst/>
          </a:prstGeom>
          <a:ln>
            <a:noFill/>
          </a:ln>
        </p:spPr>
      </p:pic>
      <p:sp>
        <p:nvSpPr>
          <p:cNvPr id="101" name="CustomShape 3"/>
          <p:cNvSpPr/>
          <p:nvPr/>
        </p:nvSpPr>
        <p:spPr>
          <a:xfrm>
            <a:off x="395640" y="4658760"/>
            <a:ext cx="287856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F/A-18 SimuStrike [1]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4572000" y="4535640"/>
            <a:ext cx="34160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Full Mission Bridge (FMB) simulator (USN)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 </a:t>
            </a: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[2]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Einleitung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51640" y="1124640"/>
            <a:ext cx="8639280" cy="518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b="0" lang="de-DE" sz="24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Motivation: 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b="0" lang="de-DE" sz="20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Verknüpfung der beiden Simulatoren 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b="0" lang="de-DE" sz="20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Gemeinsames absolvieren von Trainings 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6800">
              <a:lnSpc>
                <a:spcPct val="100000"/>
              </a:lnSpc>
              <a:buClr>
                <a:srgbClr val="ca003b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Operation verbundener Kräfte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b="0" lang="de-DE" sz="20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Ausbildung von Personal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b="0" lang="de-DE" sz="20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Entwicklung und Tests neuer Taktiken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Einleitung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251640" y="1124640"/>
            <a:ext cx="8639280" cy="518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b="0" lang="de-DE" sz="24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Ziel: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b="0" lang="de-DE" sz="20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Erstellung einer Klassenhierarchie 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b="0" lang="de-DE" sz="20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Übersetzung des erstellten Objektes in das DIS - Protokoll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251640" y="1124640"/>
            <a:ext cx="8639280" cy="518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b="0" lang="de-DE" sz="24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Grundidee: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b="0" lang="de-DE" sz="20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Vernetzen von unterschiedlichen Simulationen 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b="0" lang="de-DE" sz="20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 bilden unterschiedliche Dinge ab 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6800">
              <a:lnSpc>
                <a:spcPct val="100000"/>
              </a:lnSpc>
              <a:buClr>
                <a:srgbClr val="ca003b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Einheiten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6800">
              <a:lnSpc>
                <a:spcPct val="100000"/>
              </a:lnSpc>
              <a:buClr>
                <a:srgbClr val="ca003b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Events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6800">
              <a:lnSpc>
                <a:spcPct val="100000"/>
              </a:lnSpc>
              <a:buClr>
                <a:srgbClr val="ca003b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Logistik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6800">
              <a:lnSpc>
                <a:spcPct val="100000"/>
              </a:lnSpc>
              <a:buClr>
                <a:srgbClr val="ca003b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Simulationsmanagement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6800">
              <a:lnSpc>
                <a:spcPct val="100000"/>
              </a:lnSpc>
              <a:buClr>
                <a:srgbClr val="ca003b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Informationen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251640" y="1124640"/>
            <a:ext cx="8639280" cy="518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b="0" lang="de-DE" sz="24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Grundidee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367440" y="1977480"/>
            <a:ext cx="1446120" cy="684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380880" y="4876920"/>
            <a:ext cx="1674720" cy="684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State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1752480" y="3200400"/>
            <a:ext cx="1598400" cy="11412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Interaction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Family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6"/>
          <p:cNvSpPr/>
          <p:nvPr/>
        </p:nvSpPr>
        <p:spPr>
          <a:xfrm>
            <a:off x="2590920" y="4876920"/>
            <a:ext cx="1674720" cy="684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Collision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7"/>
          <p:cNvSpPr/>
          <p:nvPr/>
        </p:nvSpPr>
        <p:spPr>
          <a:xfrm>
            <a:off x="4800600" y="3200400"/>
            <a:ext cx="1598400" cy="11412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Warfare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Family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8"/>
          <p:cNvSpPr/>
          <p:nvPr/>
        </p:nvSpPr>
        <p:spPr>
          <a:xfrm>
            <a:off x="4724280" y="4876920"/>
            <a:ext cx="1674720" cy="684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Fire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9"/>
          <p:cNvSpPr/>
          <p:nvPr/>
        </p:nvSpPr>
        <p:spPr>
          <a:xfrm>
            <a:off x="6781680" y="4876920"/>
            <a:ext cx="1674720" cy="684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Detonation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Line 10"/>
          <p:cNvSpPr/>
          <p:nvPr/>
        </p:nvSpPr>
        <p:spPr>
          <a:xfrm flipV="1">
            <a:off x="1295280" y="4343400"/>
            <a:ext cx="1143000" cy="53316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11"/>
          <p:cNvSpPr/>
          <p:nvPr/>
        </p:nvSpPr>
        <p:spPr>
          <a:xfrm flipH="1" flipV="1">
            <a:off x="2743200" y="4343400"/>
            <a:ext cx="609480" cy="53316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12"/>
          <p:cNvSpPr/>
          <p:nvPr/>
        </p:nvSpPr>
        <p:spPr>
          <a:xfrm flipV="1">
            <a:off x="2666880" y="2666880"/>
            <a:ext cx="1143000" cy="53352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Line 13"/>
          <p:cNvSpPr/>
          <p:nvPr/>
        </p:nvSpPr>
        <p:spPr>
          <a:xfrm flipH="1" flipV="1">
            <a:off x="4267080" y="2666880"/>
            <a:ext cx="1219320" cy="53352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Line 14"/>
          <p:cNvSpPr/>
          <p:nvPr/>
        </p:nvSpPr>
        <p:spPr>
          <a:xfrm flipV="1">
            <a:off x="5181480" y="4343400"/>
            <a:ext cx="533520" cy="53316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Line 15"/>
          <p:cNvSpPr/>
          <p:nvPr/>
        </p:nvSpPr>
        <p:spPr>
          <a:xfrm flipH="1" flipV="1">
            <a:off x="6019560" y="4343400"/>
            <a:ext cx="1371600" cy="53316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251640" y="1124640"/>
            <a:ext cx="8639280" cy="518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State PDU :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b="0" lang="de-DE" sz="24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 Header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b="0" lang="de-DE" sz="24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ID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b="0" lang="de-DE" sz="24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Force ID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b="0" lang="de-DE" sz="24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Number of Variable Records(N)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b="0" lang="de-DE" sz="24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Type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b="0" lang="de-DE" sz="24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Alternative Entity Type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b="0" lang="de-DE" sz="24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Location 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b="0" lang="de-DE" sz="24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Linear Velocity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b="0" lang="de-DE" sz="24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Orientation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b="0" lang="de-DE" sz="24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b="0" lang="de-DE" sz="24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Variable Parameter records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b="0" lang="de-DE" sz="24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b="0" lang="de-DE" sz="24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 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7280" y="5013000"/>
            <a:ext cx="35028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[3]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8" name="Table 3"/>
          <p:cNvGraphicFramePr/>
          <p:nvPr/>
        </p:nvGraphicFramePr>
        <p:xfrm>
          <a:off x="108000" y="1053000"/>
          <a:ext cx="8784720" cy="3960000"/>
        </p:xfrm>
        <a:graphic>
          <a:graphicData uri="http://schemas.openxmlformats.org/drawingml/2006/table">
            <a:tbl>
              <a:tblPr/>
              <a:tblGrid>
                <a:gridCol w="1132560"/>
                <a:gridCol w="2798280"/>
                <a:gridCol w="4853880"/>
              </a:tblGrid>
              <a:tr h="743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Field size (bits)</a:t>
                      </a:r>
                      <a:endParaRPr b="0" lang="de-DE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Entity State PDU fields</a:t>
                      </a:r>
                      <a:endParaRPr b="0" lang="de-DE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0520">
                <a:tc rowSpan="8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96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rowSpan="8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PDU Header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Protocol Version—8-bit enumeration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0520"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Exercise ID—8-bit unsigned integer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0520"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PDU Type—8-bit enumeration = 1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0520"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Protocol Family—8-bit enumeration = 1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0520"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Timestamp—32-bit unsigned integer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0520"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Length—16-bit unsigned integer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0520"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PDU Status—8-bit record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0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Padding—8 bits unused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7000">
                <a:tc rowSpan="3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48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Entity ID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Site Number—16-bit unsigned integer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7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Application Number—16-bit unsigned integer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8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Entity Number—16-bit unsigned integer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Application>LibreOffice/5.2.7.2$Linux_X86_64 LibreOffice_project/20m0$Build-2</Application>
  <Company>unibw-hamburg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2004-01-27T06:52:56Z</dcterms:created>
  <dc:creator>Klauer</dc:creator>
  <dc:description/>
  <dc:language>de-DE</dc:language>
  <cp:lastModifiedBy/>
  <dcterms:modified xsi:type="dcterms:W3CDTF">2018-09-10T14:24:55Z</dcterms:modified>
  <cp:revision>400</cp:revision>
  <dc:subject/>
  <dc:title>Kapitel 2 Betreibssysteme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unibw-hamburg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7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</Properties>
</file>