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28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</p:sldIdLst>
  <p:sldSz cx="9144000" cy="6858000" type="screen4x3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nry Winkel" userId="6a56c43121c79b0a" providerId="LiveId" clId="{36249B65-CA07-4113-B63E-939CB0044704}"/>
    <pc:docChg chg="modSld">
      <pc:chgData name="Henry Winkel" userId="6a56c43121c79b0a" providerId="LiveId" clId="{36249B65-CA07-4113-B63E-939CB0044704}" dt="2018-09-11T17:53:58.507" v="9" actId="6549"/>
      <pc:docMkLst>
        <pc:docMk/>
      </pc:docMkLst>
      <pc:sldChg chg="modSp">
        <pc:chgData name="Henry Winkel" userId="6a56c43121c79b0a" providerId="LiveId" clId="{36249B65-CA07-4113-B63E-939CB0044704}" dt="2018-09-11T17:53:58.507" v="9" actId="6549"/>
        <pc:sldMkLst>
          <pc:docMk/>
          <pc:sldMk cId="0" sldId="279"/>
        </pc:sldMkLst>
        <pc:spChg chg="mod">
          <ac:chgData name="Henry Winkel" userId="6a56c43121c79b0a" providerId="LiveId" clId="{36249B65-CA07-4113-B63E-939CB0044704}" dt="2018-09-11T17:53:58.507" v="9" actId="6549"/>
          <ac:spMkLst>
            <pc:docMk/>
            <pc:sldMk cId="0" sldId="279"/>
            <ac:spMk id="236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133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de-DE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</a:p>
        </p:txBody>
      </p:sp>
      <p:sp>
        <p:nvSpPr>
          <p:cNvPr id="134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de-DE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135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de-DE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136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46C71800-1E2A-442D-BA4A-313AFC4A24B6}" type="slidenum">
              <a:rPr lang="de-DE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‹Nr.›</a:t>
            </a:fld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body"/>
          </p:nvPr>
        </p:nvSpPr>
        <p:spPr>
          <a:xfrm>
            <a:off x="709560" y="4861080"/>
            <a:ext cx="5677920" cy="4603320"/>
          </a:xfrm>
          <a:prstGeom prst="rect">
            <a:avLst/>
          </a:prstGeom>
        </p:spPr>
        <p:txBody>
          <a:bodyPr lIns="99000" tIns="49680" rIns="99000" bIns="49680"/>
          <a:lstStyle/>
          <a:p>
            <a:endParaRPr lang="de-D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8" name="CustomShape 2"/>
          <p:cNvSpPr/>
          <p:nvPr/>
        </p:nvSpPr>
        <p:spPr>
          <a:xfrm>
            <a:off x="4021200" y="9721800"/>
            <a:ext cx="3074400" cy="5090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/>
          <a:lstStyle/>
          <a:p>
            <a:pPr algn="r">
              <a:lnSpc>
                <a:spcPct val="100000"/>
              </a:lnSpc>
            </a:pPr>
            <a:fld id="{23C32AF9-75D2-4430-A6B6-A8EE02491433}" type="slidenum">
              <a:rPr lang="de-DE" sz="1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3</a:t>
            </a:fld>
            <a:endParaRPr lang="de-DE" sz="1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body"/>
          </p:nvPr>
        </p:nvSpPr>
        <p:spPr>
          <a:xfrm>
            <a:off x="709560" y="4861080"/>
            <a:ext cx="5677920" cy="4603320"/>
          </a:xfrm>
          <a:prstGeom prst="rect">
            <a:avLst/>
          </a:prstGeom>
        </p:spPr>
        <p:txBody>
          <a:bodyPr lIns="99000" tIns="49680" rIns="99000" bIns="49680"/>
          <a:lstStyle/>
          <a:p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</a:p>
        </p:txBody>
      </p:sp>
      <p:sp>
        <p:nvSpPr>
          <p:cNvPr id="256" name="CustomShape 2"/>
          <p:cNvSpPr/>
          <p:nvPr/>
        </p:nvSpPr>
        <p:spPr>
          <a:xfrm>
            <a:off x="4021200" y="9721800"/>
            <a:ext cx="3074400" cy="5090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/>
          <a:lstStyle/>
          <a:p>
            <a:pPr algn="r">
              <a:lnSpc>
                <a:spcPct val="100000"/>
              </a:lnSpc>
            </a:pPr>
            <a:fld id="{15819825-2197-4870-81F0-8B87D8E4C6F6}" type="slidenum">
              <a:rPr lang="de-DE" sz="1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13</a:t>
            </a:fld>
            <a:endParaRPr lang="de-DE" sz="1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body"/>
          </p:nvPr>
        </p:nvSpPr>
        <p:spPr>
          <a:xfrm>
            <a:off x="709560" y="4861080"/>
            <a:ext cx="5677920" cy="4603320"/>
          </a:xfrm>
          <a:prstGeom prst="rect">
            <a:avLst/>
          </a:prstGeom>
        </p:spPr>
        <p:txBody>
          <a:bodyPr lIns="99000" tIns="49680" rIns="99000" bIns="49680"/>
          <a:lstStyle/>
          <a:p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</a:p>
        </p:txBody>
      </p:sp>
      <p:sp>
        <p:nvSpPr>
          <p:cNvPr id="258" name="CustomShape 2"/>
          <p:cNvSpPr/>
          <p:nvPr/>
        </p:nvSpPr>
        <p:spPr>
          <a:xfrm>
            <a:off x="4021200" y="9721800"/>
            <a:ext cx="3074400" cy="5090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/>
          <a:lstStyle/>
          <a:p>
            <a:pPr algn="r">
              <a:lnSpc>
                <a:spcPct val="100000"/>
              </a:lnSpc>
            </a:pPr>
            <a:fld id="{E80E3115-A438-4696-93BC-A722F83002CA}" type="slidenum">
              <a:rPr lang="de-DE" sz="1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14</a:t>
            </a:fld>
            <a:endParaRPr lang="de-DE" sz="1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body"/>
          </p:nvPr>
        </p:nvSpPr>
        <p:spPr>
          <a:xfrm>
            <a:off x="709560" y="4861080"/>
            <a:ext cx="5677920" cy="4603320"/>
          </a:xfrm>
          <a:prstGeom prst="rect">
            <a:avLst/>
          </a:prstGeom>
        </p:spPr>
        <p:txBody>
          <a:bodyPr lIns="99000" tIns="49680" rIns="99000" bIns="49680"/>
          <a:lstStyle/>
          <a:p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</a:p>
        </p:txBody>
      </p:sp>
      <p:sp>
        <p:nvSpPr>
          <p:cNvPr id="260" name="CustomShape 2"/>
          <p:cNvSpPr/>
          <p:nvPr/>
        </p:nvSpPr>
        <p:spPr>
          <a:xfrm>
            <a:off x="4021200" y="9721800"/>
            <a:ext cx="3074400" cy="5090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/>
          <a:lstStyle/>
          <a:p>
            <a:pPr algn="r">
              <a:lnSpc>
                <a:spcPct val="100000"/>
              </a:lnSpc>
            </a:pPr>
            <a:fld id="{40EF52E1-7957-4E6F-B393-8165B6D9F660}" type="slidenum">
              <a:rPr lang="de-DE" sz="1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15</a:t>
            </a:fld>
            <a:endParaRPr lang="de-DE" sz="1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body"/>
          </p:nvPr>
        </p:nvSpPr>
        <p:spPr>
          <a:xfrm>
            <a:off x="709560" y="4861080"/>
            <a:ext cx="5677920" cy="4603320"/>
          </a:xfrm>
          <a:prstGeom prst="rect">
            <a:avLst/>
          </a:prstGeom>
        </p:spPr>
        <p:txBody>
          <a:bodyPr lIns="99000" tIns="49680" rIns="99000" bIns="49680"/>
          <a:lstStyle/>
          <a:p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</a:p>
        </p:txBody>
      </p:sp>
      <p:sp>
        <p:nvSpPr>
          <p:cNvPr id="262" name="CustomShape 2"/>
          <p:cNvSpPr/>
          <p:nvPr/>
        </p:nvSpPr>
        <p:spPr>
          <a:xfrm>
            <a:off x="4021200" y="9721800"/>
            <a:ext cx="3074400" cy="5090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/>
          <a:lstStyle/>
          <a:p>
            <a:pPr algn="r">
              <a:lnSpc>
                <a:spcPct val="100000"/>
              </a:lnSpc>
            </a:pPr>
            <a:fld id="{41E99A92-909D-4E58-9E5C-52614E730A55}" type="slidenum">
              <a:rPr lang="de-DE" sz="1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16</a:t>
            </a:fld>
            <a:endParaRPr lang="de-DE" sz="1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body"/>
          </p:nvPr>
        </p:nvSpPr>
        <p:spPr>
          <a:xfrm>
            <a:off x="709560" y="4861080"/>
            <a:ext cx="5677920" cy="4603320"/>
          </a:xfrm>
          <a:prstGeom prst="rect">
            <a:avLst/>
          </a:prstGeom>
        </p:spPr>
        <p:txBody>
          <a:bodyPr lIns="99000" tIns="49680" rIns="99000" bIns="49680"/>
          <a:lstStyle/>
          <a:p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</a:p>
        </p:txBody>
      </p:sp>
      <p:sp>
        <p:nvSpPr>
          <p:cNvPr id="264" name="CustomShape 2"/>
          <p:cNvSpPr/>
          <p:nvPr/>
        </p:nvSpPr>
        <p:spPr>
          <a:xfrm>
            <a:off x="4021200" y="9721800"/>
            <a:ext cx="3074400" cy="5090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/>
          <a:lstStyle/>
          <a:p>
            <a:pPr algn="r">
              <a:lnSpc>
                <a:spcPct val="100000"/>
              </a:lnSpc>
            </a:pPr>
            <a:fld id="{BE6C51B7-E681-443A-8AB1-C2010DB51C03}" type="slidenum">
              <a:rPr lang="de-DE" sz="1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17</a:t>
            </a:fld>
            <a:endParaRPr lang="de-DE" sz="1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body"/>
          </p:nvPr>
        </p:nvSpPr>
        <p:spPr>
          <a:xfrm>
            <a:off x="709560" y="4861080"/>
            <a:ext cx="5677920" cy="4603320"/>
          </a:xfrm>
          <a:prstGeom prst="rect">
            <a:avLst/>
          </a:prstGeom>
        </p:spPr>
        <p:txBody>
          <a:bodyPr lIns="99000" tIns="49680" rIns="99000" bIns="49680"/>
          <a:lstStyle/>
          <a:p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</a:p>
        </p:txBody>
      </p:sp>
      <p:sp>
        <p:nvSpPr>
          <p:cNvPr id="266" name="CustomShape 2"/>
          <p:cNvSpPr/>
          <p:nvPr/>
        </p:nvSpPr>
        <p:spPr>
          <a:xfrm>
            <a:off x="4021200" y="9721800"/>
            <a:ext cx="3074400" cy="5090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/>
          <a:lstStyle/>
          <a:p>
            <a:pPr algn="r">
              <a:lnSpc>
                <a:spcPct val="100000"/>
              </a:lnSpc>
            </a:pPr>
            <a:fld id="{8FD0A1BB-0E16-4664-A83C-A6E63652EFE9}" type="slidenum">
              <a:rPr lang="de-DE" sz="1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18</a:t>
            </a:fld>
            <a:endParaRPr lang="de-DE" sz="1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body"/>
          </p:nvPr>
        </p:nvSpPr>
        <p:spPr>
          <a:xfrm>
            <a:off x="709560" y="4861080"/>
            <a:ext cx="5677920" cy="4603320"/>
          </a:xfrm>
          <a:prstGeom prst="rect">
            <a:avLst/>
          </a:prstGeom>
        </p:spPr>
        <p:txBody>
          <a:bodyPr lIns="99000" tIns="49680" rIns="99000" bIns="49680"/>
          <a:lstStyle/>
          <a:p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</a:p>
        </p:txBody>
      </p:sp>
      <p:sp>
        <p:nvSpPr>
          <p:cNvPr id="268" name="CustomShape 2"/>
          <p:cNvSpPr/>
          <p:nvPr/>
        </p:nvSpPr>
        <p:spPr>
          <a:xfrm>
            <a:off x="4021200" y="9721800"/>
            <a:ext cx="3074400" cy="5090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/>
          <a:lstStyle/>
          <a:p>
            <a:pPr algn="r">
              <a:lnSpc>
                <a:spcPct val="100000"/>
              </a:lnSpc>
            </a:pPr>
            <a:fld id="{7C87EF66-133C-44A7-A257-E733F7AED6BD}" type="slidenum">
              <a:rPr lang="de-DE" sz="1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19</a:t>
            </a:fld>
            <a:endParaRPr lang="de-DE" sz="1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body"/>
          </p:nvPr>
        </p:nvSpPr>
        <p:spPr>
          <a:xfrm>
            <a:off x="709560" y="4861080"/>
            <a:ext cx="5677920" cy="4603320"/>
          </a:xfrm>
          <a:prstGeom prst="rect">
            <a:avLst/>
          </a:prstGeom>
        </p:spPr>
        <p:txBody>
          <a:bodyPr lIns="99000" tIns="49680" rIns="99000" bIns="49680"/>
          <a:lstStyle/>
          <a:p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</a:p>
        </p:txBody>
      </p:sp>
      <p:sp>
        <p:nvSpPr>
          <p:cNvPr id="270" name="CustomShape 2"/>
          <p:cNvSpPr/>
          <p:nvPr/>
        </p:nvSpPr>
        <p:spPr>
          <a:xfrm>
            <a:off x="4021200" y="9721800"/>
            <a:ext cx="3074400" cy="5090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/>
          <a:lstStyle/>
          <a:p>
            <a:pPr algn="r">
              <a:lnSpc>
                <a:spcPct val="100000"/>
              </a:lnSpc>
            </a:pPr>
            <a:fld id="{6A20949D-8EE7-4079-A885-0D01E6FA4DA5}" type="slidenum">
              <a:rPr lang="de-DE" sz="1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20</a:t>
            </a:fld>
            <a:endParaRPr lang="de-DE" sz="1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body"/>
          </p:nvPr>
        </p:nvSpPr>
        <p:spPr>
          <a:xfrm>
            <a:off x="709560" y="4861080"/>
            <a:ext cx="5677920" cy="4603320"/>
          </a:xfrm>
          <a:prstGeom prst="rect">
            <a:avLst/>
          </a:prstGeom>
        </p:spPr>
        <p:txBody>
          <a:bodyPr lIns="99000" tIns="49680" rIns="99000" bIns="49680"/>
          <a:lstStyle/>
          <a:p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</a:p>
        </p:txBody>
      </p:sp>
      <p:sp>
        <p:nvSpPr>
          <p:cNvPr id="272" name="CustomShape 2"/>
          <p:cNvSpPr/>
          <p:nvPr/>
        </p:nvSpPr>
        <p:spPr>
          <a:xfrm>
            <a:off x="4021200" y="9721800"/>
            <a:ext cx="3074400" cy="5090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/>
          <a:lstStyle/>
          <a:p>
            <a:pPr algn="r">
              <a:lnSpc>
                <a:spcPct val="100000"/>
              </a:lnSpc>
            </a:pPr>
            <a:fld id="{5A76C9B8-6419-4F3B-B5EC-758E4BBF8D5E}" type="slidenum">
              <a:rPr lang="de-DE" sz="1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21</a:t>
            </a:fld>
            <a:endParaRPr lang="de-DE" sz="1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body"/>
          </p:nvPr>
        </p:nvSpPr>
        <p:spPr>
          <a:xfrm>
            <a:off x="709560" y="4861080"/>
            <a:ext cx="5677920" cy="4603320"/>
          </a:xfrm>
          <a:prstGeom prst="rect">
            <a:avLst/>
          </a:prstGeom>
        </p:spPr>
        <p:txBody>
          <a:bodyPr lIns="99000" tIns="49680" rIns="99000" bIns="49680"/>
          <a:lstStyle/>
          <a:p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</a:p>
        </p:txBody>
      </p:sp>
      <p:sp>
        <p:nvSpPr>
          <p:cNvPr id="274" name="CustomShape 2"/>
          <p:cNvSpPr/>
          <p:nvPr/>
        </p:nvSpPr>
        <p:spPr>
          <a:xfrm>
            <a:off x="4021200" y="9721800"/>
            <a:ext cx="3074400" cy="5090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/>
          <a:lstStyle/>
          <a:p>
            <a:pPr algn="r">
              <a:lnSpc>
                <a:spcPct val="100000"/>
              </a:lnSpc>
            </a:pPr>
            <a:fld id="{8962E83A-2AC7-46DA-8D61-ABBB692F6D59}" type="slidenum">
              <a:rPr lang="de-DE" sz="1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22</a:t>
            </a:fld>
            <a:endParaRPr lang="de-DE" sz="1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body"/>
          </p:nvPr>
        </p:nvSpPr>
        <p:spPr>
          <a:xfrm>
            <a:off x="709560" y="4861080"/>
            <a:ext cx="5677920" cy="4603320"/>
          </a:xfrm>
          <a:prstGeom prst="rect">
            <a:avLst/>
          </a:prstGeom>
        </p:spPr>
        <p:txBody>
          <a:bodyPr lIns="99000" tIns="49680" rIns="99000" bIns="49680"/>
          <a:lstStyle/>
          <a:p>
            <a:endParaRPr lang="de-D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0" name="CustomShape 2"/>
          <p:cNvSpPr/>
          <p:nvPr/>
        </p:nvSpPr>
        <p:spPr>
          <a:xfrm>
            <a:off x="4021200" y="9721800"/>
            <a:ext cx="3074400" cy="5090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/>
          <a:lstStyle/>
          <a:p>
            <a:pPr algn="r">
              <a:lnSpc>
                <a:spcPct val="100000"/>
              </a:lnSpc>
            </a:pPr>
            <a:fld id="{018D54AB-0B6E-4B55-8BBE-8C729FFE43EC}" type="slidenum">
              <a:rPr lang="de-DE" sz="1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4</a:t>
            </a:fld>
            <a:endParaRPr lang="de-DE" sz="1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body"/>
          </p:nvPr>
        </p:nvSpPr>
        <p:spPr>
          <a:xfrm>
            <a:off x="709560" y="4861080"/>
            <a:ext cx="5677920" cy="4603320"/>
          </a:xfrm>
          <a:prstGeom prst="rect">
            <a:avLst/>
          </a:prstGeom>
        </p:spPr>
        <p:txBody>
          <a:bodyPr lIns="99000" tIns="49680" rIns="99000" bIns="49680"/>
          <a:lstStyle/>
          <a:p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</a:p>
        </p:txBody>
      </p:sp>
      <p:sp>
        <p:nvSpPr>
          <p:cNvPr id="276" name="CustomShape 2"/>
          <p:cNvSpPr/>
          <p:nvPr/>
        </p:nvSpPr>
        <p:spPr>
          <a:xfrm>
            <a:off x="4021200" y="9721800"/>
            <a:ext cx="3074400" cy="5090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/>
          <a:lstStyle/>
          <a:p>
            <a:pPr algn="r">
              <a:lnSpc>
                <a:spcPct val="100000"/>
              </a:lnSpc>
            </a:pPr>
            <a:fld id="{001A1846-E848-47DE-9B1A-688F02EF4292}" type="slidenum">
              <a:rPr lang="de-DE" sz="1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24</a:t>
            </a:fld>
            <a:endParaRPr lang="de-DE" sz="1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body"/>
          </p:nvPr>
        </p:nvSpPr>
        <p:spPr>
          <a:xfrm>
            <a:off x="709560" y="4861080"/>
            <a:ext cx="5677920" cy="4603320"/>
          </a:xfrm>
          <a:prstGeom prst="rect">
            <a:avLst/>
          </a:prstGeom>
        </p:spPr>
        <p:txBody>
          <a:bodyPr lIns="99000" tIns="49680" rIns="99000" bIns="49680"/>
          <a:lstStyle/>
          <a:p>
            <a:endParaRPr lang="de-D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2" name="CustomShape 2"/>
          <p:cNvSpPr/>
          <p:nvPr/>
        </p:nvSpPr>
        <p:spPr>
          <a:xfrm>
            <a:off x="4021200" y="9721800"/>
            <a:ext cx="3074400" cy="5090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/>
          <a:lstStyle/>
          <a:p>
            <a:pPr algn="r">
              <a:lnSpc>
                <a:spcPct val="100000"/>
              </a:lnSpc>
            </a:pPr>
            <a:fld id="{982FD16E-208C-4367-8AA4-F319BC5D6C2D}" type="slidenum">
              <a:rPr lang="de-DE" sz="1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5</a:t>
            </a:fld>
            <a:endParaRPr lang="de-DE" sz="1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body"/>
          </p:nvPr>
        </p:nvSpPr>
        <p:spPr>
          <a:xfrm>
            <a:off x="709560" y="4861080"/>
            <a:ext cx="5677920" cy="4603320"/>
          </a:xfrm>
          <a:prstGeom prst="rect">
            <a:avLst/>
          </a:prstGeom>
        </p:spPr>
        <p:txBody>
          <a:bodyPr lIns="99000" tIns="49680" rIns="99000" bIns="49680"/>
          <a:lstStyle/>
          <a:p>
            <a:endParaRPr lang="de-D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4" name="CustomShape 2"/>
          <p:cNvSpPr/>
          <p:nvPr/>
        </p:nvSpPr>
        <p:spPr>
          <a:xfrm>
            <a:off x="4021200" y="9721800"/>
            <a:ext cx="3074400" cy="5090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/>
          <a:lstStyle/>
          <a:p>
            <a:pPr algn="r">
              <a:lnSpc>
                <a:spcPct val="100000"/>
              </a:lnSpc>
            </a:pPr>
            <a:fld id="{D73F00E8-6C0C-4D7F-9E88-3D73906A2537}" type="slidenum">
              <a:rPr lang="de-DE" sz="1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6</a:t>
            </a:fld>
            <a:endParaRPr lang="de-DE" sz="1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body"/>
          </p:nvPr>
        </p:nvSpPr>
        <p:spPr>
          <a:xfrm>
            <a:off x="709560" y="4861080"/>
            <a:ext cx="5677920" cy="4603320"/>
          </a:xfrm>
          <a:prstGeom prst="rect">
            <a:avLst/>
          </a:prstGeom>
        </p:spPr>
        <p:txBody>
          <a:bodyPr lIns="99000" tIns="49680" rIns="99000" bIns="49680"/>
          <a:lstStyle/>
          <a:p>
            <a:endParaRPr lang="de-D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6" name="CustomShape 2"/>
          <p:cNvSpPr/>
          <p:nvPr/>
        </p:nvSpPr>
        <p:spPr>
          <a:xfrm>
            <a:off x="4021200" y="9721800"/>
            <a:ext cx="3074400" cy="5090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/>
          <a:lstStyle/>
          <a:p>
            <a:pPr algn="r">
              <a:lnSpc>
                <a:spcPct val="100000"/>
              </a:lnSpc>
            </a:pPr>
            <a:fld id="{4D875618-CD01-476F-B8EA-FDCE5BAF1B60}" type="slidenum">
              <a:rPr lang="de-DE" sz="1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7</a:t>
            </a:fld>
            <a:endParaRPr lang="de-DE" sz="1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body"/>
          </p:nvPr>
        </p:nvSpPr>
        <p:spPr>
          <a:xfrm>
            <a:off x="709560" y="4861080"/>
            <a:ext cx="5677920" cy="4603320"/>
          </a:xfrm>
          <a:prstGeom prst="rect">
            <a:avLst/>
          </a:prstGeom>
        </p:spPr>
        <p:txBody>
          <a:bodyPr lIns="99000" tIns="49680" rIns="99000" bIns="49680"/>
          <a:lstStyle/>
          <a:p>
            <a:endParaRPr lang="de-D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8" name="CustomShape 2"/>
          <p:cNvSpPr/>
          <p:nvPr/>
        </p:nvSpPr>
        <p:spPr>
          <a:xfrm>
            <a:off x="4021200" y="9721800"/>
            <a:ext cx="3074400" cy="5090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/>
          <a:lstStyle/>
          <a:p>
            <a:pPr algn="r">
              <a:lnSpc>
                <a:spcPct val="100000"/>
              </a:lnSpc>
            </a:pPr>
            <a:fld id="{BFB6F066-7E68-4B79-8930-10378ACE9EDB}" type="slidenum">
              <a:rPr lang="de-DE" sz="1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8</a:t>
            </a:fld>
            <a:endParaRPr lang="de-DE" sz="1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body"/>
          </p:nvPr>
        </p:nvSpPr>
        <p:spPr>
          <a:xfrm>
            <a:off x="709560" y="4861080"/>
            <a:ext cx="5677920" cy="4603320"/>
          </a:xfrm>
          <a:prstGeom prst="rect">
            <a:avLst/>
          </a:prstGeom>
        </p:spPr>
        <p:txBody>
          <a:bodyPr lIns="99000" tIns="49680" rIns="99000" bIns="49680"/>
          <a:lstStyle/>
          <a:p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</a:p>
        </p:txBody>
      </p:sp>
      <p:sp>
        <p:nvSpPr>
          <p:cNvPr id="250" name="CustomShape 2"/>
          <p:cNvSpPr/>
          <p:nvPr/>
        </p:nvSpPr>
        <p:spPr>
          <a:xfrm>
            <a:off x="4021200" y="9721800"/>
            <a:ext cx="3074400" cy="5090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/>
          <a:lstStyle/>
          <a:p>
            <a:pPr algn="r">
              <a:lnSpc>
                <a:spcPct val="100000"/>
              </a:lnSpc>
            </a:pPr>
            <a:fld id="{8CCDB004-377B-47DB-A7D8-032E9C164B5E}" type="slidenum">
              <a:rPr lang="de-DE" sz="1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10</a:t>
            </a:fld>
            <a:endParaRPr lang="de-DE" sz="1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body"/>
          </p:nvPr>
        </p:nvSpPr>
        <p:spPr>
          <a:xfrm>
            <a:off x="709560" y="4861080"/>
            <a:ext cx="5677920" cy="4603320"/>
          </a:xfrm>
          <a:prstGeom prst="rect">
            <a:avLst/>
          </a:prstGeom>
        </p:spPr>
        <p:txBody>
          <a:bodyPr lIns="99000" tIns="49680" rIns="99000" bIns="49680"/>
          <a:lstStyle/>
          <a:p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</a:p>
        </p:txBody>
      </p:sp>
      <p:sp>
        <p:nvSpPr>
          <p:cNvPr id="252" name="CustomShape 2"/>
          <p:cNvSpPr/>
          <p:nvPr/>
        </p:nvSpPr>
        <p:spPr>
          <a:xfrm>
            <a:off x="4021200" y="9721800"/>
            <a:ext cx="3074400" cy="5090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/>
          <a:lstStyle/>
          <a:p>
            <a:pPr algn="r">
              <a:lnSpc>
                <a:spcPct val="100000"/>
              </a:lnSpc>
            </a:pPr>
            <a:fld id="{EB8548F5-0ED4-41A0-B564-F3F130AB4817}" type="slidenum">
              <a:rPr lang="de-DE" sz="1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11</a:t>
            </a:fld>
            <a:endParaRPr lang="de-DE" sz="1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body"/>
          </p:nvPr>
        </p:nvSpPr>
        <p:spPr>
          <a:xfrm>
            <a:off x="709560" y="4861080"/>
            <a:ext cx="5677920" cy="4603320"/>
          </a:xfrm>
          <a:prstGeom prst="rect">
            <a:avLst/>
          </a:prstGeom>
        </p:spPr>
        <p:txBody>
          <a:bodyPr lIns="99000" tIns="49680" rIns="99000" bIns="49680"/>
          <a:lstStyle/>
          <a:p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</a:p>
        </p:txBody>
      </p:sp>
      <p:sp>
        <p:nvSpPr>
          <p:cNvPr id="254" name="CustomShape 2"/>
          <p:cNvSpPr/>
          <p:nvPr/>
        </p:nvSpPr>
        <p:spPr>
          <a:xfrm>
            <a:off x="4021200" y="9721800"/>
            <a:ext cx="3074400" cy="5090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/>
          <a:lstStyle/>
          <a:p>
            <a:pPr algn="r">
              <a:lnSpc>
                <a:spcPct val="100000"/>
              </a:lnSpc>
            </a:pPr>
            <a:fld id="{657DFA2B-E72B-473A-A26C-6712E76C06A7}" type="slidenum">
              <a:rPr lang="de-DE" sz="1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12</a:t>
            </a:fld>
            <a:endParaRPr lang="de-DE" sz="1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2" name="Grafik 41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43" name="Grafik 42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6" name="Grafik 85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87" name="Grafik 86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0" name="Grafik 129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31" name="Grafik 130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w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/>
          <p:cNvPicPr/>
          <p:nvPr/>
        </p:nvPicPr>
        <p:blipFill>
          <a:blip r:embed="rId14"/>
          <a:stretch/>
        </p:blipFill>
        <p:spPr>
          <a:xfrm>
            <a:off x="216000" y="6426360"/>
            <a:ext cx="455400" cy="417240"/>
          </a:xfrm>
          <a:prstGeom prst="rect">
            <a:avLst/>
          </a:prstGeom>
          <a:ln>
            <a:noFill/>
          </a:ln>
        </p:spPr>
      </p:pic>
      <p:pic>
        <p:nvPicPr>
          <p:cNvPr id="11" name="Grafik 10"/>
          <p:cNvPicPr/>
          <p:nvPr/>
        </p:nvPicPr>
        <p:blipFill>
          <a:blip r:embed="rId14"/>
          <a:stretch/>
        </p:blipFill>
        <p:spPr>
          <a:xfrm>
            <a:off x="216000" y="6426360"/>
            <a:ext cx="455400" cy="417240"/>
          </a:xfrm>
          <a:prstGeom prst="rect">
            <a:avLst/>
          </a:prstGeom>
          <a:ln>
            <a:noFill/>
          </a:ln>
        </p:spPr>
      </p:pic>
      <p:pic>
        <p:nvPicPr>
          <p:cNvPr id="2" name="Picture 5"/>
          <p:cNvPicPr/>
          <p:nvPr/>
        </p:nvPicPr>
        <p:blipFill>
          <a:blip r:embed="rId15"/>
          <a:stretch/>
        </p:blipFill>
        <p:spPr>
          <a:xfrm>
            <a:off x="7588080" y="233280"/>
            <a:ext cx="1256760" cy="916920"/>
          </a:xfrm>
          <a:prstGeom prst="rect">
            <a:avLst/>
          </a:prstGeom>
          <a:ln>
            <a:noFill/>
          </a:ln>
        </p:spPr>
      </p:pic>
      <p:sp>
        <p:nvSpPr>
          <p:cNvPr id="3" name="CustomShape 1" hidden="1"/>
          <p:cNvSpPr/>
          <p:nvPr/>
        </p:nvSpPr>
        <p:spPr>
          <a:xfrm>
            <a:off x="0" y="6399360"/>
            <a:ext cx="9141840" cy="493200"/>
          </a:xfrm>
          <a:prstGeom prst="rect">
            <a:avLst/>
          </a:prstGeom>
          <a:solidFill>
            <a:srgbClr val="CA003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Technische Informatik    	Henry Winkel                                     Verteidigung der Masterarbeit</a:t>
            </a:r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" name="Picture 5"/>
          <p:cNvPicPr/>
          <p:nvPr/>
        </p:nvPicPr>
        <p:blipFill>
          <a:blip r:embed="rId15"/>
          <a:stretch/>
        </p:blipFill>
        <p:spPr>
          <a:xfrm>
            <a:off x="7588080" y="233280"/>
            <a:ext cx="1256760" cy="916920"/>
          </a:xfrm>
          <a:prstGeom prst="rect">
            <a:avLst/>
          </a:prstGeom>
          <a:ln>
            <a:noFill/>
          </a:ln>
        </p:spPr>
      </p:pic>
      <p:sp>
        <p:nvSpPr>
          <p:cNvPr id="5" name="CustomShape 2"/>
          <p:cNvSpPr/>
          <p:nvPr/>
        </p:nvSpPr>
        <p:spPr>
          <a:xfrm>
            <a:off x="0" y="6399360"/>
            <a:ext cx="9141840" cy="493200"/>
          </a:xfrm>
          <a:prstGeom prst="rect">
            <a:avLst/>
          </a:prstGeom>
          <a:solidFill>
            <a:srgbClr val="CA003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Technische Informatik     	 Henry Winkel                                     Verteidigung der Masterarbeit</a:t>
            </a:r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" name="Grafik 5"/>
          <p:cNvPicPr/>
          <p:nvPr/>
        </p:nvPicPr>
        <p:blipFill>
          <a:blip r:embed="rId14"/>
          <a:stretch/>
        </p:blipFill>
        <p:spPr>
          <a:xfrm>
            <a:off x="216000" y="6426360"/>
            <a:ext cx="455400" cy="417240"/>
          </a:xfrm>
          <a:prstGeom prst="rect">
            <a:avLst/>
          </a:prstGeom>
          <a:ln>
            <a:noFill/>
          </a:ln>
        </p:spPr>
      </p:pic>
      <p:pic>
        <p:nvPicPr>
          <p:cNvPr id="7" name="Grafik 6"/>
          <p:cNvPicPr/>
          <p:nvPr/>
        </p:nvPicPr>
        <p:blipFill>
          <a:blip r:embed="rId14"/>
          <a:stretch/>
        </p:blipFill>
        <p:spPr>
          <a:xfrm>
            <a:off x="216000" y="6426360"/>
            <a:ext cx="455400" cy="417240"/>
          </a:xfrm>
          <a:prstGeom prst="rect">
            <a:avLst/>
          </a:prstGeom>
          <a:ln>
            <a:noFill/>
          </a:ln>
        </p:spPr>
      </p:pic>
      <p:sp>
        <p:nvSpPr>
          <p:cNvPr id="8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de-D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9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rafik 43"/>
          <p:cNvPicPr/>
          <p:nvPr/>
        </p:nvPicPr>
        <p:blipFill>
          <a:blip r:embed="rId14"/>
          <a:stretch/>
        </p:blipFill>
        <p:spPr>
          <a:xfrm>
            <a:off x="216000" y="6426360"/>
            <a:ext cx="455400" cy="417240"/>
          </a:xfrm>
          <a:prstGeom prst="rect">
            <a:avLst/>
          </a:prstGeom>
          <a:ln>
            <a:noFill/>
          </a:ln>
        </p:spPr>
      </p:pic>
      <p:pic>
        <p:nvPicPr>
          <p:cNvPr id="45" name="Grafik 44"/>
          <p:cNvPicPr/>
          <p:nvPr/>
        </p:nvPicPr>
        <p:blipFill>
          <a:blip r:embed="rId14"/>
          <a:stretch/>
        </p:blipFill>
        <p:spPr>
          <a:xfrm>
            <a:off x="216000" y="6426360"/>
            <a:ext cx="455400" cy="417240"/>
          </a:xfrm>
          <a:prstGeom prst="rect">
            <a:avLst/>
          </a:prstGeom>
          <a:ln>
            <a:noFill/>
          </a:ln>
        </p:spPr>
      </p:pic>
      <p:pic>
        <p:nvPicPr>
          <p:cNvPr id="46" name="Picture 5"/>
          <p:cNvPicPr/>
          <p:nvPr/>
        </p:nvPicPr>
        <p:blipFill>
          <a:blip r:embed="rId15"/>
          <a:stretch/>
        </p:blipFill>
        <p:spPr>
          <a:xfrm>
            <a:off x="7588080" y="233280"/>
            <a:ext cx="1256760" cy="916920"/>
          </a:xfrm>
          <a:prstGeom prst="rect">
            <a:avLst/>
          </a:prstGeom>
          <a:ln>
            <a:noFill/>
          </a:ln>
        </p:spPr>
      </p:pic>
      <p:sp>
        <p:nvSpPr>
          <p:cNvPr id="47" name="CustomShape 1" hidden="1"/>
          <p:cNvSpPr/>
          <p:nvPr/>
        </p:nvSpPr>
        <p:spPr>
          <a:xfrm>
            <a:off x="0" y="6399360"/>
            <a:ext cx="9141840" cy="493200"/>
          </a:xfrm>
          <a:prstGeom prst="rect">
            <a:avLst/>
          </a:prstGeom>
          <a:solidFill>
            <a:srgbClr val="CA003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Technische Informatik    	Henry Winkel                                     Verteidigung der Masterarbeit</a:t>
            </a:r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8" name="Picture 5"/>
          <p:cNvPicPr/>
          <p:nvPr/>
        </p:nvPicPr>
        <p:blipFill>
          <a:blip r:embed="rId15"/>
          <a:stretch/>
        </p:blipFill>
        <p:spPr>
          <a:xfrm>
            <a:off x="7588080" y="233280"/>
            <a:ext cx="1256760" cy="916920"/>
          </a:xfrm>
          <a:prstGeom prst="rect">
            <a:avLst/>
          </a:prstGeom>
          <a:ln>
            <a:noFill/>
          </a:ln>
        </p:spPr>
      </p:pic>
      <p:sp>
        <p:nvSpPr>
          <p:cNvPr id="49" name="CustomShape 2"/>
          <p:cNvSpPr/>
          <p:nvPr/>
        </p:nvSpPr>
        <p:spPr>
          <a:xfrm>
            <a:off x="0" y="6399360"/>
            <a:ext cx="9141840" cy="493200"/>
          </a:xfrm>
          <a:prstGeom prst="rect">
            <a:avLst/>
          </a:prstGeom>
          <a:solidFill>
            <a:srgbClr val="CA003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Technische Informatik     	 Henry Winkel                                     Verteidigung der Masterarbeit</a:t>
            </a:r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0" name="Grafik 49"/>
          <p:cNvPicPr/>
          <p:nvPr/>
        </p:nvPicPr>
        <p:blipFill>
          <a:blip r:embed="rId14"/>
          <a:stretch/>
        </p:blipFill>
        <p:spPr>
          <a:xfrm>
            <a:off x="216000" y="6426360"/>
            <a:ext cx="455400" cy="417240"/>
          </a:xfrm>
          <a:prstGeom prst="rect">
            <a:avLst/>
          </a:prstGeom>
          <a:ln>
            <a:noFill/>
          </a:ln>
        </p:spPr>
      </p:pic>
      <p:pic>
        <p:nvPicPr>
          <p:cNvPr id="51" name="Grafik 50"/>
          <p:cNvPicPr/>
          <p:nvPr/>
        </p:nvPicPr>
        <p:blipFill>
          <a:blip r:embed="rId14"/>
          <a:stretch/>
        </p:blipFill>
        <p:spPr>
          <a:xfrm>
            <a:off x="216000" y="6426360"/>
            <a:ext cx="455400" cy="417240"/>
          </a:xfrm>
          <a:prstGeom prst="rect">
            <a:avLst/>
          </a:prstGeom>
          <a:ln>
            <a:noFill/>
          </a:ln>
        </p:spPr>
      </p:pic>
      <p:sp>
        <p:nvSpPr>
          <p:cNvPr id="52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de-D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rafik 43"/>
          <p:cNvPicPr/>
          <p:nvPr/>
        </p:nvPicPr>
        <p:blipFill>
          <a:blip r:embed="rId14"/>
          <a:stretch/>
        </p:blipFill>
        <p:spPr>
          <a:xfrm>
            <a:off x="216000" y="6426360"/>
            <a:ext cx="455400" cy="417240"/>
          </a:xfrm>
          <a:prstGeom prst="rect">
            <a:avLst/>
          </a:prstGeom>
          <a:ln>
            <a:noFill/>
          </a:ln>
        </p:spPr>
      </p:pic>
      <p:pic>
        <p:nvPicPr>
          <p:cNvPr id="89" name="Grafik 44"/>
          <p:cNvPicPr/>
          <p:nvPr/>
        </p:nvPicPr>
        <p:blipFill>
          <a:blip r:embed="rId14"/>
          <a:stretch/>
        </p:blipFill>
        <p:spPr>
          <a:xfrm>
            <a:off x="216000" y="6426360"/>
            <a:ext cx="455400" cy="417240"/>
          </a:xfrm>
          <a:prstGeom prst="rect">
            <a:avLst/>
          </a:prstGeom>
          <a:ln>
            <a:noFill/>
          </a:ln>
        </p:spPr>
      </p:pic>
      <p:pic>
        <p:nvPicPr>
          <p:cNvPr id="90" name="Picture 5"/>
          <p:cNvPicPr/>
          <p:nvPr/>
        </p:nvPicPr>
        <p:blipFill>
          <a:blip r:embed="rId15"/>
          <a:stretch/>
        </p:blipFill>
        <p:spPr>
          <a:xfrm>
            <a:off x="7588080" y="233280"/>
            <a:ext cx="1256760" cy="916920"/>
          </a:xfrm>
          <a:prstGeom prst="rect">
            <a:avLst/>
          </a:prstGeom>
          <a:ln>
            <a:noFill/>
          </a:ln>
        </p:spPr>
      </p:pic>
      <p:sp>
        <p:nvSpPr>
          <p:cNvPr id="91" name="CustomShape 1" hidden="1"/>
          <p:cNvSpPr/>
          <p:nvPr/>
        </p:nvSpPr>
        <p:spPr>
          <a:xfrm>
            <a:off x="0" y="6399360"/>
            <a:ext cx="9141840" cy="493200"/>
          </a:xfrm>
          <a:prstGeom prst="rect">
            <a:avLst/>
          </a:prstGeom>
          <a:solidFill>
            <a:srgbClr val="CA003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Technische Informatik    	Henry Winkel                                     Verteidigung der Masterarbeit</a:t>
            </a:r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2" name="Picture 5"/>
          <p:cNvPicPr/>
          <p:nvPr/>
        </p:nvPicPr>
        <p:blipFill>
          <a:blip r:embed="rId15"/>
          <a:stretch/>
        </p:blipFill>
        <p:spPr>
          <a:xfrm>
            <a:off x="7588080" y="233280"/>
            <a:ext cx="1256760" cy="916920"/>
          </a:xfrm>
          <a:prstGeom prst="rect">
            <a:avLst/>
          </a:prstGeom>
          <a:ln>
            <a:noFill/>
          </a:ln>
        </p:spPr>
      </p:pic>
      <p:sp>
        <p:nvSpPr>
          <p:cNvPr id="93" name="CustomShape 2"/>
          <p:cNvSpPr/>
          <p:nvPr/>
        </p:nvSpPr>
        <p:spPr>
          <a:xfrm>
            <a:off x="0" y="6399360"/>
            <a:ext cx="9141840" cy="493200"/>
          </a:xfrm>
          <a:prstGeom prst="rect">
            <a:avLst/>
          </a:prstGeom>
          <a:solidFill>
            <a:srgbClr val="CA003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Technische Informatik     	 Henry Winkel                                     Verteidigung der Masterarbeit</a:t>
            </a:r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4" name="Grafik 49"/>
          <p:cNvPicPr/>
          <p:nvPr/>
        </p:nvPicPr>
        <p:blipFill>
          <a:blip r:embed="rId14"/>
          <a:stretch/>
        </p:blipFill>
        <p:spPr>
          <a:xfrm>
            <a:off x="216000" y="6426360"/>
            <a:ext cx="455400" cy="417240"/>
          </a:xfrm>
          <a:prstGeom prst="rect">
            <a:avLst/>
          </a:prstGeom>
          <a:ln>
            <a:noFill/>
          </a:ln>
        </p:spPr>
      </p:pic>
      <p:pic>
        <p:nvPicPr>
          <p:cNvPr id="95" name="Grafik 50"/>
          <p:cNvPicPr/>
          <p:nvPr/>
        </p:nvPicPr>
        <p:blipFill>
          <a:blip r:embed="rId14"/>
          <a:stretch/>
        </p:blipFill>
        <p:spPr>
          <a:xfrm>
            <a:off x="216000" y="6426360"/>
            <a:ext cx="455400" cy="417240"/>
          </a:xfrm>
          <a:prstGeom prst="rect">
            <a:avLst/>
          </a:prstGeom>
          <a:ln>
            <a:noFill/>
          </a:ln>
        </p:spPr>
      </p:pic>
      <p:sp>
        <p:nvSpPr>
          <p:cNvPr id="96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de-DE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700200" y="2791440"/>
            <a:ext cx="7846560" cy="94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de-DE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Entwurf einer Klassenhierarchie für militärische Simulationen in DIS</a:t>
            </a:r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683280" y="1917000"/>
            <a:ext cx="7846560" cy="515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de-DE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Masterarbeit</a:t>
            </a:r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251640" y="260640"/>
            <a:ext cx="7198560" cy="717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2800" b="0" strike="noStrike" spc="-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DIS - Grundlagen</a:t>
            </a:r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17280" y="5013000"/>
            <a:ext cx="349920" cy="27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2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[3]</a:t>
            </a:r>
            <a:endParaRPr lang="de-D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76" name="Table 3"/>
          <p:cNvGraphicFramePr/>
          <p:nvPr>
            <p:extLst>
              <p:ext uri="{D42A27DB-BD31-4B8C-83A1-F6EECF244321}">
                <p14:modId xmlns:p14="http://schemas.microsoft.com/office/powerpoint/2010/main" val="3856477424"/>
              </p:ext>
            </p:extLst>
          </p:nvPr>
        </p:nvGraphicFramePr>
        <p:xfrm>
          <a:off x="122400" y="1613520"/>
          <a:ext cx="8652240" cy="3164760"/>
        </p:xfrm>
        <a:graphic>
          <a:graphicData uri="http://schemas.openxmlformats.org/drawingml/2006/table">
            <a:tbl>
              <a:tblPr/>
              <a:tblGrid>
                <a:gridCol w="1115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6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0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496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de-DE" sz="1100" b="1" strike="noStrike" spc="-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100" b="1" strike="noStrike" spc="-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Field </a:t>
                      </a:r>
                      <a:r>
                        <a:rPr lang="de-DE" sz="1100" b="1" strike="noStrike" spc="-1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size</a:t>
                      </a:r>
                      <a:r>
                        <a:rPr lang="de-DE" sz="1100" b="1" strike="noStrike" spc="-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 (</a:t>
                      </a:r>
                      <a:r>
                        <a:rPr lang="de-DE" sz="1100" b="1" strike="noStrike" spc="-1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bits</a:t>
                      </a:r>
                      <a:r>
                        <a:rPr lang="de-DE" sz="1100" b="1" strike="noStrike" spc="-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)</a:t>
                      </a:r>
                      <a:endParaRPr lang="de-DE" sz="1100" b="0" strike="noStrike" spc="-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de-DE" sz="1800" b="0" strike="noStrike" spc="-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600" b="1" strike="noStrike" spc="-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Entity State PDU </a:t>
                      </a:r>
                      <a:r>
                        <a:rPr lang="de-DE" sz="1600" b="1" strike="noStrike" spc="-1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fields</a:t>
                      </a:r>
                      <a:endParaRPr lang="de-DE" sz="1600" b="0" strike="noStrike" spc="-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440">
                <a:tc rowSpan="7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de-DE" sz="1800" b="0" strike="noStrike" spc="-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de-DE" sz="1800" b="0" strike="noStrike" spc="-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de-DE" sz="1800" b="0" strike="noStrike" spc="-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de-DE" sz="1800" b="0" strike="noStrike" spc="-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050" b="0" strike="noStrike" spc="-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64</a:t>
                      </a:r>
                      <a:endParaRPr lang="de-DE" sz="1050" b="0" strike="noStrike" spc="-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7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de-DE" sz="1800" b="0" strike="noStrike" spc="-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de-DE" sz="1800" b="0" strike="noStrike" spc="-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de-DE" sz="1800" b="0" strike="noStrike" spc="-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de-DE" sz="1800" b="0" strike="noStrike" spc="-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0" strike="noStrike" spc="-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Entity Type</a:t>
                      </a:r>
                      <a:endParaRPr lang="de-DE" sz="1200" b="0" strike="noStrike" spc="-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0" strike="noStrike" spc="-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Entity Kind—8-bit enumeration (Platform (1))</a:t>
                      </a:r>
                      <a:endParaRPr lang="de-DE" sz="1200" b="0" strike="noStrike" spc="-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440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729FC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0" strike="noStrike" spc="-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Domain—8-bit enumeration (Surface (3))</a:t>
                      </a:r>
                      <a:endParaRPr lang="de-DE" sz="1200" b="0" strike="noStrike" spc="-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440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729FC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0" strike="noStrike" spc="-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Country—16-bit enumeration (Germany (78))</a:t>
                      </a:r>
                      <a:endParaRPr lang="de-DE" sz="1200" b="0" strike="noStrike" spc="-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440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729FC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0" strike="noStrike" spc="-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Category—8-bit enumeration (Guided Missile Frigate (FFG) (6))</a:t>
                      </a:r>
                      <a:endParaRPr lang="de-DE" sz="1200" b="0" strike="noStrike" spc="-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440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729FC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0" strike="noStrike" spc="-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Subcategory—8-bit enumeration ((3) F124)</a:t>
                      </a:r>
                      <a:endParaRPr lang="de-DE" sz="1200" b="0" strike="noStrike" spc="-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440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729FC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0" strike="noStrike" spc="-1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Specific</a:t>
                      </a:r>
                      <a:r>
                        <a:rPr lang="de-DE" sz="1200" b="0" strike="noStrike" spc="-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—8-bit </a:t>
                      </a:r>
                      <a:r>
                        <a:rPr lang="de-DE" sz="1200" b="0" strike="noStrike" spc="-1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enumeration</a:t>
                      </a:r>
                      <a:endParaRPr lang="de-DE" sz="1200" b="0" strike="noStrike" spc="-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6440">
                <a:tc v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0" strike="noStrike" spc="-1">
                          <a:solidFill>
                            <a:srgbClr val="595959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Extra—8-bit enumeration</a:t>
                      </a:r>
                      <a:endParaRPr lang="de-DE" sz="12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b="0" i="0" u="none" strike="noStrike" kern="12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Extra—8-bit </a:t>
                      </a:r>
                      <a:r>
                        <a:rPr lang="de-DE" sz="1200" b="0" i="0" u="none" strike="noStrike" kern="1200" baseline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enumeration</a:t>
                      </a:r>
                      <a:endParaRPr lang="de-DE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251640" y="260640"/>
            <a:ext cx="7198560" cy="717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2800" b="0" strike="noStrike" spc="-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DIS - Grundlagen</a:t>
            </a:r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288000" y="936360"/>
            <a:ext cx="3238920" cy="38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CustomShape 3"/>
          <p:cNvSpPr/>
          <p:nvPr/>
        </p:nvSpPr>
        <p:spPr>
          <a:xfrm>
            <a:off x="360000" y="1512000"/>
            <a:ext cx="4390920" cy="3160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80" name="Grafik 134"/>
          <p:cNvPicPr/>
          <p:nvPr/>
        </p:nvPicPr>
        <p:blipFill>
          <a:blip r:embed="rId3"/>
          <a:stretch/>
        </p:blipFill>
        <p:spPr>
          <a:xfrm>
            <a:off x="5328000" y="1957320"/>
            <a:ext cx="3441960" cy="2146320"/>
          </a:xfrm>
          <a:prstGeom prst="rect">
            <a:avLst/>
          </a:prstGeom>
          <a:ln>
            <a:noFill/>
          </a:ln>
        </p:spPr>
      </p:pic>
      <p:graphicFrame>
        <p:nvGraphicFramePr>
          <p:cNvPr id="181" name="Table 4"/>
          <p:cNvGraphicFramePr/>
          <p:nvPr>
            <p:extLst>
              <p:ext uri="{D42A27DB-BD31-4B8C-83A1-F6EECF244321}">
                <p14:modId xmlns:p14="http://schemas.microsoft.com/office/powerpoint/2010/main" val="243525936"/>
              </p:ext>
            </p:extLst>
          </p:nvPr>
        </p:nvGraphicFramePr>
        <p:xfrm>
          <a:off x="221760" y="1834920"/>
          <a:ext cx="4838760" cy="3291840"/>
        </p:xfrm>
        <a:graphic>
          <a:graphicData uri="http://schemas.openxmlformats.org/drawingml/2006/table">
            <a:tbl>
              <a:tblPr/>
              <a:tblGrid>
                <a:gridCol w="24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9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7760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Entity Orientation </a:t>
                      </a:r>
                      <a:endParaRPr lang="de-DE" sz="1800" b="0" strike="noStrike" spc="-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Psi (ψ) (Z-Achse)</a:t>
                      </a:r>
                      <a:endParaRPr lang="de-DE" sz="1800" b="0" strike="noStrike" spc="-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760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Theta (θ) (Y-Achse)</a:t>
                      </a:r>
                      <a:endParaRPr lang="de-DE" sz="1800" b="0" strike="noStrike" spc="-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760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Phi (φ) (X-Achse)</a:t>
                      </a:r>
                      <a:endParaRPr lang="de-DE" sz="1800" b="0" strike="noStrike" spc="-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760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Entity Linear Velocity</a:t>
                      </a:r>
                      <a:endParaRPr lang="de-DE" sz="1800" b="0" strike="noStrike" spc="-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x-component</a:t>
                      </a:r>
                      <a:endParaRPr lang="de-DE" sz="1800" b="0" strike="noStrike" spc="-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7760">
                <a:tc v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rgbClr val="66666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y-component</a:t>
                      </a:r>
                      <a:endParaRPr lang="de-DE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y-</a:t>
                      </a:r>
                      <a:r>
                        <a:rPr lang="de-DE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component</a:t>
                      </a:r>
                      <a:endParaRPr lang="de-D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7760">
                <a:tc v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rgbClr val="66666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z-component</a:t>
                      </a:r>
                      <a:endParaRPr lang="de-DE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z-</a:t>
                      </a:r>
                      <a:r>
                        <a:rPr lang="de-DE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component</a:t>
                      </a:r>
                      <a:endParaRPr lang="de-D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7760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Entity Location (Position)</a:t>
                      </a:r>
                      <a:endParaRPr lang="de-DE" sz="1800" b="0" strike="noStrike" spc="-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X-</a:t>
                      </a:r>
                      <a:r>
                        <a:rPr lang="de-DE" sz="1800" b="0" strike="noStrike" spc="-1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component</a:t>
                      </a:r>
                      <a:endParaRPr lang="de-DE" sz="1800" b="0" strike="noStrike" spc="-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7760">
                <a:tc v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rgbClr val="66666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Y-component</a:t>
                      </a:r>
                      <a:endParaRPr lang="de-DE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Y-</a:t>
                      </a:r>
                      <a:r>
                        <a:rPr lang="de-DE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component</a:t>
                      </a:r>
                      <a:endParaRPr lang="de-D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7760">
                <a:tc v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rgbClr val="66666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Z-component</a:t>
                      </a:r>
                      <a:endParaRPr lang="de-DE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Z-</a:t>
                      </a:r>
                      <a:r>
                        <a:rPr lang="de-DE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component</a:t>
                      </a:r>
                      <a:endParaRPr lang="de-D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82" name="CustomShape 5"/>
          <p:cNvSpPr/>
          <p:nvPr/>
        </p:nvSpPr>
        <p:spPr>
          <a:xfrm>
            <a:off x="153720" y="5992560"/>
            <a:ext cx="349920" cy="27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2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[3]</a:t>
            </a:r>
            <a:endParaRPr lang="de-D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251640" y="260640"/>
            <a:ext cx="7198560" cy="717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2800" b="0" strike="noStrike" spc="-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DIS - Grundlagen</a:t>
            </a:r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84" name="Table 2"/>
          <p:cNvGraphicFramePr/>
          <p:nvPr>
            <p:extLst>
              <p:ext uri="{D42A27DB-BD31-4B8C-83A1-F6EECF244321}">
                <p14:modId xmlns:p14="http://schemas.microsoft.com/office/powerpoint/2010/main" val="458343589"/>
              </p:ext>
            </p:extLst>
          </p:nvPr>
        </p:nvGraphicFramePr>
        <p:xfrm>
          <a:off x="107640" y="859680"/>
          <a:ext cx="8640720" cy="1297440"/>
        </p:xfrm>
        <a:graphic>
          <a:graphicData uri="http://schemas.openxmlformats.org/drawingml/2006/table">
            <a:tbl>
              <a:tblPr/>
              <a:tblGrid>
                <a:gridCol w="1113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2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29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100" b="1" strike="noStrike" spc="-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 pitchFamily="34" charset="0"/>
                          <a:ea typeface="DejaVu Sans"/>
                          <a:cs typeface="Arial" panose="020B0604020202020204" pitchFamily="34" charset="0"/>
                        </a:rPr>
                        <a:t>Field size (bits)</a:t>
                      </a:r>
                      <a:endParaRPr lang="de-DE" sz="1100" b="0" strike="noStrike" spc="-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de-DE" sz="1800" b="0" strike="noStrike" spc="-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600" b="1" strike="noStrike" spc="-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 pitchFamily="34" charset="0"/>
                          <a:ea typeface="DejaVu Sans"/>
                          <a:cs typeface="Arial" panose="020B0604020202020204" pitchFamily="34" charset="0"/>
                        </a:rPr>
                        <a:t>Entity State PDU </a:t>
                      </a:r>
                      <a:r>
                        <a:rPr lang="de-DE" sz="1600" b="1" strike="noStrike" spc="-1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 pitchFamily="34" charset="0"/>
                          <a:ea typeface="DejaVu Sans"/>
                          <a:cs typeface="Arial" panose="020B0604020202020204" pitchFamily="34" charset="0"/>
                        </a:rPr>
                        <a:t>fields</a:t>
                      </a:r>
                      <a:endParaRPr lang="de-DE" sz="1600" b="0" strike="noStrike" spc="-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4120"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de-DE" sz="1050" b="0" strike="noStrike" spc="-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panose="020B0604020202020204" pitchFamily="34" charset="0"/>
                        <a:ea typeface="DejaVu Sans"/>
                        <a:cs typeface="Arial" panose="020B0604020202020204" pitchFamily="34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050" b="0" strike="noStrike" spc="-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 pitchFamily="34" charset="0"/>
                          <a:ea typeface="DejaVu Sans"/>
                          <a:cs typeface="Arial" panose="020B0604020202020204" pitchFamily="34" charset="0"/>
                        </a:rPr>
                        <a:t>128</a:t>
                      </a:r>
                      <a:endParaRPr lang="de-DE" sz="1050" b="0" strike="noStrike" spc="-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de-DE" sz="1200" b="0" strike="noStrike" spc="-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panose="020B0604020202020204" pitchFamily="34" charset="0"/>
                        <a:ea typeface="DejaVu Sans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0" strike="noStrike" spc="-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 pitchFamily="34" charset="0"/>
                          <a:ea typeface="DejaVu Sans"/>
                          <a:cs typeface="Arial" panose="020B0604020202020204" pitchFamily="34" charset="0"/>
                        </a:rPr>
                        <a:t>Variable Parameter </a:t>
                      </a:r>
                      <a:r>
                        <a:rPr lang="de-DE" sz="1200" b="0" strike="noStrike" spc="-1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 pitchFamily="34" charset="0"/>
                          <a:ea typeface="DejaVu Sans"/>
                          <a:cs typeface="Arial" panose="020B0604020202020204" pitchFamily="34" charset="0"/>
                        </a:rPr>
                        <a:t>record</a:t>
                      </a:r>
                      <a:r>
                        <a:rPr lang="de-DE" sz="1200" b="0" strike="noStrike" spc="-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 pitchFamily="34" charset="0"/>
                          <a:ea typeface="DejaVu Sans"/>
                          <a:cs typeface="Arial" panose="020B0604020202020204" pitchFamily="34" charset="0"/>
                        </a:rPr>
                        <a:t> #N</a:t>
                      </a:r>
                      <a:endParaRPr lang="de-DE" sz="1200" b="0" strike="noStrike" spc="-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0" strike="noStrike" spc="-1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 pitchFamily="34" charset="0"/>
                          <a:ea typeface="DejaVu Sans"/>
                          <a:cs typeface="Arial" panose="020B0604020202020204" pitchFamily="34" charset="0"/>
                        </a:rPr>
                        <a:t>Record</a:t>
                      </a:r>
                      <a:r>
                        <a:rPr lang="de-DE" sz="1200" b="0" strike="noStrike" spc="-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 pitchFamily="34" charset="0"/>
                          <a:ea typeface="DejaVu Sans"/>
                          <a:cs typeface="Arial" panose="020B0604020202020204" pitchFamily="34" charset="0"/>
                        </a:rPr>
                        <a:t> Type—8-bit </a:t>
                      </a:r>
                      <a:r>
                        <a:rPr lang="de-DE" sz="1200" b="0" strike="noStrike" spc="-1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 pitchFamily="34" charset="0"/>
                          <a:ea typeface="DejaVu Sans"/>
                          <a:cs typeface="Arial" panose="020B0604020202020204" pitchFamily="34" charset="0"/>
                        </a:rPr>
                        <a:t>enumeration</a:t>
                      </a:r>
                      <a:endParaRPr lang="de-DE" sz="1200" b="0" strike="noStrike" spc="-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4960">
                <a:tc v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0" strike="noStrike" spc="-1">
                          <a:solidFill>
                            <a:srgbClr val="595959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Record-Specific fields—120 bits</a:t>
                      </a:r>
                      <a:endParaRPr lang="de-DE" sz="12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b="0" i="0" u="none" strike="noStrike" kern="1200" baseline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Record-Specific</a:t>
                      </a:r>
                      <a:r>
                        <a:rPr lang="de-DE" sz="1200" b="0" i="0" u="none" strike="noStrike" kern="12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200" b="0" i="0" u="none" strike="noStrike" kern="1200" baseline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fields</a:t>
                      </a:r>
                      <a:r>
                        <a:rPr lang="de-DE" sz="1200" b="0" i="0" u="none" strike="noStrike" kern="12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—120 </a:t>
                      </a:r>
                      <a:r>
                        <a:rPr lang="de-DE" sz="1200" b="0" i="0" u="none" strike="noStrike" kern="1200" baseline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bits</a:t>
                      </a:r>
                      <a:endParaRPr lang="de-DE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5" name="CustomShape 3"/>
          <p:cNvSpPr/>
          <p:nvPr/>
        </p:nvSpPr>
        <p:spPr>
          <a:xfrm>
            <a:off x="216000" y="5632560"/>
            <a:ext cx="349920" cy="27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2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[3]</a:t>
            </a:r>
            <a:endParaRPr lang="de-D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6" name="Grafik 140"/>
          <p:cNvPicPr/>
          <p:nvPr/>
        </p:nvPicPr>
        <p:blipFill>
          <a:blip r:embed="rId3"/>
          <a:stretch/>
        </p:blipFill>
        <p:spPr>
          <a:xfrm>
            <a:off x="144000" y="2304000"/>
            <a:ext cx="5687640" cy="3336480"/>
          </a:xfrm>
          <a:prstGeom prst="rect">
            <a:avLst/>
          </a:prstGeom>
          <a:ln>
            <a:noFill/>
          </a:ln>
        </p:spPr>
      </p:pic>
      <p:pic>
        <p:nvPicPr>
          <p:cNvPr id="187" name="Grafik 141"/>
          <p:cNvPicPr/>
          <p:nvPr/>
        </p:nvPicPr>
        <p:blipFill>
          <a:blip r:embed="rId4"/>
          <a:stretch/>
        </p:blipFill>
        <p:spPr>
          <a:xfrm>
            <a:off x="6480000" y="2664000"/>
            <a:ext cx="1751760" cy="2571120"/>
          </a:xfrm>
          <a:prstGeom prst="rect">
            <a:avLst/>
          </a:prstGeom>
          <a:ln>
            <a:noFill/>
          </a:ln>
        </p:spPr>
      </p:pic>
      <p:sp>
        <p:nvSpPr>
          <p:cNvPr id="188" name="CustomShape 4"/>
          <p:cNvSpPr/>
          <p:nvPr/>
        </p:nvSpPr>
        <p:spPr>
          <a:xfrm>
            <a:off x="6369840" y="5172480"/>
            <a:ext cx="349920" cy="27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2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[5]</a:t>
            </a:r>
            <a:endParaRPr lang="de-D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251640" y="260640"/>
            <a:ext cx="7198560" cy="717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2800" b="0" strike="noStrike" spc="-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DIS - Grundlagen</a:t>
            </a:r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90" name="Grafik 143"/>
          <p:cNvPicPr/>
          <p:nvPr/>
        </p:nvPicPr>
        <p:blipFill>
          <a:blip r:embed="rId3"/>
          <a:stretch/>
        </p:blipFill>
        <p:spPr>
          <a:xfrm>
            <a:off x="974160" y="792720"/>
            <a:ext cx="6008040" cy="5541480"/>
          </a:xfrm>
          <a:prstGeom prst="rect">
            <a:avLst/>
          </a:prstGeom>
          <a:ln>
            <a:noFill/>
          </a:ln>
        </p:spPr>
      </p:pic>
      <p:sp>
        <p:nvSpPr>
          <p:cNvPr id="191" name="CustomShape 2"/>
          <p:cNvSpPr/>
          <p:nvPr/>
        </p:nvSpPr>
        <p:spPr>
          <a:xfrm>
            <a:off x="2880000" y="3672000"/>
            <a:ext cx="2518200" cy="288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Lat.:0.00 Lon.: 0.00</a:t>
            </a:r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251640" y="260640"/>
            <a:ext cx="7198560" cy="717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2800" b="0" strike="noStrike" spc="-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Implementierung</a:t>
            </a:r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93" name="Grafik 146"/>
          <p:cNvPicPr/>
          <p:nvPr/>
        </p:nvPicPr>
        <p:blipFill>
          <a:blip r:embed="rId3"/>
          <a:stretch/>
        </p:blipFill>
        <p:spPr>
          <a:xfrm>
            <a:off x="216360" y="1771200"/>
            <a:ext cx="8589240" cy="3483000"/>
          </a:xfrm>
          <a:prstGeom prst="rect">
            <a:avLst/>
          </a:prstGeom>
          <a:ln>
            <a:noFill/>
          </a:ln>
        </p:spPr>
      </p:pic>
      <p:sp>
        <p:nvSpPr>
          <p:cNvPr id="194" name="CustomShape 2"/>
          <p:cNvSpPr/>
          <p:nvPr/>
        </p:nvSpPr>
        <p:spPr>
          <a:xfrm>
            <a:off x="288000" y="936000"/>
            <a:ext cx="2230200" cy="38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Klassenhierarchie: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251640" y="260640"/>
            <a:ext cx="7198560" cy="717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2800" b="0" strike="noStrike" spc="-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Implementierung</a:t>
            </a:r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96" name="Grafik 149"/>
          <p:cNvPicPr/>
          <p:nvPr/>
        </p:nvPicPr>
        <p:blipFill>
          <a:blip r:embed="rId3"/>
          <a:stretch/>
        </p:blipFill>
        <p:spPr>
          <a:xfrm>
            <a:off x="504360" y="1240200"/>
            <a:ext cx="8277840" cy="4314240"/>
          </a:xfrm>
          <a:prstGeom prst="rect">
            <a:avLst/>
          </a:prstGeom>
          <a:ln>
            <a:noFill/>
          </a:ln>
        </p:spPr>
      </p:pic>
      <p:sp>
        <p:nvSpPr>
          <p:cNvPr id="197" name="CustomShape 2"/>
          <p:cNvSpPr/>
          <p:nvPr/>
        </p:nvSpPr>
        <p:spPr>
          <a:xfrm>
            <a:off x="288000" y="936360"/>
            <a:ext cx="2230200" cy="38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Klassenhierarchie: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251640" y="260640"/>
            <a:ext cx="7198560" cy="717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2800" b="0" strike="noStrike" spc="-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Implementierung</a:t>
            </a:r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9" name="CustomShape 2"/>
          <p:cNvSpPr/>
          <p:nvPr/>
        </p:nvSpPr>
        <p:spPr>
          <a:xfrm>
            <a:off x="288000" y="936360"/>
            <a:ext cx="2230200" cy="38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Konstruktor: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0" name="CustomShape 3"/>
          <p:cNvSpPr/>
          <p:nvPr/>
        </p:nvSpPr>
        <p:spPr>
          <a:xfrm>
            <a:off x="288000" y="1584000"/>
            <a:ext cx="7774200" cy="528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500" b="0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warShip</a:t>
            </a:r>
            <a:r>
              <a:rPr lang="de-DE" sz="15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(std::string</a:t>
            </a:r>
            <a:r>
              <a:rPr lang="de-DE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de-DE" sz="1500" b="0" strike="noStrike" spc="-1">
                <a:solidFill>
                  <a:srgbClr val="B2B2B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/*in*/</a:t>
            </a:r>
            <a:r>
              <a:rPr lang="de-DE" sz="15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Name, std::string</a:t>
            </a:r>
            <a:r>
              <a:rPr lang="de-DE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de-DE" sz="1500" b="0" strike="noStrike" spc="-1">
                <a:solidFill>
                  <a:srgbClr val="999999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/*in*/</a:t>
            </a:r>
            <a:r>
              <a:rPr lang="de-DE" sz="15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Type, std::string</a:t>
            </a:r>
            <a:r>
              <a:rPr lang="de-DE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de-DE" sz="1500" b="0" strike="noStrike" spc="-1">
                <a:solidFill>
                  <a:srgbClr val="B2B2B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/*in*/</a:t>
            </a:r>
            <a:r>
              <a:rPr lang="de-DE" sz="15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country</a:t>
            </a:r>
            <a:r>
              <a:rPr lang="de-DE" sz="1500" b="0" strike="noStrike" spc="-1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);</a:t>
            </a:r>
            <a:endParaRPr lang="de-DE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" name="CustomShape 4"/>
          <p:cNvSpPr/>
          <p:nvPr/>
        </p:nvSpPr>
        <p:spPr>
          <a:xfrm>
            <a:off x="288000" y="2114640"/>
            <a:ext cx="8206920" cy="213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Standardwerte: 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CC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Kind = „Platform“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CC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Domain = „Surface“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CC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Position = Lat.: 0, Lon.: 0, height = 0m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Besonderheit bei den Werten für „Category“ und „SubCategory“: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Beispiel für Fregatte Typ F124: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CC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Category = „Guided Missile Frigate (FFG)“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CC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SubCategory = „Sachsen Class (Type F124)“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Für die Übersetzung in eine ESPDU nötig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1"/>
          <p:cNvSpPr/>
          <p:nvPr/>
        </p:nvSpPr>
        <p:spPr>
          <a:xfrm>
            <a:off x="251640" y="260640"/>
            <a:ext cx="7198560" cy="717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2800" b="0" strike="noStrike" spc="-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Implementierung</a:t>
            </a:r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3" name="CustomShape 2"/>
          <p:cNvSpPr/>
          <p:nvPr/>
        </p:nvSpPr>
        <p:spPr>
          <a:xfrm>
            <a:off x="288000" y="936360"/>
            <a:ext cx="3238920" cy="38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Übersetzungsfunktion: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4" name="CustomShape 3"/>
          <p:cNvSpPr/>
          <p:nvPr/>
        </p:nvSpPr>
        <p:spPr>
          <a:xfrm>
            <a:off x="360000" y="1512000"/>
            <a:ext cx="4390920" cy="3160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5640">
              <a:lnSpc>
                <a:spcPct val="100000"/>
              </a:lnSpc>
              <a:buClr>
                <a:srgbClr val="CC0000"/>
              </a:buClr>
              <a:buFont typeface="Symbol"/>
              <a:buChar char=""/>
            </a:pPr>
            <a:r>
              <a:rPr lang="de-DE" sz="18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PDU – Header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CC0000"/>
              </a:buClr>
              <a:buFont typeface="Symbol"/>
              <a:buChar char=""/>
            </a:pPr>
            <a:r>
              <a:rPr lang="de-DE" sz="18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EntityID/ForceID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CC0000"/>
              </a:buClr>
              <a:buFont typeface="Symbol"/>
              <a:buChar char=""/>
            </a:pPr>
            <a:r>
              <a:rPr lang="de-DE" sz="18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Entity Type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CC0000"/>
              </a:buClr>
              <a:buFont typeface="Symbol"/>
              <a:buChar char=""/>
            </a:pPr>
            <a:r>
              <a:rPr lang="de-DE" sz="18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Position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CC0000"/>
              </a:buClr>
              <a:buFont typeface="Symbol"/>
              <a:buChar char=""/>
            </a:pPr>
            <a:r>
              <a:rPr lang="de-DE" sz="18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Velocity 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CC0000"/>
              </a:buClr>
              <a:buFont typeface="Symbol"/>
              <a:buChar char=""/>
            </a:pPr>
            <a:r>
              <a:rPr lang="de-DE" sz="18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Orientation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CC0000"/>
              </a:buClr>
              <a:buFont typeface="Symbol"/>
              <a:buChar char=""/>
            </a:pPr>
            <a:r>
              <a:rPr lang="de-DE" sz="18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Articulation Parameter 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1"/>
          <p:cNvSpPr/>
          <p:nvPr/>
        </p:nvSpPr>
        <p:spPr>
          <a:xfrm>
            <a:off x="251640" y="260640"/>
            <a:ext cx="7198560" cy="717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2800" b="0" strike="noStrike" spc="-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Implementierung</a:t>
            </a:r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6" name="CustomShape 2"/>
          <p:cNvSpPr/>
          <p:nvPr/>
        </p:nvSpPr>
        <p:spPr>
          <a:xfrm>
            <a:off x="288000" y="936360"/>
            <a:ext cx="3238920" cy="38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Übersetzungsfunktion: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600" b="0" strike="noStrike" spc="-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EntityID/ForceID:</a:t>
            </a:r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7" name="CustomShape 3"/>
          <p:cNvSpPr/>
          <p:nvPr/>
        </p:nvSpPr>
        <p:spPr>
          <a:xfrm>
            <a:off x="360000" y="1512000"/>
            <a:ext cx="4390920" cy="3160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aphicFrame>
        <p:nvGraphicFramePr>
          <p:cNvPr id="208" name="Table 4"/>
          <p:cNvGraphicFramePr/>
          <p:nvPr>
            <p:extLst>
              <p:ext uri="{D42A27DB-BD31-4B8C-83A1-F6EECF244321}">
                <p14:modId xmlns:p14="http://schemas.microsoft.com/office/powerpoint/2010/main" val="1366713842"/>
              </p:ext>
            </p:extLst>
          </p:nvPr>
        </p:nvGraphicFramePr>
        <p:xfrm>
          <a:off x="2385720" y="1776600"/>
          <a:ext cx="4035960" cy="3952800"/>
        </p:xfrm>
        <a:graphic>
          <a:graphicData uri="http://schemas.openxmlformats.org/drawingml/2006/table">
            <a:tbl>
              <a:tblPr/>
              <a:tblGrid>
                <a:gridCol w="2018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9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rgbClr val="66666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Value</a:t>
                      </a:r>
                      <a:endParaRPr lang="de-DE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rgbClr val="66666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Description</a:t>
                      </a:r>
                      <a:endParaRPr lang="de-DE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9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rgbClr val="66666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</a:t>
                      </a:r>
                      <a:endParaRPr lang="de-DE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rgbClr val="66666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Other</a:t>
                      </a:r>
                      <a:endParaRPr lang="de-DE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9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rgbClr val="66666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1</a:t>
                      </a:r>
                      <a:endParaRPr lang="de-DE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rgbClr val="66666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Friendly</a:t>
                      </a:r>
                      <a:endParaRPr lang="de-DE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9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rgbClr val="66666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2</a:t>
                      </a:r>
                      <a:endParaRPr lang="de-DE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rgbClr val="66666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Opposing</a:t>
                      </a:r>
                      <a:endParaRPr lang="de-DE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9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rgbClr val="66666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3</a:t>
                      </a:r>
                      <a:endParaRPr lang="de-DE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rgbClr val="66666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Neutral</a:t>
                      </a:r>
                      <a:endParaRPr lang="de-DE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9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rgbClr val="66666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4</a:t>
                      </a:r>
                      <a:endParaRPr lang="de-DE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rgbClr val="66666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Friendly 2</a:t>
                      </a:r>
                      <a:endParaRPr lang="de-DE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9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rgbClr val="66666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5</a:t>
                      </a:r>
                      <a:endParaRPr lang="de-DE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rgbClr val="66666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Opposing 2</a:t>
                      </a:r>
                      <a:endParaRPr lang="de-DE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9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rgbClr val="66666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 6</a:t>
                      </a:r>
                      <a:endParaRPr lang="de-DE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rgbClr val="66666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Neutral 2</a:t>
                      </a:r>
                      <a:endParaRPr lang="de-DE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9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rgbClr val="66666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...</a:t>
                      </a:r>
                      <a:endParaRPr lang="de-DE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800" b="0" strike="noStrike" spc="-1" dirty="0">
                          <a:solidFill>
                            <a:srgbClr val="66666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…</a:t>
                      </a:r>
                      <a:endParaRPr lang="de-DE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ustomShape 17">
            <a:extLst>
              <a:ext uri="{FF2B5EF4-FFF2-40B4-BE49-F238E27FC236}">
                <a16:creationId xmlns:a16="http://schemas.microsoft.com/office/drawing/2014/main" id="{CF78CB61-8B18-4C76-9DD9-8DBCDF5DF901}"/>
              </a:ext>
            </a:extLst>
          </p:cNvPr>
          <p:cNvSpPr/>
          <p:nvPr/>
        </p:nvSpPr>
        <p:spPr>
          <a:xfrm>
            <a:off x="4572000" y="4536000"/>
            <a:ext cx="2591280" cy="1799280"/>
          </a:xfrm>
          <a:prstGeom prst="rect">
            <a:avLst/>
          </a:prstGeom>
          <a:pattFill prst="wdUpDiag">
            <a:fgClr>
              <a:srgbClr val="FF0000"/>
            </a:fgClr>
            <a:bgClr>
              <a:srgbClr val="FFFFFF"/>
            </a:bgClr>
          </a:pattFill>
          <a:ln w="19080" cap="rnd">
            <a:solidFill>
              <a:srgbClr val="FF0000">
                <a:alpha val="41961"/>
              </a:srgbClr>
            </a:solidFill>
            <a:custDash>
              <a:ds d="300000" sp="300000"/>
            </a:custDash>
            <a:round/>
          </a:ln>
          <a:effectLst>
            <a:reflection endPos="0" dist="50800" dir="5400000" sy="-100000" algn="bl" rotWithShape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9" name="CustomShape 1"/>
          <p:cNvSpPr/>
          <p:nvPr/>
        </p:nvSpPr>
        <p:spPr>
          <a:xfrm>
            <a:off x="251640" y="260640"/>
            <a:ext cx="7198560" cy="717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2800" b="0" strike="noStrike" spc="-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Implementierung</a:t>
            </a:r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0" name="CustomShape 2"/>
          <p:cNvSpPr/>
          <p:nvPr/>
        </p:nvSpPr>
        <p:spPr>
          <a:xfrm>
            <a:off x="288000" y="936360"/>
            <a:ext cx="3238920" cy="38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Übersetzungsfunktion: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1" name="CustomShape 3"/>
          <p:cNvSpPr/>
          <p:nvPr/>
        </p:nvSpPr>
        <p:spPr>
          <a:xfrm>
            <a:off x="360000" y="1512000"/>
            <a:ext cx="4390920" cy="3160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getDISEntityType();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Output : 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CC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DIS_EntityType_Variables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Input Strings: 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CC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Kind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CC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Domain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CC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Country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CC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Category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CC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Subcategory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CC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Specific = undefined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CC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Extra = undefined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Unterstütze Einheiten in „map‘s“ in der „DIS_enum.cpp“ enthalten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2" name="CustomShape 4"/>
          <p:cNvSpPr/>
          <p:nvPr/>
        </p:nvSpPr>
        <p:spPr>
          <a:xfrm>
            <a:off x="5040000" y="360000"/>
            <a:ext cx="1654920" cy="64692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18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Kind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3" name="CustomShape 5"/>
          <p:cNvSpPr/>
          <p:nvPr/>
        </p:nvSpPr>
        <p:spPr>
          <a:xfrm>
            <a:off x="5040000" y="1224000"/>
            <a:ext cx="1654920" cy="64692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18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Domain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4" name="CustomShape 6"/>
          <p:cNvSpPr/>
          <p:nvPr/>
        </p:nvSpPr>
        <p:spPr>
          <a:xfrm>
            <a:off x="5040000" y="2088000"/>
            <a:ext cx="1654920" cy="64692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18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Country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5" name="CustomShape 7"/>
          <p:cNvSpPr/>
          <p:nvPr/>
        </p:nvSpPr>
        <p:spPr>
          <a:xfrm>
            <a:off x="5040000" y="2952000"/>
            <a:ext cx="1654920" cy="64692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18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Category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6" name="CustomShape 8"/>
          <p:cNvSpPr/>
          <p:nvPr/>
        </p:nvSpPr>
        <p:spPr>
          <a:xfrm>
            <a:off x="5040000" y="3816000"/>
            <a:ext cx="1654920" cy="64692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18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SubCategory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7" name="CustomShape 9"/>
          <p:cNvSpPr/>
          <p:nvPr/>
        </p:nvSpPr>
        <p:spPr>
          <a:xfrm>
            <a:off x="5868000" y="1008000"/>
            <a:ext cx="360" cy="215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sp>
      <p:sp>
        <p:nvSpPr>
          <p:cNvPr id="218" name="CustomShape 10"/>
          <p:cNvSpPr/>
          <p:nvPr/>
        </p:nvSpPr>
        <p:spPr>
          <a:xfrm>
            <a:off x="5868000" y="1872000"/>
            <a:ext cx="360" cy="215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sp>
      <p:sp>
        <p:nvSpPr>
          <p:cNvPr id="220" name="CustomShape 12"/>
          <p:cNvSpPr/>
          <p:nvPr/>
        </p:nvSpPr>
        <p:spPr>
          <a:xfrm>
            <a:off x="5868000" y="2736000"/>
            <a:ext cx="360" cy="215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sp>
      <p:sp>
        <p:nvSpPr>
          <p:cNvPr id="221" name="CustomShape 13"/>
          <p:cNvSpPr/>
          <p:nvPr/>
        </p:nvSpPr>
        <p:spPr>
          <a:xfrm>
            <a:off x="5868000" y="3600000"/>
            <a:ext cx="360" cy="215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sp>
      <p:sp>
        <p:nvSpPr>
          <p:cNvPr id="222" name="CustomShape 14"/>
          <p:cNvSpPr/>
          <p:nvPr/>
        </p:nvSpPr>
        <p:spPr>
          <a:xfrm>
            <a:off x="5040000" y="4680000"/>
            <a:ext cx="1654920" cy="646920"/>
          </a:xfrm>
          <a:prstGeom prst="rect">
            <a:avLst/>
          </a:prstGeom>
          <a:solidFill>
            <a:schemeClr val="lt1">
              <a:alpha val="4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18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Specific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3" name="CustomShape 15"/>
          <p:cNvSpPr/>
          <p:nvPr/>
        </p:nvSpPr>
        <p:spPr>
          <a:xfrm>
            <a:off x="5040000" y="5544000"/>
            <a:ext cx="1654920" cy="646920"/>
          </a:xfrm>
          <a:prstGeom prst="rect">
            <a:avLst/>
          </a:prstGeom>
          <a:solidFill>
            <a:schemeClr val="lt1">
              <a:alpha val="4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18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Extra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4" name="CustomShape 16"/>
          <p:cNvSpPr/>
          <p:nvPr/>
        </p:nvSpPr>
        <p:spPr>
          <a:xfrm>
            <a:off x="5868000" y="4464000"/>
            <a:ext cx="360" cy="215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sp>
      <p:sp>
        <p:nvSpPr>
          <p:cNvPr id="225" name="CustomShape 17"/>
          <p:cNvSpPr/>
          <p:nvPr/>
        </p:nvSpPr>
        <p:spPr>
          <a:xfrm>
            <a:off x="5868000" y="5328000"/>
            <a:ext cx="360" cy="215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251640" y="260640"/>
            <a:ext cx="7198560" cy="717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2800" b="0" strike="noStrike" spc="-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Gliederung</a:t>
            </a:r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251640" y="1124640"/>
            <a:ext cx="8638920" cy="518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0920">
              <a:lnSpc>
                <a:spcPct val="100000"/>
              </a:lnSpc>
              <a:buClr>
                <a:srgbClr val="CA003B"/>
              </a:buClr>
              <a:buFont typeface="Symbol"/>
              <a:buChar char=""/>
            </a:pPr>
            <a:r>
              <a:rPr lang="de-DE" sz="2400" b="0" strike="noStrike" spc="-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Einleitung</a:t>
            </a:r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>
              <a:lnSpc>
                <a:spcPct val="100000"/>
              </a:lnSpc>
              <a:buClr>
                <a:srgbClr val="CA003B"/>
              </a:buClr>
              <a:buFont typeface="Symbol"/>
              <a:buChar char=""/>
            </a:pPr>
            <a:r>
              <a:rPr lang="de-DE" sz="2400" b="0" strike="noStrike" spc="-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DIS - Grundlagen</a:t>
            </a:r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>
              <a:lnSpc>
                <a:spcPct val="100000"/>
              </a:lnSpc>
              <a:buClr>
                <a:srgbClr val="CA003B"/>
              </a:buClr>
              <a:buFont typeface="Symbol"/>
              <a:buChar char=""/>
            </a:pPr>
            <a:r>
              <a:rPr lang="de-DE" sz="2400" b="0" strike="noStrike" spc="-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Implementierung</a:t>
            </a:r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3680">
              <a:lnSpc>
                <a:spcPct val="100000"/>
              </a:lnSpc>
              <a:buClr>
                <a:srgbClr val="CA003B"/>
              </a:buClr>
              <a:buFont typeface="Arial"/>
              <a:buChar char="−"/>
            </a:pPr>
            <a:r>
              <a:rPr lang="de-DE" sz="2000" b="0" strike="noStrike" spc="-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Klassenhierarchie</a:t>
            </a:r>
            <a:endParaRPr lang="de-D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3680">
              <a:lnSpc>
                <a:spcPct val="100000"/>
              </a:lnSpc>
              <a:buClr>
                <a:srgbClr val="CA003B"/>
              </a:buClr>
              <a:buFont typeface="Arial"/>
              <a:buChar char="−"/>
            </a:pPr>
            <a:r>
              <a:rPr lang="de-DE" sz="2000" b="0" strike="noStrike" spc="-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Konstruktor</a:t>
            </a:r>
            <a:endParaRPr lang="de-D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3680">
              <a:lnSpc>
                <a:spcPct val="100000"/>
              </a:lnSpc>
              <a:buClr>
                <a:srgbClr val="CA003B"/>
              </a:buClr>
              <a:buFont typeface="Arial"/>
              <a:buChar char="−"/>
            </a:pPr>
            <a:r>
              <a:rPr lang="de-DE" sz="2000" b="0" strike="noStrike" spc="-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Übersetzungsfunktion</a:t>
            </a:r>
            <a:endParaRPr lang="de-D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>
              <a:lnSpc>
                <a:spcPct val="100000"/>
              </a:lnSpc>
              <a:buClr>
                <a:srgbClr val="CA003B"/>
              </a:buClr>
              <a:buFont typeface="Symbol"/>
              <a:buChar char=""/>
            </a:pPr>
            <a:r>
              <a:rPr lang="de-DE" sz="2400" b="0" strike="noStrike" spc="-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Testprogramm</a:t>
            </a:r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>
              <a:lnSpc>
                <a:spcPct val="100000"/>
              </a:lnSpc>
              <a:buClr>
                <a:srgbClr val="CA003B"/>
              </a:buClr>
              <a:buFont typeface="Symbol"/>
              <a:buChar char=""/>
            </a:pPr>
            <a:r>
              <a:rPr lang="de-DE" sz="2400" b="0" strike="noStrike" spc="-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Zusammenfassung und Ausblick</a:t>
            </a:r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CustomShape 1"/>
          <p:cNvSpPr/>
          <p:nvPr/>
        </p:nvSpPr>
        <p:spPr>
          <a:xfrm>
            <a:off x="251640" y="260640"/>
            <a:ext cx="7198560" cy="717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2800" b="0" strike="noStrike" spc="-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Implementierung</a:t>
            </a:r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7" name="CustomShape 2"/>
          <p:cNvSpPr/>
          <p:nvPr/>
        </p:nvSpPr>
        <p:spPr>
          <a:xfrm>
            <a:off x="288000" y="936360"/>
            <a:ext cx="3238920" cy="38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Übersetzungsfunktion: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600" b="0" strike="noStrike" spc="-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Articulation Parameter:</a:t>
            </a:r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8" name="CustomShape 3"/>
          <p:cNvSpPr/>
          <p:nvPr/>
        </p:nvSpPr>
        <p:spPr>
          <a:xfrm>
            <a:off x="360000" y="1512000"/>
            <a:ext cx="4390920" cy="3160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aphicFrame>
        <p:nvGraphicFramePr>
          <p:cNvPr id="229" name="Table 4"/>
          <p:cNvGraphicFramePr/>
          <p:nvPr/>
        </p:nvGraphicFramePr>
        <p:xfrm>
          <a:off x="2180160" y="1962000"/>
          <a:ext cx="5075640" cy="2651760"/>
        </p:xfrm>
        <a:graphic>
          <a:graphicData uri="http://schemas.openxmlformats.org/drawingml/2006/table">
            <a:tbl>
              <a:tblPr/>
              <a:tblGrid>
                <a:gridCol w="2537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3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46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rgbClr val="66666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Typ</a:t>
                      </a:r>
                      <a:endParaRPr lang="de-DE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rgbClr val="66666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Parameter</a:t>
                      </a:r>
                      <a:endParaRPr lang="de-DE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17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rgbClr val="66666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Primary Turret</a:t>
                      </a:r>
                      <a:endParaRPr lang="de-DE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rgbClr val="66666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Azimuth</a:t>
                      </a:r>
                      <a:endParaRPr lang="de-DE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rgbClr val="66666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Azimuth_Rate</a:t>
                      </a:r>
                      <a:endParaRPr lang="de-DE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rgbClr val="66666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Elevation</a:t>
                      </a:r>
                      <a:endParaRPr lang="de-DE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rgbClr val="66666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(Elevation_Rate)</a:t>
                      </a:r>
                      <a:endParaRPr lang="de-DE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4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rgbClr val="66666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VLS</a:t>
                      </a:r>
                      <a:endParaRPr lang="de-DE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rgbClr val="66666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(Azimuth)</a:t>
                      </a:r>
                      <a:endParaRPr lang="de-DE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4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rgbClr val="66666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Radar</a:t>
                      </a:r>
                      <a:endParaRPr lang="de-DE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rgbClr val="66666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(Position)</a:t>
                      </a:r>
                      <a:endParaRPr lang="de-DE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32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rgbClr val="66666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Sonar</a:t>
                      </a:r>
                      <a:endParaRPr lang="de-DE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rgbClr val="66666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(Position)</a:t>
                      </a:r>
                      <a:endParaRPr lang="de-DE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251640" y="260640"/>
            <a:ext cx="7198560" cy="717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2800" b="0" strike="noStrike" spc="-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Testprogramm</a:t>
            </a:r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1" name="CustomShape 2"/>
          <p:cNvSpPr/>
          <p:nvPr/>
        </p:nvSpPr>
        <p:spPr>
          <a:xfrm>
            <a:off x="432000" y="1440000"/>
            <a:ext cx="7919640" cy="111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5640">
              <a:lnSpc>
                <a:spcPct val="100000"/>
              </a:lnSpc>
              <a:buClr>
                <a:srgbClr val="CC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 Schiffe vom Typ F124 und F123 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CC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 Panzer vom Typ Leopard 2 A6 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CC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F124 fährt ein Kurs am Equator und sendet alle 0.5 sek PDU ins Netzwerk 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CustomShape 1"/>
          <p:cNvSpPr/>
          <p:nvPr/>
        </p:nvSpPr>
        <p:spPr>
          <a:xfrm>
            <a:off x="251640" y="260640"/>
            <a:ext cx="7198560" cy="717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2400" b="0" strike="noStrike" spc="-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Zusammenfassung und Ausblick</a:t>
            </a:r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3" name="CustomShape 2"/>
          <p:cNvSpPr/>
          <p:nvPr/>
        </p:nvSpPr>
        <p:spPr>
          <a:xfrm>
            <a:off x="432000" y="1080000"/>
            <a:ext cx="6839640" cy="392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Fähigkeiten: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CC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Erstellung von Objekten und Equipment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CC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Simulation der Objekte losgelöst vom DIS-Protokoll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CC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Übersetzen der Objekte in das DIS-Protokoll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CC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Versenden der Objekte an andere Simulation/Viewer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CC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Begrenzte Anzahl an unterstützten Einheiten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Ausblick: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CC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Klassenhierarchie kann beliebig erweitert werden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CC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Anzahl der unterstützten Einheiten einfach Erweiterbar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CC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Implementierung neuer Methoden einfach realisierbar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01840" lvl="1" indent="-285480">
              <a:lnSpc>
                <a:spcPct val="100000"/>
              </a:lnSpc>
              <a:buClr>
                <a:srgbClr val="CC0000"/>
              </a:buClr>
              <a:buFont typeface="Arial"/>
              <a:buChar char="−"/>
            </a:pPr>
            <a:r>
              <a:rPr lang="de-DE" sz="18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Positionsprüfung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01840" lvl="1" indent="-285480">
              <a:lnSpc>
                <a:spcPct val="100000"/>
              </a:lnSpc>
              <a:buClr>
                <a:srgbClr val="CC0000"/>
              </a:buClr>
              <a:buFont typeface="Arial"/>
              <a:buChar char="−"/>
            </a:pPr>
            <a:r>
              <a:rPr lang="de-DE" sz="18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Erstellen von Fahrplänen oder Routenanweisung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01840" lvl="1" indent="-285480">
              <a:lnSpc>
                <a:spcPct val="100000"/>
              </a:lnSpc>
              <a:buClr>
                <a:srgbClr val="CC0000"/>
              </a:buClr>
              <a:buFont typeface="Arial"/>
              <a:buChar char="−"/>
            </a:pPr>
            <a:r>
              <a:rPr lang="de-DE" sz="18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Interaktionen mit anderen Objekten (Kollision, Beschuss, ...)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CustomShape 1"/>
          <p:cNvSpPr/>
          <p:nvPr/>
        </p:nvSpPr>
        <p:spPr>
          <a:xfrm>
            <a:off x="410760" y="2095200"/>
            <a:ext cx="8228880" cy="114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de-DE" sz="44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Fragen?</a:t>
            </a:r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ustomShape 1"/>
          <p:cNvSpPr/>
          <p:nvPr/>
        </p:nvSpPr>
        <p:spPr>
          <a:xfrm>
            <a:off x="251640" y="260640"/>
            <a:ext cx="7198560" cy="717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2800" b="0" strike="noStrike" spc="-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Quellen</a:t>
            </a:r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6" name="CustomShape 2"/>
          <p:cNvSpPr/>
          <p:nvPr/>
        </p:nvSpPr>
        <p:spPr>
          <a:xfrm>
            <a:off x="170280" y="1449000"/>
            <a:ext cx="8803080" cy="2909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800" b="0" strike="noStrike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[1] https://www.copybook.com/media/military/profiles/laarsa-legion-of-associated-</a:t>
            </a: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800" b="0" strike="noStrike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</a:t>
            </a:r>
            <a:r>
              <a:rPr lang="de-DE" sz="1800" b="0" strike="noStrike" spc="-1" dirty="0" err="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airborne-republic-of-south-africa</a:t>
            </a:r>
            <a:r>
              <a:rPr lang="de-DE" sz="1800" b="0" strike="noStrike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/</a:t>
            </a:r>
            <a:r>
              <a:rPr lang="de-DE" sz="1800" b="0" strike="noStrike" spc="-1" dirty="0" err="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migrated</a:t>
            </a:r>
            <a:r>
              <a:rPr lang="de-DE" sz="1800" b="0" strike="noStrike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/</a:t>
            </a:r>
            <a:r>
              <a:rPr lang="de-DE" sz="1800" b="0" strike="noStrike" spc="-1" dirty="0" err="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images</a:t>
            </a:r>
            <a:r>
              <a:rPr lang="de-DE" sz="1800" b="0" strike="noStrike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/SimuStrike-800.jpg</a:t>
            </a: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800" b="0" strike="noStrike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[2] https://news.usni.org/wp-content/uploads/2018/02/161118-N-N0443-0040.jpg</a:t>
            </a: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800" b="0" strike="noStrike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[3] IEEE Standard </a:t>
            </a:r>
            <a:r>
              <a:rPr lang="de-DE" sz="1800" b="0" strike="noStrike" spc="-1" dirty="0" err="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for</a:t>
            </a:r>
            <a:r>
              <a:rPr lang="de-DE" sz="1800" b="0" strike="noStrike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Distributed Interactive Simulation – </a:t>
            </a:r>
            <a:r>
              <a:rPr lang="de-DE" sz="1800" b="0" strike="noStrike" spc="-1" dirty="0" err="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Aplication</a:t>
            </a:r>
            <a:r>
              <a:rPr lang="de-DE" sz="1800" b="0" strike="noStrike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de-DE" sz="1800" b="0" strike="noStrike" spc="-1" dirty="0" err="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Protocols</a:t>
            </a: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/>
            <a:r>
              <a:rPr lang="de-D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</a:rPr>
              <a:t>[4] http://open-dis.org/Open-DIS.ppt</a:t>
            </a:r>
            <a:endParaRPr lang="de-DE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algn="just">
              <a:lnSpc>
                <a:spcPct val="100000"/>
              </a:lnSpc>
            </a:pPr>
            <a:r>
              <a:rPr lang="de-DE" sz="18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[</a:t>
            </a:r>
            <a:r>
              <a:rPr lang="de-DE" sz="1800" b="0" strike="noStrike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5] http://earthstationnotes.blogspot.com/2011/08/cone-of-silence-demystified.html</a:t>
            </a: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251640" y="260640"/>
            <a:ext cx="7198560" cy="717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2800" b="0" strike="noStrike" spc="-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Einleitung</a:t>
            </a:r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CustomShape 2"/>
          <p:cNvSpPr/>
          <p:nvPr/>
        </p:nvSpPr>
        <p:spPr>
          <a:xfrm>
            <a:off x="251640" y="1124640"/>
            <a:ext cx="8638920" cy="518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0920">
              <a:lnSpc>
                <a:spcPct val="100000"/>
              </a:lnSpc>
              <a:buClr>
                <a:srgbClr val="CA003B"/>
              </a:buClr>
              <a:buFont typeface="Symbol"/>
              <a:buChar char=""/>
            </a:pPr>
            <a:r>
              <a:rPr lang="de-DE" sz="2400" b="0" strike="noStrike" spc="-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Motivation:</a:t>
            </a:r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3" name="Grafik 3"/>
          <p:cNvPicPr/>
          <p:nvPr/>
        </p:nvPicPr>
        <p:blipFill>
          <a:blip r:embed="rId3"/>
          <a:stretch/>
        </p:blipFill>
        <p:spPr>
          <a:xfrm>
            <a:off x="395640" y="1917000"/>
            <a:ext cx="4120200" cy="2734200"/>
          </a:xfrm>
          <a:prstGeom prst="rect">
            <a:avLst/>
          </a:prstGeom>
          <a:ln>
            <a:noFill/>
          </a:ln>
        </p:spPr>
      </p:pic>
      <p:pic>
        <p:nvPicPr>
          <p:cNvPr id="144" name="Grafik 6"/>
          <p:cNvPicPr/>
          <p:nvPr/>
        </p:nvPicPr>
        <p:blipFill>
          <a:blip r:embed="rId4"/>
          <a:stretch/>
        </p:blipFill>
        <p:spPr>
          <a:xfrm>
            <a:off x="4626000" y="1917000"/>
            <a:ext cx="4318200" cy="2734200"/>
          </a:xfrm>
          <a:prstGeom prst="rect">
            <a:avLst/>
          </a:prstGeom>
          <a:ln>
            <a:noFill/>
          </a:ln>
        </p:spPr>
      </p:pic>
      <p:sp>
        <p:nvSpPr>
          <p:cNvPr id="145" name="CustomShape 3"/>
          <p:cNvSpPr/>
          <p:nvPr/>
        </p:nvSpPr>
        <p:spPr>
          <a:xfrm>
            <a:off x="395640" y="4658760"/>
            <a:ext cx="2878200" cy="27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F/A-18 SimuStrike [1]</a:t>
            </a:r>
            <a:endParaRPr lang="de-D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CustomShape 4"/>
          <p:cNvSpPr/>
          <p:nvPr/>
        </p:nvSpPr>
        <p:spPr>
          <a:xfrm>
            <a:off x="4572000" y="4535640"/>
            <a:ext cx="3415680" cy="39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Full Mission Bridge (FMB) simulator (USN)</a:t>
            </a: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  </a:t>
            </a:r>
            <a:r>
              <a:rPr lang="de-D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[2]</a:t>
            </a:r>
            <a:endParaRPr lang="de-D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251640" y="260640"/>
            <a:ext cx="7198560" cy="717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2800" b="0" strike="noStrike" spc="-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Einleitung</a:t>
            </a:r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251640" y="1124640"/>
            <a:ext cx="8638920" cy="518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0920">
              <a:lnSpc>
                <a:spcPct val="100000"/>
              </a:lnSpc>
              <a:buClr>
                <a:srgbClr val="CA003B"/>
              </a:buClr>
              <a:buFont typeface="Symbol"/>
              <a:buChar char=""/>
            </a:pPr>
            <a:r>
              <a:rPr lang="de-DE" sz="2400" b="0" strike="noStrike" spc="-1" dirty="0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Motivation: </a:t>
            </a:r>
            <a:endParaRPr lang="de-DE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3680">
              <a:lnSpc>
                <a:spcPct val="100000"/>
              </a:lnSpc>
              <a:buClr>
                <a:srgbClr val="CA003B"/>
              </a:buClr>
              <a:buFont typeface="Arial"/>
              <a:buChar char="−"/>
            </a:pPr>
            <a:r>
              <a:rPr lang="de-DE" sz="2000" spc="-1" dirty="0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Vernetzen von</a:t>
            </a:r>
            <a:r>
              <a:rPr lang="de-DE" sz="2000" b="0" strike="noStrike" spc="-1" dirty="0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Simulatoren </a:t>
            </a:r>
            <a:endParaRPr lang="de-D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3680">
              <a:lnSpc>
                <a:spcPct val="100000"/>
              </a:lnSpc>
              <a:buClr>
                <a:srgbClr val="CA003B"/>
              </a:buClr>
              <a:buFont typeface="Arial"/>
              <a:buChar char="−"/>
            </a:pPr>
            <a:r>
              <a:rPr lang="de-DE" sz="2000" b="0" strike="noStrike" spc="-1" dirty="0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Gemeinsames absolvieren von Trainings </a:t>
            </a:r>
            <a:endParaRPr lang="de-D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3000" lvl="2" indent="-226440">
              <a:lnSpc>
                <a:spcPct val="100000"/>
              </a:lnSpc>
              <a:buClr>
                <a:srgbClr val="CA003B"/>
              </a:buClr>
              <a:buFont typeface="Wingdings" charset="2"/>
              <a:buChar char=""/>
            </a:pPr>
            <a:r>
              <a:rPr lang="de-DE" sz="1800" b="0" strike="noStrike" spc="-1" dirty="0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Operation verbundener Kräfte</a:t>
            </a: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3680">
              <a:lnSpc>
                <a:spcPct val="100000"/>
              </a:lnSpc>
              <a:buClr>
                <a:srgbClr val="CA003B"/>
              </a:buClr>
              <a:buFont typeface="Arial"/>
              <a:buChar char="−"/>
            </a:pPr>
            <a:r>
              <a:rPr lang="de-DE" sz="2000" b="0" strike="noStrike" spc="-1" dirty="0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Ausbildung von Personal</a:t>
            </a:r>
            <a:endParaRPr lang="de-D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3680">
              <a:lnSpc>
                <a:spcPct val="100000"/>
              </a:lnSpc>
              <a:buClr>
                <a:srgbClr val="CA003B"/>
              </a:buClr>
              <a:buFont typeface="Arial"/>
              <a:buChar char="−"/>
            </a:pPr>
            <a:r>
              <a:rPr lang="de-DE" sz="2000" b="0" strike="noStrike" spc="-1" dirty="0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Entwicklung und Tests neuer Taktiken</a:t>
            </a:r>
            <a:endParaRPr lang="de-D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de-D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251640" y="260640"/>
            <a:ext cx="7198560" cy="717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2800" b="0" strike="noStrike" spc="-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Einleitung</a:t>
            </a:r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251640" y="1124640"/>
            <a:ext cx="8638920" cy="518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0920">
              <a:lnSpc>
                <a:spcPct val="100000"/>
              </a:lnSpc>
              <a:buClr>
                <a:srgbClr val="CA003B"/>
              </a:buClr>
              <a:buFont typeface="Symbol"/>
              <a:buChar char=""/>
            </a:pPr>
            <a:r>
              <a:rPr lang="de-DE" sz="2400" b="0" strike="noStrike" spc="-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Ziel:</a:t>
            </a:r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3680">
              <a:lnSpc>
                <a:spcPct val="100000"/>
              </a:lnSpc>
              <a:buClr>
                <a:srgbClr val="CA003B"/>
              </a:buClr>
              <a:buFont typeface="Arial"/>
              <a:buChar char="−"/>
            </a:pPr>
            <a:r>
              <a:rPr lang="de-DE" sz="2000" b="0" strike="noStrike" spc="-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Entwurf einer Klassenhierarchie</a:t>
            </a:r>
            <a:endParaRPr lang="de-D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3680">
              <a:lnSpc>
                <a:spcPct val="100000"/>
              </a:lnSpc>
              <a:buClr>
                <a:srgbClr val="CA003B"/>
              </a:buClr>
              <a:buFont typeface="Arial"/>
              <a:buChar char="−"/>
            </a:pPr>
            <a:r>
              <a:rPr lang="de-DE" sz="2000" b="0" strike="noStrike" spc="-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Erstellung eines Objektes mithilfe der Klassenhierarchie  </a:t>
            </a:r>
            <a:endParaRPr lang="de-D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3680">
              <a:lnSpc>
                <a:spcPct val="100000"/>
              </a:lnSpc>
              <a:buClr>
                <a:srgbClr val="CA003B"/>
              </a:buClr>
              <a:buFont typeface="Arial"/>
              <a:buChar char="−"/>
            </a:pPr>
            <a:r>
              <a:rPr lang="de-DE" sz="2000" b="0" strike="noStrike" spc="-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Übersetzung des erstellten Objektes in das DIS - Protokoll</a:t>
            </a:r>
            <a:endParaRPr lang="de-D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251640" y="260640"/>
            <a:ext cx="7198560" cy="717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2800" b="0" strike="noStrike" spc="-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DIS - Grundlagen</a:t>
            </a:r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251640" y="978840"/>
            <a:ext cx="8638920" cy="518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7640" indent="-285480">
              <a:lnSpc>
                <a:spcPct val="100000"/>
              </a:lnSpc>
              <a:buClr>
                <a:srgbClr val="CA003B"/>
              </a:buClr>
              <a:buFont typeface="Arial"/>
              <a:buChar char="•"/>
            </a:pPr>
            <a:r>
              <a:rPr lang="de-DE" sz="24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Historie</a:t>
            </a:r>
            <a:r>
              <a:rPr lang="de-DE" sz="2400" b="0" strike="noStrike" spc="-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:</a:t>
            </a:r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2080" lvl="1" indent="-342720">
              <a:lnSpc>
                <a:spcPct val="100000"/>
              </a:lnSpc>
              <a:buClr>
                <a:srgbClr val="CA003B"/>
              </a:buClr>
              <a:buFont typeface="Symbol" charset="2"/>
              <a:buChar char=""/>
            </a:pPr>
            <a:r>
              <a:rPr lang="de-DE" sz="20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Entwickelt vom „Institute for Simulation and Training (IST)“ der  „University of Central Florida“ </a:t>
            </a:r>
            <a:endParaRPr lang="de-D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2080" lvl="1" indent="-342720">
              <a:lnSpc>
                <a:spcPct val="100000"/>
              </a:lnSpc>
              <a:buClr>
                <a:srgbClr val="CA003B"/>
              </a:buClr>
              <a:buFont typeface="Symbol" charset="2"/>
              <a:buChar char=""/>
            </a:pPr>
            <a:r>
              <a:rPr lang="de-DE" sz="20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IEEE 1278-1993 - Standard for Distributed Interactive Simulation - Application protocols</a:t>
            </a:r>
            <a:endParaRPr lang="de-D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2080" lvl="1" indent="-342720">
              <a:lnSpc>
                <a:spcPct val="100000"/>
              </a:lnSpc>
              <a:buClr>
                <a:srgbClr val="CA003B"/>
              </a:buClr>
              <a:buFont typeface="Symbol" charset="2"/>
              <a:buChar char=""/>
            </a:pPr>
            <a:r>
              <a:rPr lang="de-DE" sz="20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Neuste Version ist: IEEE 1278.1 - 2012 </a:t>
            </a:r>
            <a:endParaRPr lang="de-D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2080" lvl="1" indent="-342720">
              <a:lnSpc>
                <a:spcPct val="100000"/>
              </a:lnSpc>
              <a:buClr>
                <a:srgbClr val="CA003B"/>
              </a:buClr>
              <a:buFont typeface="Symbol" charset="2"/>
              <a:buChar char=""/>
            </a:pPr>
            <a:r>
              <a:rPr lang="de-DE" sz="20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„open-dis“ vom „MOVES“ Institut  der „Naval Postgraduate School“ entwickelt</a:t>
            </a:r>
            <a:r>
              <a:rPr lang="de-D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 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4880" indent="-342720">
              <a:lnSpc>
                <a:spcPct val="100000"/>
              </a:lnSpc>
              <a:buClr>
                <a:srgbClr val="CA003B"/>
              </a:buClr>
              <a:buFont typeface="Arial"/>
              <a:buChar char="•"/>
            </a:pPr>
            <a:r>
              <a:rPr lang="de-DE" sz="2400" b="0" strike="noStrike" spc="-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Grundidee:</a:t>
            </a:r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3680">
              <a:lnSpc>
                <a:spcPct val="100000"/>
              </a:lnSpc>
              <a:buClr>
                <a:srgbClr val="CA003B"/>
              </a:buClr>
              <a:buFont typeface="Arial"/>
              <a:buChar char="−"/>
            </a:pPr>
            <a:r>
              <a:rPr lang="de-DE" sz="2000" b="0" strike="noStrike" spc="-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Vernetzen von unterschiedlichen Simulationen </a:t>
            </a:r>
            <a:endParaRPr lang="de-D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3680">
              <a:lnSpc>
                <a:spcPct val="100000"/>
              </a:lnSpc>
              <a:buClr>
                <a:srgbClr val="CA003B"/>
              </a:buClr>
              <a:buFont typeface="Arial"/>
              <a:buChar char="−"/>
            </a:pPr>
            <a:r>
              <a:rPr lang="de-DE" sz="2000" b="0" strike="noStrike" spc="-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PDU bilden unterschiedliche Dinge ab </a:t>
            </a:r>
            <a:endParaRPr lang="de-D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3000" lvl="2" indent="-226440">
              <a:lnSpc>
                <a:spcPct val="100000"/>
              </a:lnSpc>
              <a:buClr>
                <a:srgbClr val="CA003B"/>
              </a:buClr>
              <a:buFont typeface="Wingdings" charset="2"/>
              <a:buChar char=""/>
            </a:pPr>
            <a:r>
              <a:rPr lang="de-DE" sz="1800" b="0" strike="noStrike" spc="-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Einheiten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3000" lvl="2" indent="-226440">
              <a:lnSpc>
                <a:spcPct val="100000"/>
              </a:lnSpc>
              <a:buClr>
                <a:srgbClr val="CA003B"/>
              </a:buClr>
              <a:buFont typeface="Wingdings" charset="2"/>
              <a:buChar char=""/>
            </a:pPr>
            <a:r>
              <a:rPr lang="de-DE" sz="1800" b="0" strike="noStrike" spc="-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Events 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3000" lvl="2" indent="-226440">
              <a:lnSpc>
                <a:spcPct val="100000"/>
              </a:lnSpc>
              <a:buClr>
                <a:srgbClr val="CA003B"/>
              </a:buClr>
              <a:buFont typeface="Wingdings" charset="2"/>
              <a:buChar char=""/>
            </a:pPr>
            <a:r>
              <a:rPr lang="de-DE" sz="1800" b="0" strike="noStrike" spc="-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Logistik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3000" lvl="2" indent="-226440">
              <a:lnSpc>
                <a:spcPct val="100000"/>
              </a:lnSpc>
              <a:buClr>
                <a:srgbClr val="CA003B"/>
              </a:buClr>
              <a:buFont typeface="Wingdings" charset="2"/>
              <a:buChar char=""/>
            </a:pPr>
            <a:r>
              <a:rPr lang="de-DE" sz="1800" b="0" strike="noStrike" spc="-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Simulationsmanagement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3000" lvl="2" indent="-226440">
              <a:lnSpc>
                <a:spcPct val="100000"/>
              </a:lnSpc>
              <a:buClr>
                <a:srgbClr val="CA003B"/>
              </a:buClr>
              <a:buFont typeface="Wingdings" charset="2"/>
              <a:buChar char=""/>
            </a:pPr>
            <a:r>
              <a:rPr lang="de-DE" sz="1800" b="0" strike="noStrike" spc="-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Informationen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251640" y="260640"/>
            <a:ext cx="7198560" cy="717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2800" b="0" strike="noStrike" spc="-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DIS - Grundlagen</a:t>
            </a:r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CustomShape 2"/>
          <p:cNvSpPr/>
          <p:nvPr/>
        </p:nvSpPr>
        <p:spPr>
          <a:xfrm>
            <a:off x="251640" y="1124640"/>
            <a:ext cx="8638920" cy="518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0920">
              <a:lnSpc>
                <a:spcPct val="100000"/>
              </a:lnSpc>
              <a:buClr>
                <a:srgbClr val="CA003B"/>
              </a:buClr>
              <a:buFont typeface="Symbol"/>
              <a:buChar char=""/>
            </a:pPr>
            <a:r>
              <a:rPr lang="de-DE" sz="2400" b="0" strike="noStrike" spc="-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Grundidee</a:t>
            </a:r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CustomShape 3"/>
          <p:cNvSpPr/>
          <p:nvPr/>
        </p:nvSpPr>
        <p:spPr>
          <a:xfrm>
            <a:off x="3367440" y="1977480"/>
            <a:ext cx="1445760" cy="68364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Pdu</a:t>
            </a:r>
            <a:endParaRPr lang="de-D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CustomShape 4"/>
          <p:cNvSpPr/>
          <p:nvPr/>
        </p:nvSpPr>
        <p:spPr>
          <a:xfrm>
            <a:off x="380880" y="4876920"/>
            <a:ext cx="1674360" cy="68364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Entity State</a:t>
            </a:r>
            <a:endParaRPr lang="de-D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de-DE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PDU</a:t>
            </a:r>
            <a:endParaRPr lang="de-D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CustomShape 5"/>
          <p:cNvSpPr/>
          <p:nvPr/>
        </p:nvSpPr>
        <p:spPr>
          <a:xfrm>
            <a:off x="1752480" y="3200400"/>
            <a:ext cx="1598040" cy="114084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Entity</a:t>
            </a:r>
            <a:endParaRPr lang="de-D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Interaction</a:t>
            </a:r>
            <a:endParaRPr lang="de-D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Family</a:t>
            </a:r>
            <a:endParaRPr lang="de-D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CustomShape 6"/>
          <p:cNvSpPr/>
          <p:nvPr/>
        </p:nvSpPr>
        <p:spPr>
          <a:xfrm>
            <a:off x="2590920" y="4876920"/>
            <a:ext cx="1674360" cy="68364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Collision</a:t>
            </a:r>
            <a:endParaRPr lang="de-D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PDU</a:t>
            </a:r>
            <a:endParaRPr lang="de-D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CustomShape 7"/>
          <p:cNvSpPr/>
          <p:nvPr/>
        </p:nvSpPr>
        <p:spPr>
          <a:xfrm>
            <a:off x="4800600" y="3200400"/>
            <a:ext cx="1598040" cy="114084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Warfare</a:t>
            </a:r>
            <a:endParaRPr lang="de-D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Family</a:t>
            </a:r>
            <a:endParaRPr lang="de-D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PDU</a:t>
            </a:r>
            <a:endParaRPr lang="de-D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CustomShape 8"/>
          <p:cNvSpPr/>
          <p:nvPr/>
        </p:nvSpPr>
        <p:spPr>
          <a:xfrm>
            <a:off x="4724280" y="4876920"/>
            <a:ext cx="1674360" cy="68364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Fire</a:t>
            </a:r>
            <a:endParaRPr lang="de-D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PDU</a:t>
            </a:r>
            <a:endParaRPr lang="de-D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CustomShape 9"/>
          <p:cNvSpPr/>
          <p:nvPr/>
        </p:nvSpPr>
        <p:spPr>
          <a:xfrm>
            <a:off x="6781680" y="4876920"/>
            <a:ext cx="1674360" cy="68364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Detonation</a:t>
            </a:r>
            <a:endParaRPr lang="de-D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de-DE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PDU</a:t>
            </a:r>
            <a:endParaRPr lang="de-D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Line 10"/>
          <p:cNvSpPr/>
          <p:nvPr/>
        </p:nvSpPr>
        <p:spPr>
          <a:xfrm flipV="1">
            <a:off x="1295280" y="4343400"/>
            <a:ext cx="1143000" cy="533160"/>
          </a:xfrm>
          <a:prstGeom prst="line">
            <a:avLst/>
          </a:prstGeom>
          <a:ln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sp>
      <p:sp>
        <p:nvSpPr>
          <p:cNvPr id="163" name="Line 11"/>
          <p:cNvSpPr/>
          <p:nvPr/>
        </p:nvSpPr>
        <p:spPr>
          <a:xfrm flipH="1" flipV="1">
            <a:off x="2743200" y="4343400"/>
            <a:ext cx="609480" cy="533160"/>
          </a:xfrm>
          <a:prstGeom prst="line">
            <a:avLst/>
          </a:prstGeom>
          <a:ln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sp>
      <p:sp>
        <p:nvSpPr>
          <p:cNvPr id="164" name="Line 12"/>
          <p:cNvSpPr/>
          <p:nvPr/>
        </p:nvSpPr>
        <p:spPr>
          <a:xfrm flipV="1">
            <a:off x="2666880" y="2666880"/>
            <a:ext cx="1143000" cy="533520"/>
          </a:xfrm>
          <a:prstGeom prst="line">
            <a:avLst/>
          </a:prstGeom>
          <a:ln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sp>
      <p:sp>
        <p:nvSpPr>
          <p:cNvPr id="165" name="Line 13"/>
          <p:cNvSpPr/>
          <p:nvPr/>
        </p:nvSpPr>
        <p:spPr>
          <a:xfrm flipH="1" flipV="1">
            <a:off x="4267080" y="2666880"/>
            <a:ext cx="1219320" cy="533520"/>
          </a:xfrm>
          <a:prstGeom prst="line">
            <a:avLst/>
          </a:prstGeom>
          <a:ln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sp>
      <p:sp>
        <p:nvSpPr>
          <p:cNvPr id="166" name="Line 14"/>
          <p:cNvSpPr/>
          <p:nvPr/>
        </p:nvSpPr>
        <p:spPr>
          <a:xfrm flipV="1">
            <a:off x="5181480" y="4343400"/>
            <a:ext cx="533520" cy="533160"/>
          </a:xfrm>
          <a:prstGeom prst="line">
            <a:avLst/>
          </a:prstGeom>
          <a:ln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sp>
      <p:sp>
        <p:nvSpPr>
          <p:cNvPr id="167" name="Line 15"/>
          <p:cNvSpPr/>
          <p:nvPr/>
        </p:nvSpPr>
        <p:spPr>
          <a:xfrm flipH="1" flipV="1">
            <a:off x="6019560" y="4343400"/>
            <a:ext cx="1371600" cy="533160"/>
          </a:xfrm>
          <a:prstGeom prst="line">
            <a:avLst/>
          </a:prstGeom>
          <a:ln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sp>
      <p:sp>
        <p:nvSpPr>
          <p:cNvPr id="168" name="CustomShape 16"/>
          <p:cNvSpPr/>
          <p:nvPr/>
        </p:nvSpPr>
        <p:spPr>
          <a:xfrm>
            <a:off x="228240" y="5662800"/>
            <a:ext cx="349920" cy="27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2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[5]</a:t>
            </a:r>
            <a:endParaRPr lang="de-D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251640" y="260640"/>
            <a:ext cx="7198560" cy="717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2800" b="0" strike="noStrike" spc="-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DIS - Grundlagen</a:t>
            </a:r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251640" y="1124640"/>
            <a:ext cx="8638920" cy="518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2400" b="0" strike="noStrike" spc="-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Entity State PDU :</a:t>
            </a:r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>
              <a:lnSpc>
                <a:spcPct val="100000"/>
              </a:lnSpc>
              <a:buClr>
                <a:srgbClr val="CA003B"/>
              </a:buClr>
              <a:buFont typeface="Symbol"/>
              <a:buChar char=""/>
            </a:pPr>
            <a:r>
              <a:rPr lang="de-DE" sz="2400" b="0" strike="noStrike" spc="-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PDU Header</a:t>
            </a:r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>
              <a:lnSpc>
                <a:spcPct val="100000"/>
              </a:lnSpc>
              <a:buClr>
                <a:srgbClr val="CA003B"/>
              </a:buClr>
              <a:buFont typeface="Symbol"/>
              <a:buChar char=""/>
            </a:pPr>
            <a:r>
              <a:rPr lang="de-DE" sz="2400" b="0" strike="noStrike" spc="-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Entity ID</a:t>
            </a:r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>
              <a:lnSpc>
                <a:spcPct val="100000"/>
              </a:lnSpc>
              <a:buClr>
                <a:srgbClr val="CA003B"/>
              </a:buClr>
              <a:buFont typeface="Symbol"/>
              <a:buChar char=""/>
            </a:pPr>
            <a:r>
              <a:rPr lang="de-DE" sz="2400" b="0" strike="noStrike" spc="-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Force ID</a:t>
            </a:r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>
              <a:lnSpc>
                <a:spcPct val="100000"/>
              </a:lnSpc>
              <a:buClr>
                <a:srgbClr val="CA003B"/>
              </a:buClr>
              <a:buFont typeface="Symbol"/>
              <a:buChar char=""/>
            </a:pPr>
            <a:r>
              <a:rPr lang="de-DE" sz="2400" b="0" strike="noStrike" spc="-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Number of Variable Records(N)</a:t>
            </a:r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>
              <a:lnSpc>
                <a:spcPct val="100000"/>
              </a:lnSpc>
              <a:buClr>
                <a:srgbClr val="CA003B"/>
              </a:buClr>
              <a:buFont typeface="Symbol"/>
              <a:buChar char=""/>
            </a:pPr>
            <a:r>
              <a:rPr lang="de-DE" sz="2400" b="0" strike="noStrike" spc="-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Entity Type</a:t>
            </a:r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>
              <a:lnSpc>
                <a:spcPct val="100000"/>
              </a:lnSpc>
              <a:buClr>
                <a:srgbClr val="CA003B"/>
              </a:buClr>
              <a:buFont typeface="Symbol"/>
              <a:buChar char=""/>
            </a:pPr>
            <a:r>
              <a:rPr lang="de-DE" sz="2400" b="0" strike="noStrike" spc="-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Alternative Entity Type</a:t>
            </a:r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>
              <a:lnSpc>
                <a:spcPct val="100000"/>
              </a:lnSpc>
              <a:buClr>
                <a:srgbClr val="CA003B"/>
              </a:buClr>
              <a:buFont typeface="Symbol"/>
              <a:buChar char=""/>
            </a:pPr>
            <a:r>
              <a:rPr lang="de-DE" sz="2400" b="0" strike="noStrike" spc="-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Entity Location </a:t>
            </a:r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>
              <a:lnSpc>
                <a:spcPct val="100000"/>
              </a:lnSpc>
              <a:buClr>
                <a:srgbClr val="CA003B"/>
              </a:buClr>
              <a:buFont typeface="Symbol"/>
              <a:buChar char=""/>
            </a:pPr>
            <a:r>
              <a:rPr lang="de-DE" sz="2400" b="0" strike="noStrike" spc="-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Entity Linear Velocity</a:t>
            </a:r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>
              <a:lnSpc>
                <a:spcPct val="100000"/>
              </a:lnSpc>
              <a:buClr>
                <a:srgbClr val="CA003B"/>
              </a:buClr>
              <a:buFont typeface="Symbol"/>
              <a:buChar char=""/>
            </a:pPr>
            <a:r>
              <a:rPr lang="de-DE" sz="2400" b="0" strike="noStrike" spc="-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Entity Orientation</a:t>
            </a:r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>
              <a:lnSpc>
                <a:spcPct val="100000"/>
              </a:lnSpc>
              <a:buClr>
                <a:srgbClr val="CA003B"/>
              </a:buClr>
              <a:buFont typeface="Symbol"/>
              <a:buChar char=""/>
            </a:pPr>
            <a:r>
              <a:rPr lang="de-DE" sz="2400" b="0" strike="noStrike" spc="-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…</a:t>
            </a:r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>
              <a:lnSpc>
                <a:spcPct val="100000"/>
              </a:lnSpc>
              <a:buClr>
                <a:srgbClr val="CA003B"/>
              </a:buClr>
              <a:buFont typeface="Symbol"/>
              <a:buChar char=""/>
            </a:pPr>
            <a:r>
              <a:rPr lang="de-DE" sz="2400" b="0" strike="noStrike" spc="-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Variable Parameter records</a:t>
            </a:r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>
              <a:lnSpc>
                <a:spcPct val="100000"/>
              </a:lnSpc>
              <a:buClr>
                <a:srgbClr val="CA003B"/>
              </a:buClr>
              <a:buFont typeface="Symbol"/>
              <a:buChar char=""/>
            </a:pPr>
            <a:r>
              <a:rPr lang="de-DE" sz="2400" b="0" strike="noStrike" spc="-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…</a:t>
            </a:r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>
              <a:lnSpc>
                <a:spcPct val="100000"/>
              </a:lnSpc>
              <a:buClr>
                <a:srgbClr val="CA003B"/>
              </a:buClr>
              <a:buFont typeface="Symbol"/>
              <a:buChar char=""/>
            </a:pPr>
            <a:r>
              <a:rPr lang="de-DE" sz="2400" b="0" strike="noStrike" spc="-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… </a:t>
            </a:r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251640" y="260640"/>
            <a:ext cx="7198560" cy="717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2800" b="0" strike="noStrike" spc="-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DIS - Grundlagen</a:t>
            </a:r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0" y="5276520"/>
            <a:ext cx="349920" cy="27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2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[3]</a:t>
            </a:r>
            <a:endParaRPr lang="de-D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73" name="Table 3"/>
          <p:cNvGraphicFramePr/>
          <p:nvPr>
            <p:extLst>
              <p:ext uri="{D42A27DB-BD31-4B8C-83A1-F6EECF244321}">
                <p14:modId xmlns:p14="http://schemas.microsoft.com/office/powerpoint/2010/main" val="4022461989"/>
              </p:ext>
            </p:extLst>
          </p:nvPr>
        </p:nvGraphicFramePr>
        <p:xfrm>
          <a:off x="108000" y="1053000"/>
          <a:ext cx="8784720" cy="4149000"/>
        </p:xfrm>
        <a:graphic>
          <a:graphicData uri="http://schemas.openxmlformats.org/drawingml/2006/table">
            <a:tbl>
              <a:tblPr/>
              <a:tblGrid>
                <a:gridCol w="1132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8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83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012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de-DE" sz="1100" b="1" strike="noStrike" spc="-1" dirty="0">
                        <a:solidFill>
                          <a:srgbClr val="595959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100" b="1" strike="noStrike" spc="-1" dirty="0">
                          <a:solidFill>
                            <a:srgbClr val="595959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Field </a:t>
                      </a:r>
                      <a:r>
                        <a:rPr lang="de-DE" sz="1100" b="1" strike="noStrike" spc="-1" dirty="0" err="1">
                          <a:solidFill>
                            <a:srgbClr val="595959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size</a:t>
                      </a:r>
                      <a:r>
                        <a:rPr lang="de-DE" sz="1100" b="1" strike="noStrike" spc="-1" dirty="0">
                          <a:solidFill>
                            <a:srgbClr val="595959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 (</a:t>
                      </a:r>
                      <a:r>
                        <a:rPr lang="de-DE" sz="1100" b="1" strike="noStrike" spc="-1" dirty="0" err="1">
                          <a:solidFill>
                            <a:srgbClr val="595959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bits</a:t>
                      </a:r>
                      <a:r>
                        <a:rPr lang="de-DE" sz="1100" b="1" strike="noStrike" spc="-1" dirty="0">
                          <a:solidFill>
                            <a:srgbClr val="595959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)</a:t>
                      </a:r>
                      <a:endParaRPr lang="de-DE" sz="11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de-DE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600" b="1" strike="noStrike" spc="-1" dirty="0">
                          <a:solidFill>
                            <a:srgbClr val="595959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Entity State PDU </a:t>
                      </a:r>
                      <a:r>
                        <a:rPr lang="de-DE" sz="1600" b="1" strike="noStrike" spc="-1" dirty="0" err="1">
                          <a:solidFill>
                            <a:srgbClr val="595959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fields</a:t>
                      </a:r>
                      <a:endParaRPr lang="de-DE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280">
                <a:tc rowSpan="8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de-DE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de-DE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de-DE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de-DE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050" b="0" strike="noStrike" spc="-1" dirty="0">
                          <a:solidFill>
                            <a:srgbClr val="595959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96</a:t>
                      </a:r>
                      <a:endParaRPr lang="de-DE" sz="105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8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de-DE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de-DE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de-DE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de-DE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de-DE" sz="1200" b="0" strike="noStrike" spc="-1" dirty="0">
                          <a:solidFill>
                            <a:srgbClr val="595959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PDU Header</a:t>
                      </a:r>
                      <a:endParaRPr lang="de-DE" sz="12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0" strike="noStrike" spc="-1">
                          <a:solidFill>
                            <a:srgbClr val="595959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Protocol Version—8-bit enumeration </a:t>
                      </a:r>
                      <a:r>
                        <a:rPr lang="de-DE" sz="1200" b="0" strike="noStrike" spc="-1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(IEEE 1278.1A-1998 (6))</a:t>
                      </a:r>
                      <a:endParaRPr lang="de-DE" sz="12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7280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729FC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0" strike="noStrike" spc="-1">
                          <a:solidFill>
                            <a:srgbClr val="595959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Exercise ID—8-bit unsigned integer </a:t>
                      </a:r>
                      <a:r>
                        <a:rPr lang="de-DE" sz="1200" b="0" strike="noStrike" spc="-1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(0)</a:t>
                      </a:r>
                      <a:endParaRPr lang="de-DE" sz="12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7280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729FC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0" strike="noStrike" spc="-1">
                          <a:solidFill>
                            <a:srgbClr val="595959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PDU Type—8-bit enumeration </a:t>
                      </a:r>
                      <a:r>
                        <a:rPr lang="de-DE" sz="1200" b="0" strike="noStrike" spc="-1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(Entity State (1))</a:t>
                      </a:r>
                      <a:endParaRPr lang="de-DE" sz="12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7280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729FC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0" strike="noStrike" spc="-1">
                          <a:solidFill>
                            <a:srgbClr val="595959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Protocol Family—8-bit enumeration </a:t>
                      </a:r>
                      <a:r>
                        <a:rPr lang="de-DE" sz="1200" b="0" strike="noStrike" spc="-1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(Entity information/interaction (1))</a:t>
                      </a:r>
                      <a:endParaRPr lang="de-DE" sz="12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7280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729FC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0" strike="noStrike" spc="-1">
                          <a:solidFill>
                            <a:srgbClr val="595959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Timestamp—32-bit unsigned integer </a:t>
                      </a:r>
                      <a:endParaRPr lang="de-DE" sz="12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7280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729FC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0" strike="noStrike" spc="-1">
                          <a:solidFill>
                            <a:srgbClr val="595959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Length—16-bit unsigned integer </a:t>
                      </a:r>
                      <a:r>
                        <a:rPr lang="de-DE" sz="1200" b="0" strike="noStrike" spc="-1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(208)</a:t>
                      </a:r>
                      <a:endParaRPr lang="de-DE" sz="12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7280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729FC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0" strike="noStrike" spc="-1" dirty="0">
                          <a:solidFill>
                            <a:srgbClr val="595959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 pitchFamily="34" charset="0"/>
                          <a:ea typeface="DejaVu Sans"/>
                          <a:cs typeface="Arial" panose="020B0604020202020204" pitchFamily="34" charset="0"/>
                        </a:rPr>
                        <a:t>PDU Status—8-bit </a:t>
                      </a:r>
                      <a:r>
                        <a:rPr lang="de-DE" sz="1200" b="0" strike="noStrike" spc="-1" dirty="0" err="1">
                          <a:solidFill>
                            <a:srgbClr val="595959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 pitchFamily="34" charset="0"/>
                          <a:ea typeface="DejaVu Sans"/>
                          <a:cs typeface="Arial" panose="020B0604020202020204" pitchFamily="34" charset="0"/>
                        </a:rPr>
                        <a:t>record</a:t>
                      </a:r>
                      <a:r>
                        <a:rPr lang="de-DE" sz="1200" b="0" strike="noStrike" spc="-1" dirty="0">
                          <a:solidFill>
                            <a:srgbClr val="595959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 pitchFamily="34" charset="0"/>
                          <a:ea typeface="DejaVu Sans"/>
                          <a:cs typeface="Arial" panose="020B0604020202020204" pitchFamily="34" charset="0"/>
                        </a:rPr>
                        <a:t> </a:t>
                      </a:r>
                      <a:endParaRPr lang="de-DE" sz="12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3040">
                <a:tc v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0" strike="noStrike" spc="-1">
                          <a:solidFill>
                            <a:srgbClr val="595959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Padding—8 bits unused</a:t>
                      </a:r>
                      <a:endParaRPr lang="de-DE" sz="12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b="0" i="0" u="none" strike="noStrike" kern="1200" baseline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Padding</a:t>
                      </a:r>
                      <a:r>
                        <a:rPr lang="de-DE" sz="1200" b="0" i="0" u="none" strike="noStrike" kern="12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—8 </a:t>
                      </a:r>
                      <a:r>
                        <a:rPr lang="de-DE" sz="1200" b="0" i="0" u="none" strike="noStrike" kern="1200" baseline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bits</a:t>
                      </a:r>
                      <a:r>
                        <a:rPr lang="de-DE" sz="1200" b="0" i="0" u="none" strike="noStrike" kern="12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sz="1200" b="0" i="0" u="none" strike="noStrike" kern="1200" baseline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unused</a:t>
                      </a:r>
                      <a:endParaRPr lang="de-DE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7280">
                <a:tc row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de-DE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de-DE" sz="1050" b="0" strike="noStrike" spc="-1" dirty="0">
                        <a:solidFill>
                          <a:srgbClr val="595959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050" b="0" strike="noStrike" spc="-1" dirty="0">
                          <a:solidFill>
                            <a:srgbClr val="595959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48</a:t>
                      </a:r>
                      <a:endParaRPr lang="de-DE" sz="105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de-DE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de-DE" sz="1200" b="0" strike="noStrike" spc="-1" dirty="0">
                        <a:solidFill>
                          <a:srgbClr val="595959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  <a:ea typeface="DejaVu San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0" strike="noStrike" spc="-1" dirty="0">
                          <a:solidFill>
                            <a:srgbClr val="595959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Entity ID</a:t>
                      </a:r>
                      <a:endParaRPr lang="de-DE" sz="12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0" strike="noStrike" spc="-1" dirty="0">
                          <a:solidFill>
                            <a:srgbClr val="595959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 pitchFamily="34" charset="0"/>
                          <a:ea typeface="DejaVu Sans"/>
                          <a:cs typeface="Arial" panose="020B0604020202020204" pitchFamily="34" charset="0"/>
                        </a:rPr>
                        <a:t>Site </a:t>
                      </a:r>
                      <a:r>
                        <a:rPr lang="de-DE" sz="1200" b="0" strike="noStrike" spc="-1" dirty="0" err="1">
                          <a:solidFill>
                            <a:srgbClr val="595959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 pitchFamily="34" charset="0"/>
                          <a:ea typeface="DejaVu Sans"/>
                          <a:cs typeface="Arial" panose="020B0604020202020204" pitchFamily="34" charset="0"/>
                        </a:rPr>
                        <a:t>Number</a:t>
                      </a:r>
                      <a:r>
                        <a:rPr lang="de-DE" sz="1200" b="0" strike="noStrike" spc="-1" dirty="0">
                          <a:solidFill>
                            <a:srgbClr val="595959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 pitchFamily="34" charset="0"/>
                          <a:ea typeface="DejaVu Sans"/>
                          <a:cs typeface="Arial" panose="020B0604020202020204" pitchFamily="34" charset="0"/>
                        </a:rPr>
                        <a:t>—16-bit </a:t>
                      </a:r>
                      <a:r>
                        <a:rPr lang="de-DE" sz="1200" b="0" strike="noStrike" spc="-1" dirty="0" err="1">
                          <a:solidFill>
                            <a:srgbClr val="595959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 pitchFamily="34" charset="0"/>
                          <a:ea typeface="DejaVu Sans"/>
                          <a:cs typeface="Arial" panose="020B0604020202020204" pitchFamily="34" charset="0"/>
                        </a:rPr>
                        <a:t>unsigned</a:t>
                      </a:r>
                      <a:r>
                        <a:rPr lang="de-DE" sz="1200" b="0" strike="noStrike" spc="-1" dirty="0">
                          <a:solidFill>
                            <a:srgbClr val="595959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 pitchFamily="34" charset="0"/>
                          <a:ea typeface="DejaVu Sans"/>
                          <a:cs typeface="Arial" panose="020B0604020202020204" pitchFamily="34" charset="0"/>
                        </a:rPr>
                        <a:t> integer </a:t>
                      </a:r>
                      <a:r>
                        <a:rPr lang="de-DE" sz="1200" b="0" strike="noStrike" spc="-1" dirty="0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 pitchFamily="34" charset="0"/>
                          <a:ea typeface="DejaVu Sans"/>
                          <a:cs typeface="Arial" panose="020B0604020202020204" pitchFamily="34" charset="0"/>
                        </a:rPr>
                        <a:t>(0)</a:t>
                      </a:r>
                      <a:endParaRPr lang="de-DE" sz="12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3040">
                <a:tc v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0" strike="noStrike" spc="-1">
                          <a:solidFill>
                            <a:srgbClr val="595959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Application Number—16-bit unsigned integer </a:t>
                      </a:r>
                      <a:r>
                        <a:rPr lang="de-DE" sz="1200" b="0" strike="noStrike" spc="-1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(1)</a:t>
                      </a:r>
                      <a:endParaRPr lang="de-DE" sz="12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Application Number—16-bit unsigned integer </a:t>
                      </a:r>
                      <a:r>
                        <a:rPr lang="en-US" sz="1200" b="0" i="0" u="none" strike="noStrike" kern="1200" baseline="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(1)</a:t>
                      </a:r>
                      <a:endParaRPr lang="de-DE" sz="12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83400">
                <a:tc v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0" strike="noStrike" spc="-1">
                          <a:solidFill>
                            <a:srgbClr val="595959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Entity Number—16-bit unsigned integer </a:t>
                      </a:r>
                      <a:r>
                        <a:rPr lang="de-DE" sz="1200" b="0" strike="noStrike" spc="-1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(1)</a:t>
                      </a:r>
                      <a:endParaRPr lang="de-DE" sz="12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Entity Number—16-bit unsigned integer </a:t>
                      </a:r>
                      <a:r>
                        <a:rPr lang="en-US" sz="1200" b="0" i="0" u="none" strike="noStrike" kern="1200" baseline="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(1)</a:t>
                      </a:r>
                      <a:endParaRPr lang="de-DE" sz="12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928</Words>
  <Application>Microsoft Office PowerPoint</Application>
  <PresentationFormat>Bildschirmpräsentation (4:3)</PresentationFormat>
  <Paragraphs>311</Paragraphs>
  <Slides>24</Slides>
  <Notes>20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24</vt:i4>
      </vt:variant>
    </vt:vector>
  </HeadingPairs>
  <TitlesOfParts>
    <vt:vector size="32" baseType="lpstr">
      <vt:lpstr>Arial</vt:lpstr>
      <vt:lpstr>DejaVu Sans</vt:lpstr>
      <vt:lpstr>Symbol</vt:lpstr>
      <vt:lpstr>Times New Roman</vt:lpstr>
      <vt:lpstr>Wingdings</vt:lpstr>
      <vt:lpstr>Office Theme</vt:lpstr>
      <vt:lpstr>Office Theme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unibw-hamburg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Kapitel 2 Betreibssysteme</dc:title>
  <dc:subject/>
  <dc:creator>Klauer</dc:creator>
  <dc:description/>
  <cp:lastModifiedBy>Henry Winkel</cp:lastModifiedBy>
  <cp:revision>419</cp:revision>
  <dcterms:created xsi:type="dcterms:W3CDTF">2004-01-27T06:52:56Z</dcterms:created>
  <dcterms:modified xsi:type="dcterms:W3CDTF">2018-09-12T05:58:05Z</dcterms:modified>
  <dc:language>de-DE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unibw-hamburg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20</vt:i4>
  </property>
  <property fmtid="{D5CDD505-2E9C-101B-9397-08002B2CF9AE}" pid="9" name="PresentationFormat">
    <vt:lpwstr>Bildschirmpräsentation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24</vt:i4>
  </property>
</Properties>
</file>