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Winkel" userId="6a56c43121c79b0a" providerId="LiveId" clId="{4D9B8240-4D5D-4513-B704-274F1F50401D}"/>
    <pc:docChg chg="undo custSel addSld delSld modSld sldOrd">
      <pc:chgData name="Henry Winkel" userId="6a56c43121c79b0a" providerId="LiveId" clId="{4D9B8240-4D5D-4513-B704-274F1F50401D}" dt="2018-09-11T06:51:14.017" v="811" actId="1076"/>
      <pc:docMkLst>
        <pc:docMk/>
      </pc:docMkLst>
      <pc:sldChg chg="modSp">
        <pc:chgData name="Henry Winkel" userId="6a56c43121c79b0a" providerId="LiveId" clId="{4D9B8240-4D5D-4513-B704-274F1F50401D}" dt="2018-09-10T17:42:48.710" v="698" actId="1076"/>
        <pc:sldMkLst>
          <pc:docMk/>
          <pc:sldMk cId="0" sldId="261"/>
        </pc:sldMkLst>
        <pc:spChg chg="mod">
          <ac:chgData name="Henry Winkel" userId="6a56c43121c79b0a" providerId="LiveId" clId="{4D9B8240-4D5D-4513-B704-274F1F50401D}" dt="2018-09-10T17:42:48.710" v="698" actId="1076"/>
          <ac:spMkLst>
            <pc:docMk/>
            <pc:sldMk cId="0" sldId="261"/>
            <ac:spMk id="108" creationId="{00000000-0000-0000-0000-000000000000}"/>
          </ac:spMkLst>
        </pc:spChg>
      </pc:sldChg>
      <pc:sldChg chg="addSp modSp">
        <pc:chgData name="Henry Winkel" userId="6a56c43121c79b0a" providerId="LiveId" clId="{4D9B8240-4D5D-4513-B704-274F1F50401D}" dt="2018-09-10T14:32:36.087" v="348" actId="20577"/>
        <pc:sldMkLst>
          <pc:docMk/>
          <pc:sldMk cId="0" sldId="262"/>
        </pc:sldMkLst>
        <pc:spChg chg="add mod">
          <ac:chgData name="Henry Winkel" userId="6a56c43121c79b0a" providerId="LiveId" clId="{4D9B8240-4D5D-4513-B704-274F1F50401D}" dt="2018-09-10T14:32:36.087" v="348" actId="20577"/>
          <ac:spMkLst>
            <pc:docMk/>
            <pc:sldMk cId="0" sldId="262"/>
            <ac:spMk id="17" creationId="{66FE341B-2776-4231-B88C-C60959FB9773}"/>
          </ac:spMkLst>
        </pc:spChg>
      </pc:sldChg>
      <pc:sldChg chg="modSp">
        <pc:chgData name="Henry Winkel" userId="6a56c43121c79b0a" providerId="LiveId" clId="{4D9B8240-4D5D-4513-B704-274F1F50401D}" dt="2018-09-11T06:27:55.048" v="762" actId="14734"/>
        <pc:sldMkLst>
          <pc:docMk/>
          <pc:sldMk cId="0" sldId="264"/>
        </pc:sldMkLst>
        <pc:spChg chg="mod">
          <ac:chgData name="Henry Winkel" userId="6a56c43121c79b0a" providerId="LiveId" clId="{4D9B8240-4D5D-4513-B704-274F1F50401D}" dt="2018-09-11T06:27:22.514" v="756" actId="1076"/>
          <ac:spMkLst>
            <pc:docMk/>
            <pc:sldMk cId="0" sldId="264"/>
            <ac:spMk id="127" creationId="{00000000-0000-0000-0000-000000000000}"/>
          </ac:spMkLst>
        </pc:spChg>
        <pc:graphicFrameChg chg="mod modGraphic">
          <ac:chgData name="Henry Winkel" userId="6a56c43121c79b0a" providerId="LiveId" clId="{4D9B8240-4D5D-4513-B704-274F1F50401D}" dt="2018-09-11T06:27:55.048" v="762" actId="14734"/>
          <ac:graphicFrameMkLst>
            <pc:docMk/>
            <pc:sldMk cId="0" sldId="264"/>
            <ac:graphicFrameMk id="128" creationId="{00000000-0000-0000-0000-000000000000}"/>
          </ac:graphicFrameMkLst>
        </pc:graphicFrameChg>
      </pc:sldChg>
      <pc:sldChg chg="modSp">
        <pc:chgData name="Henry Winkel" userId="6a56c43121c79b0a" providerId="LiveId" clId="{4D9B8240-4D5D-4513-B704-274F1F50401D}" dt="2018-09-11T06:28:31.860" v="765" actId="1076"/>
        <pc:sldMkLst>
          <pc:docMk/>
          <pc:sldMk cId="0" sldId="265"/>
        </pc:sldMkLst>
        <pc:spChg chg="mod">
          <ac:chgData name="Henry Winkel" userId="6a56c43121c79b0a" providerId="LiveId" clId="{4D9B8240-4D5D-4513-B704-274F1F50401D}" dt="2018-09-11T06:28:31.860" v="765" actId="1076"/>
          <ac:spMkLst>
            <pc:docMk/>
            <pc:sldMk cId="0" sldId="265"/>
            <ac:spMk id="130" creationId="{00000000-0000-0000-0000-000000000000}"/>
          </ac:spMkLst>
        </pc:spChg>
        <pc:graphicFrameChg chg="mod modGraphic">
          <ac:chgData name="Henry Winkel" userId="6a56c43121c79b0a" providerId="LiveId" clId="{4D9B8240-4D5D-4513-B704-274F1F50401D}" dt="2018-09-11T06:28:06.856" v="764" actId="14734"/>
          <ac:graphicFrameMkLst>
            <pc:docMk/>
            <pc:sldMk cId="0" sldId="265"/>
            <ac:graphicFrameMk id="131" creationId="{00000000-0000-0000-0000-000000000000}"/>
          </ac:graphicFrameMkLst>
        </pc:graphicFrameChg>
      </pc:sldChg>
      <pc:sldChg chg="modSp">
        <pc:chgData name="Henry Winkel" userId="6a56c43121c79b0a" providerId="LiveId" clId="{4D9B8240-4D5D-4513-B704-274F1F50401D}" dt="2018-09-11T06:50:35.812" v="807" actId="14100"/>
        <pc:sldMkLst>
          <pc:docMk/>
          <pc:sldMk cId="0" sldId="266"/>
        </pc:sldMkLst>
        <pc:spChg chg="mod">
          <ac:chgData name="Henry Winkel" userId="6a56c43121c79b0a" providerId="LiveId" clId="{4D9B8240-4D5D-4513-B704-274F1F50401D}" dt="2018-09-11T06:50:35.812" v="807" actId="14100"/>
          <ac:spMkLst>
            <pc:docMk/>
            <pc:sldMk cId="0" sldId="266"/>
            <ac:spMk id="137" creationId="{00000000-0000-0000-0000-000000000000}"/>
          </ac:spMkLst>
        </pc:spChg>
        <pc:graphicFrameChg chg="mod modGraphic">
          <ac:chgData name="Henry Winkel" userId="6a56c43121c79b0a" providerId="LiveId" clId="{4D9B8240-4D5D-4513-B704-274F1F50401D}" dt="2018-09-11T06:50:11.995" v="805" actId="20577"/>
          <ac:graphicFrameMkLst>
            <pc:docMk/>
            <pc:sldMk cId="0" sldId="266"/>
            <ac:graphicFrameMk id="136" creationId="{00000000-0000-0000-0000-000000000000}"/>
          </ac:graphicFrameMkLst>
        </pc:graphicFrameChg>
        <pc:picChg chg="mod">
          <ac:chgData name="Henry Winkel" userId="6a56c43121c79b0a" providerId="LiveId" clId="{4D9B8240-4D5D-4513-B704-274F1F50401D}" dt="2018-09-11T06:50:16.855" v="806" actId="14100"/>
          <ac:picMkLst>
            <pc:docMk/>
            <pc:sldMk cId="0" sldId="266"/>
            <ac:picMk id="135" creationId="{00000000-0000-0000-0000-000000000000}"/>
          </ac:picMkLst>
        </pc:picChg>
      </pc:sldChg>
      <pc:sldChg chg="addSp modSp">
        <pc:chgData name="Henry Winkel" userId="6a56c43121c79b0a" providerId="LiveId" clId="{4D9B8240-4D5D-4513-B704-274F1F50401D}" dt="2018-09-11T06:51:14.017" v="811" actId="1076"/>
        <pc:sldMkLst>
          <pc:docMk/>
          <pc:sldMk cId="0" sldId="267"/>
        </pc:sldMkLst>
        <pc:spChg chg="add mod">
          <ac:chgData name="Henry Winkel" userId="6a56c43121c79b0a" providerId="LiveId" clId="{4D9B8240-4D5D-4513-B704-274F1F50401D}" dt="2018-09-10T14:30:58.599" v="333" actId="20577"/>
          <ac:spMkLst>
            <pc:docMk/>
            <pc:sldMk cId="0" sldId="267"/>
            <ac:spMk id="7" creationId="{E9B929E1-CEE6-495B-BF38-BDBECC9E9AFE}"/>
          </ac:spMkLst>
        </pc:spChg>
        <pc:spChg chg="mod">
          <ac:chgData name="Henry Winkel" userId="6a56c43121c79b0a" providerId="LiveId" clId="{4D9B8240-4D5D-4513-B704-274F1F50401D}" dt="2018-09-11T06:51:02.373" v="808" actId="1076"/>
          <ac:spMkLst>
            <pc:docMk/>
            <pc:sldMk cId="0" sldId="267"/>
            <ac:spMk id="140" creationId="{00000000-0000-0000-0000-000000000000}"/>
          </ac:spMkLst>
        </pc:spChg>
        <pc:graphicFrameChg chg="mod modGraphic">
          <ac:chgData name="Henry Winkel" userId="6a56c43121c79b0a" providerId="LiveId" clId="{4D9B8240-4D5D-4513-B704-274F1F50401D}" dt="2018-09-11T06:51:14.017" v="811" actId="1076"/>
          <ac:graphicFrameMkLst>
            <pc:docMk/>
            <pc:sldMk cId="0" sldId="267"/>
            <ac:graphicFrameMk id="139" creationId="{00000000-0000-0000-0000-000000000000}"/>
          </ac:graphicFrameMkLst>
        </pc:graphicFrameChg>
        <pc:picChg chg="mod">
          <ac:chgData name="Henry Winkel" userId="6a56c43121c79b0a" providerId="LiveId" clId="{4D9B8240-4D5D-4513-B704-274F1F50401D}" dt="2018-09-11T06:51:05.310" v="809" actId="1076"/>
          <ac:picMkLst>
            <pc:docMk/>
            <pc:sldMk cId="0" sldId="267"/>
            <ac:picMk id="141" creationId="{00000000-0000-0000-0000-000000000000}"/>
          </ac:picMkLst>
        </pc:picChg>
      </pc:sldChg>
      <pc:sldChg chg="modSp">
        <pc:chgData name="Henry Winkel" userId="6a56c43121c79b0a" providerId="LiveId" clId="{4D9B8240-4D5D-4513-B704-274F1F50401D}" dt="2018-09-10T14:18:50.969" v="1"/>
        <pc:sldMkLst>
          <pc:docMk/>
          <pc:sldMk cId="0" sldId="273"/>
        </pc:sldMkLst>
        <pc:graphicFrameChg chg="mod">
          <ac:chgData name="Henry Winkel" userId="6a56c43121c79b0a" providerId="LiveId" clId="{4D9B8240-4D5D-4513-B704-274F1F50401D}" dt="2018-09-10T14:18:50.969" v="1"/>
          <ac:graphicFrameMkLst>
            <pc:docMk/>
            <pc:sldMk cId="0" sldId="273"/>
            <ac:graphicFrameMk id="162" creationId="{00000000-0000-0000-0000-000000000000}"/>
          </ac:graphicFrameMkLst>
        </pc:graphicFrameChg>
      </pc:sldChg>
      <pc:sldChg chg="modSp">
        <pc:chgData name="Henry Winkel" userId="6a56c43121c79b0a" providerId="LiveId" clId="{4D9B8240-4D5D-4513-B704-274F1F50401D}" dt="2018-09-10T14:19:44.845" v="9" actId="1076"/>
        <pc:sldMkLst>
          <pc:docMk/>
          <pc:sldMk cId="0" sldId="274"/>
        </pc:sldMkLst>
        <pc:spChg chg="mod ord">
          <ac:chgData name="Henry Winkel" userId="6a56c43121c79b0a" providerId="LiveId" clId="{4D9B8240-4D5D-4513-B704-274F1F50401D}" dt="2018-09-10T14:19:44.845" v="9" actId="1076"/>
          <ac:spMkLst>
            <pc:docMk/>
            <pc:sldMk cId="0" sldId="274"/>
            <ac:spMk id="179" creationId="{00000000-0000-0000-0000-000000000000}"/>
          </ac:spMkLst>
        </pc:spChg>
      </pc:sldChg>
      <pc:sldChg chg="modSp">
        <pc:chgData name="Henry Winkel" userId="6a56c43121c79b0a" providerId="LiveId" clId="{4D9B8240-4D5D-4513-B704-274F1F50401D}" dt="2018-09-10T14:20:16.266" v="10"/>
        <pc:sldMkLst>
          <pc:docMk/>
          <pc:sldMk cId="0" sldId="275"/>
        </pc:sldMkLst>
        <pc:graphicFrameChg chg="mod">
          <ac:chgData name="Henry Winkel" userId="6a56c43121c79b0a" providerId="LiveId" clId="{4D9B8240-4D5D-4513-B704-274F1F50401D}" dt="2018-09-10T14:20:16.266" v="10"/>
          <ac:graphicFrameMkLst>
            <pc:docMk/>
            <pc:sldMk cId="0" sldId="275"/>
            <ac:graphicFrameMk id="183" creationId="{00000000-0000-0000-0000-000000000000}"/>
          </ac:graphicFrameMkLst>
        </pc:graphicFrameChg>
      </pc:sldChg>
      <pc:sldChg chg="modSp">
        <pc:chgData name="Henry Winkel" userId="6a56c43121c79b0a" providerId="LiveId" clId="{4D9B8240-4D5D-4513-B704-274F1F50401D}" dt="2018-09-10T14:21:50.553" v="15" actId="12"/>
        <pc:sldMkLst>
          <pc:docMk/>
          <pc:sldMk cId="0" sldId="277"/>
        </pc:sldMkLst>
        <pc:spChg chg="mod">
          <ac:chgData name="Henry Winkel" userId="6a56c43121c79b0a" providerId="LiveId" clId="{4D9B8240-4D5D-4513-B704-274F1F50401D}" dt="2018-09-10T14:21:50.553" v="15" actId="12"/>
          <ac:spMkLst>
            <pc:docMk/>
            <pc:sldMk cId="0" sldId="277"/>
            <ac:spMk id="187" creationId="{00000000-0000-0000-0000-000000000000}"/>
          </ac:spMkLst>
        </pc:spChg>
      </pc:sldChg>
      <pc:sldChg chg="ord">
        <pc:chgData name="Henry Winkel" userId="6a56c43121c79b0a" providerId="LiveId" clId="{4D9B8240-4D5D-4513-B704-274F1F50401D}" dt="2018-09-11T06:25:21.287" v="749"/>
        <pc:sldMkLst>
          <pc:docMk/>
          <pc:sldMk cId="0" sldId="278"/>
        </pc:sldMkLst>
      </pc:sldChg>
      <pc:sldChg chg="addSp delSp modSp add ord">
        <pc:chgData name="Henry Winkel" userId="6a56c43121c79b0a" providerId="LiveId" clId="{4D9B8240-4D5D-4513-B704-274F1F50401D}" dt="2018-09-10T14:33:19.106" v="356"/>
        <pc:sldMkLst>
          <pc:docMk/>
          <pc:sldMk cId="1636372318" sldId="279"/>
        </pc:sldMkLst>
        <pc:spChg chg="mod">
          <ac:chgData name="Henry Winkel" userId="6a56c43121c79b0a" providerId="LiveId" clId="{4D9B8240-4D5D-4513-B704-274F1F50401D}" dt="2018-09-10T14:24:26.263" v="26" actId="20577"/>
          <ac:spMkLst>
            <pc:docMk/>
            <pc:sldMk cId="1636372318" sldId="279"/>
            <ac:spMk id="184" creationId="{00000000-0000-0000-0000-000000000000}"/>
          </ac:spMkLst>
        </pc:spChg>
        <pc:spChg chg="mod">
          <ac:chgData name="Henry Winkel" userId="6a56c43121c79b0a" providerId="LiveId" clId="{4D9B8240-4D5D-4513-B704-274F1F50401D}" dt="2018-09-10T14:33:19.106" v="356"/>
          <ac:spMkLst>
            <pc:docMk/>
            <pc:sldMk cId="1636372318" sldId="279"/>
            <ac:spMk id="185" creationId="{00000000-0000-0000-0000-000000000000}"/>
          </ac:spMkLst>
        </pc:spChg>
        <pc:picChg chg="add del">
          <ac:chgData name="Henry Winkel" userId="6a56c43121c79b0a" providerId="LiveId" clId="{4D9B8240-4D5D-4513-B704-274F1F50401D}" dt="2018-09-10T14:27:31.832" v="148" actId="478"/>
          <ac:picMkLst>
            <pc:docMk/>
            <pc:sldMk cId="1636372318" sldId="279"/>
            <ac:picMk id="2" creationId="{20770DD2-669A-44F5-BB02-D37099924917}"/>
          </ac:picMkLst>
        </pc:picChg>
      </pc:sldChg>
      <pc:sldChg chg="add del">
        <pc:chgData name="Henry Winkel" userId="6a56c43121c79b0a" providerId="LiveId" clId="{4D9B8240-4D5D-4513-B704-274F1F50401D}" dt="2018-09-10T14:24:18.840" v="17" actId="2696"/>
        <pc:sldMkLst>
          <pc:docMk/>
          <pc:sldMk cId="2442614172" sldId="279"/>
        </pc:sldMkLst>
      </pc:sldChg>
      <pc:sldChg chg="add del ord">
        <pc:chgData name="Henry Winkel" userId="6a56c43121c79b0a" providerId="LiveId" clId="{4D9B8240-4D5D-4513-B704-274F1F50401D}" dt="2018-09-10T14:37:32.337" v="359" actId="2696"/>
        <pc:sldMkLst>
          <pc:docMk/>
          <pc:sldMk cId="3273486957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E549987-D8A2-41F7-A687-DD04F23D0AE5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ED303A7-4BA0-42D1-BA34-24BAF4CE3A9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8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57500180-0EF6-4335-B57C-7604AC0516F9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13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0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AF009DE4-B3BF-4060-8923-C0D538AE9D0B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2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8343E1C-51AC-41F8-B09A-F4FB784D8D0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CCB794C-50E7-44A9-8391-ED9EB24A5C32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6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A7ADE1FC-CB12-4811-B138-982B6352E43E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18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091570F-9493-4DCA-BEC7-C4D4C06B287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1D5119C-27DA-45A2-B238-E2793A8AA433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19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10459CD-F56E-4698-89AF-FBA81FAC9B0F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379C968-FFAB-4008-91FF-CCD2888AA71A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6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8F8C72EE-F786-4A13-807E-9F0FF05538FB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315AB98-9A85-4B9F-A9EF-49874D0294A6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2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C379C968-FFAB-4008-91FF-CCD2888AA71A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24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1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A6CCCA01-653E-40C7-8C7A-FBE941F9F1F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5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13ECEFC5-80B7-491F-8337-A29232BC7C45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6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3F21570F-38AB-4E3B-8553-60B082B34B84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B3438D1-B1D9-4910-B7DA-FF6DB545C8D4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8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2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B7120C8-D3A6-469A-8184-F7D95BD5BCBF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10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14622315-E9EB-4340-9099-3293F4B3A7A0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11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8280" cy="460368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206" name="CustomShape 2"/>
          <p:cNvSpPr/>
          <p:nvPr/>
        </p:nvSpPr>
        <p:spPr>
          <a:xfrm>
            <a:off x="4021200" y="9721800"/>
            <a:ext cx="3074760" cy="509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5B904C13-CDEF-4613-A476-A329E9E9E8F4}" type="slidenum"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12</a:t>
            </a:fld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Grafik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Grafik 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11" name="Grafik 10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2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3" name="CustomShape 1" hidden="1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Grafik 5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7" name="Grafik 6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45" name="Grafik 44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46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47" name="CustomShape 1" hidden="1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	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5"/>
          <p:cNvPicPr/>
          <p:nvPr/>
        </p:nvPicPr>
        <p:blipFill>
          <a:blip r:embed="rId15"/>
          <a:stretch/>
        </p:blipFill>
        <p:spPr>
          <a:xfrm>
            <a:off x="7588080" y="233280"/>
            <a:ext cx="1257120" cy="91728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0" y="6399360"/>
            <a:ext cx="9142200" cy="493560"/>
          </a:xfrm>
          <a:prstGeom prst="rect">
            <a:avLst/>
          </a:prstGeom>
          <a:solidFill>
            <a:srgbClr val="CA0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Technische Informatik     	 Henry Winkel                                     Verteidigung der Masterarbeit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Grafik 49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pic>
        <p:nvPicPr>
          <p:cNvPr id="51" name="Grafik 50"/>
          <p:cNvPicPr/>
          <p:nvPr/>
        </p:nvPicPr>
        <p:blipFill>
          <a:blip r:embed="rId14"/>
          <a:stretch/>
        </p:blipFill>
        <p:spPr>
          <a:xfrm>
            <a:off x="216000" y="6426360"/>
            <a:ext cx="455760" cy="417600"/>
          </a:xfrm>
          <a:prstGeom prst="rect">
            <a:avLst/>
          </a:prstGeom>
          <a:ln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00200" y="2791440"/>
            <a:ext cx="78469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 für militärische Simulationen in DIS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3280" y="1917000"/>
            <a:ext cx="784692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Masterarbeit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0" y="611383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1" name="Table 3"/>
          <p:cNvGraphicFramePr/>
          <p:nvPr>
            <p:extLst>
              <p:ext uri="{D42A27DB-BD31-4B8C-83A1-F6EECF244321}">
                <p14:modId xmlns:p14="http://schemas.microsoft.com/office/powerpoint/2010/main" val="735084391"/>
              </p:ext>
            </p:extLst>
          </p:nvPr>
        </p:nvGraphicFramePr>
        <p:xfrm>
          <a:off x="251640" y="1168920"/>
          <a:ext cx="8593019" cy="4012486"/>
        </p:xfrm>
        <a:graphic>
          <a:graphicData uri="http://schemas.openxmlformats.org/drawingml/2006/table">
            <a:tbl>
              <a:tblPr/>
              <a:tblGrid>
                <a:gridCol w="110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5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 size (bits)</a:t>
                      </a:r>
                      <a:endParaRPr lang="de-DE" sz="16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fields</a:t>
                      </a:r>
                      <a:endParaRPr lang="de-DE" sz="16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86"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64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Type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Kind—8-bit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Domain—8-bit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Country—16-bit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Subcategory—8-bit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8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Specific—8-bit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86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Extra—8-bit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Extra—8-bit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enumeration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86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Linear Velocity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i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—32-bit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floating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86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i="1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</a:t>
                      </a: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-component—32-bit floating point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1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—32-bit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point</a:t>
                      </a:r>
                      <a:endParaRPr lang="de-DE" sz="1200" b="0" i="0" u="none" strike="noStrike" kern="12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023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i="1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</a:t>
                      </a: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-component—32-bit floating point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i="1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component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—32-bit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point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Grafik 134"/>
          <p:cNvPicPr/>
          <p:nvPr/>
        </p:nvPicPr>
        <p:blipFill>
          <a:blip r:embed="rId3"/>
          <a:stretch/>
        </p:blipFill>
        <p:spPr>
          <a:xfrm>
            <a:off x="5328000" y="1957320"/>
            <a:ext cx="3542760" cy="2357228"/>
          </a:xfrm>
          <a:prstGeom prst="rect">
            <a:avLst/>
          </a:prstGeom>
          <a:ln>
            <a:noFill/>
          </a:ln>
        </p:spPr>
      </p:pic>
      <p:graphicFrame>
        <p:nvGraphicFramePr>
          <p:cNvPr id="136" name="Table 4"/>
          <p:cNvGraphicFramePr/>
          <p:nvPr>
            <p:extLst>
              <p:ext uri="{D42A27DB-BD31-4B8C-83A1-F6EECF244321}">
                <p14:modId xmlns:p14="http://schemas.microsoft.com/office/powerpoint/2010/main" val="438682038"/>
              </p:ext>
            </p:extLst>
          </p:nvPr>
        </p:nvGraphicFramePr>
        <p:xfrm>
          <a:off x="273240" y="1974242"/>
          <a:ext cx="4838760" cy="3411981"/>
        </p:xfrm>
        <a:graphic>
          <a:graphicData uri="http://schemas.openxmlformats.org/drawingml/2006/table">
            <a:tbl>
              <a:tblPr/>
              <a:tblGrid>
                <a:gridCol w="24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241">
                <a:tc rowSpan="3">
                  <a:txBody>
                    <a:bodyPr/>
                    <a:lstStyle/>
                    <a:p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Orientation 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Psi (ψ) (Z-Achse)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41">
                <a:tc vMerge="1">
                  <a:txBody>
                    <a:bodyPr/>
                    <a:lstStyle/>
                    <a:p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Theta (θ) (Y-Achse)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41143"/>
                  </a:ext>
                </a:extLst>
              </a:tr>
              <a:tr h="289241">
                <a:tc vMerge="1">
                  <a:txBody>
                    <a:bodyPr/>
                    <a:lstStyle/>
                    <a:p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Phi (φ) (X-Achse)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1425"/>
                  </a:ext>
                </a:extLst>
              </a:tr>
              <a:tr h="289241">
                <a:tc rowSpan="3">
                  <a:txBody>
                    <a:bodyPr/>
                    <a:lstStyle/>
                    <a:p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Linear Velocity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x-</a:t>
                      </a:r>
                      <a:r>
                        <a:rPr lang="de-DE" sz="1800" b="0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component</a:t>
                      </a: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41">
                <a:tc vMerge="1">
                  <a:txBody>
                    <a:bodyPr/>
                    <a:lstStyle/>
                    <a:p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y-</a:t>
                      </a:r>
                      <a:r>
                        <a:rPr lang="de-DE" sz="1800" b="0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component</a:t>
                      </a: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98531"/>
                  </a:ext>
                </a:extLst>
              </a:tr>
              <a:tr h="289241">
                <a:tc vMerge="1">
                  <a:txBody>
                    <a:bodyPr/>
                    <a:lstStyle/>
                    <a:p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z-</a:t>
                      </a:r>
                      <a:r>
                        <a:rPr lang="de-DE" sz="1800" b="0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component</a:t>
                      </a: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61232"/>
                  </a:ext>
                </a:extLst>
              </a:tr>
              <a:tr h="405807">
                <a:tc rowSpan="3">
                  <a:txBody>
                    <a:bodyPr/>
                    <a:lstStyle/>
                    <a:p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Location (Position)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X-</a:t>
                      </a:r>
                      <a:r>
                        <a:rPr lang="de-DE" sz="1800" b="0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component</a:t>
                      </a: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807">
                <a:tc vMerge="1">
                  <a:txBody>
                    <a:bodyPr/>
                    <a:lstStyle/>
                    <a:p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Y-</a:t>
                      </a:r>
                      <a:r>
                        <a:rPr lang="de-DE" sz="1800" b="0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component</a:t>
                      </a: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68443"/>
                  </a:ext>
                </a:extLst>
              </a:tr>
              <a:tr h="405807">
                <a:tc vMerge="1">
                  <a:txBody>
                    <a:bodyPr/>
                    <a:lstStyle/>
                    <a:p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Z-</a:t>
                      </a:r>
                      <a:r>
                        <a:rPr lang="de-DE" sz="1800" b="0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component</a:t>
                      </a: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3529"/>
                  </a:ext>
                </a:extLst>
              </a:tr>
            </a:tbl>
          </a:graphicData>
        </a:graphic>
      </p:graphicFrame>
      <p:sp>
        <p:nvSpPr>
          <p:cNvPr id="137" name="CustomShape 5"/>
          <p:cNvSpPr/>
          <p:nvPr/>
        </p:nvSpPr>
        <p:spPr>
          <a:xfrm>
            <a:off x="153720" y="5992559"/>
            <a:ext cx="449962" cy="275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9" name="Table 2"/>
          <p:cNvGraphicFramePr/>
          <p:nvPr>
            <p:extLst>
              <p:ext uri="{D42A27DB-BD31-4B8C-83A1-F6EECF244321}">
                <p14:modId xmlns:p14="http://schemas.microsoft.com/office/powerpoint/2010/main" val="2687767606"/>
              </p:ext>
            </p:extLst>
          </p:nvPr>
        </p:nvGraphicFramePr>
        <p:xfrm>
          <a:off x="144000" y="1105279"/>
          <a:ext cx="8640720" cy="1297440"/>
        </p:xfrm>
        <a:graphic>
          <a:graphicData uri="http://schemas.openxmlformats.org/drawingml/2006/table">
            <a:tbl>
              <a:tblPr/>
              <a:tblGrid>
                <a:gridCol w="11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 size (bits)</a:t>
                      </a:r>
                      <a:endParaRPr lang="de-DE" sz="16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fields</a:t>
                      </a:r>
                      <a:endParaRPr lang="de-DE" sz="1600" b="0" strike="noStrike" spc="-1" dirty="0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2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128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>
                        <a:solidFill>
                          <a:srgbClr val="666666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Variable Parameter record #N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Record Type—8-bit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20">
                <a:tc vMerge="1">
                  <a:txBody>
                    <a:bodyPr/>
                    <a:lstStyle/>
                    <a:p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Record-Specific fields—120 bits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Record-Specific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fields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—120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CustomShape 3"/>
          <p:cNvSpPr/>
          <p:nvPr/>
        </p:nvSpPr>
        <p:spPr>
          <a:xfrm>
            <a:off x="144000" y="599832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Grafik 140"/>
          <p:cNvPicPr/>
          <p:nvPr/>
        </p:nvPicPr>
        <p:blipFill>
          <a:blip r:embed="rId3"/>
          <a:stretch/>
        </p:blipFill>
        <p:spPr>
          <a:xfrm>
            <a:off x="144000" y="2409300"/>
            <a:ext cx="5688000" cy="3336840"/>
          </a:xfrm>
          <a:prstGeom prst="rect">
            <a:avLst/>
          </a:prstGeom>
          <a:ln>
            <a:noFill/>
          </a:ln>
        </p:spPr>
      </p:pic>
      <p:pic>
        <p:nvPicPr>
          <p:cNvPr id="142" name="Grafik 141"/>
          <p:cNvPicPr/>
          <p:nvPr/>
        </p:nvPicPr>
        <p:blipFill>
          <a:blip r:embed="rId4"/>
          <a:stretch/>
        </p:blipFill>
        <p:spPr>
          <a:xfrm>
            <a:off x="6480000" y="2664000"/>
            <a:ext cx="1752120" cy="2571480"/>
          </a:xfrm>
          <a:prstGeom prst="rect">
            <a:avLst/>
          </a:prstGeom>
          <a:ln>
            <a:noFill/>
          </a:ln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E9B929E1-CEE6-495B-BF38-BDBECC9E9AFE}"/>
              </a:ext>
            </a:extLst>
          </p:cNvPr>
          <p:cNvSpPr/>
          <p:nvPr/>
        </p:nvSpPr>
        <p:spPr>
          <a:xfrm>
            <a:off x="6369704" y="5172401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Grafik 143"/>
          <p:cNvPicPr/>
          <p:nvPr/>
        </p:nvPicPr>
        <p:blipFill>
          <a:blip r:embed="rId3"/>
          <a:stretch/>
        </p:blipFill>
        <p:spPr>
          <a:xfrm>
            <a:off x="974160" y="792720"/>
            <a:ext cx="6008400" cy="5541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880000" y="3672000"/>
            <a:ext cx="2518560" cy="2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Lat.:0.00 Lon.: 0.00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Grafik 146"/>
          <p:cNvPicPr/>
          <p:nvPr/>
        </p:nvPicPr>
        <p:blipFill>
          <a:blip r:embed="rId3"/>
          <a:stretch/>
        </p:blipFill>
        <p:spPr>
          <a:xfrm>
            <a:off x="216360" y="1771200"/>
            <a:ext cx="8589600" cy="34833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288000" y="936000"/>
            <a:ext cx="223056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Grafik 149"/>
          <p:cNvPicPr/>
          <p:nvPr/>
        </p:nvPicPr>
        <p:blipFill>
          <a:blip r:embed="rId3"/>
          <a:stretch/>
        </p:blipFill>
        <p:spPr>
          <a:xfrm>
            <a:off x="504360" y="1240200"/>
            <a:ext cx="8278200" cy="431460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288000" y="936360"/>
            <a:ext cx="223056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88000" y="936360"/>
            <a:ext cx="223056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88000" y="1584000"/>
            <a:ext cx="7774560" cy="5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3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warShip</a:t>
            </a:r>
            <a:r>
              <a:rPr lang="de-DE" sz="13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(std::string</a:t>
            </a:r>
            <a:r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3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3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Name, std::string</a:t>
            </a:r>
            <a:r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300" b="0" strike="noStrike" spc="-1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3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Type, std::string</a:t>
            </a:r>
            <a:r>
              <a:rPr lang="de-DE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13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/*in*/</a:t>
            </a:r>
            <a:r>
              <a:rPr lang="de-DE" sz="13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r>
              <a:rPr lang="de-DE" sz="13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288000" y="2114640"/>
            <a:ext cx="8207280" cy="21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Standardwerte: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 = „Platform“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 = „Surface“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 = Lat.: 0, Lon.: 0, height = 0m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Besonderheit bei den Werten für „Category“ und „SubCategory“: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 für Fregatte Typ F124: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 = „Guided Missile Frigate (FFG)“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 = „Sachsen Class (Type F124)“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die Übersetzung in eine ESPDU nötig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– Header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Velocity 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Orientation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CC0000"/>
              </a:buClr>
              <a:buFont typeface="Symbol" charset="2"/>
              <a:buChar char="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 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EntityID/ForceID: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2" name="Table 4"/>
          <p:cNvGraphicFramePr/>
          <p:nvPr>
            <p:extLst>
              <p:ext uri="{D42A27DB-BD31-4B8C-83A1-F6EECF244321}">
                <p14:modId xmlns:p14="http://schemas.microsoft.com/office/powerpoint/2010/main" val="3606212982"/>
              </p:ext>
            </p:extLst>
          </p:nvPr>
        </p:nvGraphicFramePr>
        <p:xfrm>
          <a:off x="2385720" y="1776600"/>
          <a:ext cx="4035960" cy="3952800"/>
        </p:xfrm>
        <a:graphic>
          <a:graphicData uri="http://schemas.openxmlformats.org/drawingml/2006/table">
            <a:tbl>
              <a:tblPr/>
              <a:tblGrid>
                <a:gridCol w="20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Description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Other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Friendly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Opposing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Neutral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Friendly 2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Opposing 2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6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Neutral 2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...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getDISEntityType();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DIS_EntityType_Variables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Strings: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 = undefined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CC0000"/>
              </a:buClr>
              <a:buSzPct val="45000"/>
              <a:buFont typeface="Wingdings" charset="2"/>
              <a:buChar char=""/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Unterstütze Einheiten in „map‘s“ in der „DIS_enum.cpp“ enthalten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5040000" y="360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5040000" y="1224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Domain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5040000" y="2088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Country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5040000" y="2952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Category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5040000" y="3816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SubCategory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5868000" y="1008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5868000" y="1872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7"/>
          <p:cNvSpPr/>
          <p:nvPr/>
        </p:nvSpPr>
        <p:spPr>
          <a:xfrm>
            <a:off x="4572000" y="4571820"/>
            <a:ext cx="2591280" cy="17992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19080" cap="rnd">
            <a:solidFill>
              <a:srgbClr val="FF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1"/>
          <p:cNvSpPr/>
          <p:nvPr/>
        </p:nvSpPr>
        <p:spPr>
          <a:xfrm>
            <a:off x="5868000" y="2736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2"/>
          <p:cNvSpPr/>
          <p:nvPr/>
        </p:nvSpPr>
        <p:spPr>
          <a:xfrm>
            <a:off x="5868000" y="3600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3"/>
          <p:cNvSpPr/>
          <p:nvPr/>
        </p:nvSpPr>
        <p:spPr>
          <a:xfrm>
            <a:off x="5040000" y="4680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Specific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5040000" y="5544000"/>
            <a:ext cx="1655280" cy="647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</a:t>
            </a:r>
            <a:endParaRPr lang="de-DE" sz="18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5868000" y="4464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6"/>
          <p:cNvSpPr/>
          <p:nvPr/>
        </p:nvSpPr>
        <p:spPr>
          <a:xfrm>
            <a:off x="5868000" y="532800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Gliederung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Konstruktor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88000" y="936360"/>
            <a:ext cx="3239280" cy="3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Übersetzungsfunktion: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6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Articulation Parameter: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60000" y="1512000"/>
            <a:ext cx="4391280" cy="31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83" name="Table 4"/>
          <p:cNvGraphicFramePr/>
          <p:nvPr>
            <p:extLst>
              <p:ext uri="{D42A27DB-BD31-4B8C-83A1-F6EECF244321}">
                <p14:modId xmlns:p14="http://schemas.microsoft.com/office/powerpoint/2010/main" val="2115085891"/>
              </p:ext>
            </p:extLst>
          </p:nvPr>
        </p:nvGraphicFramePr>
        <p:xfrm>
          <a:off x="2180160" y="1962000"/>
          <a:ext cx="5075640" cy="265176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68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Parameter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80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Primary Turret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Azimuth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Azimuth_Rate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Elevation</a:t>
                      </a:r>
                    </a:p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(Elevation_Rate)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VLS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(Azimuth)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2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Radar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(Position)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r>
                        <a:rPr lang="de-DE" sz="18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Sonar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strike="noStrike" spc="-1" dirty="0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(Position)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Testprogramm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32000" y="1440000"/>
            <a:ext cx="7920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Schiffe vom Typ F124 und F123 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Panzer vom Typ Leopard 2 A6 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F124 fährt ein Kurs am Equator und sendet alle 0.5 sek PDU ins Netzwerk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Zusammenfassung und Ausblick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32000" y="1080000"/>
            <a:ext cx="6840000" cy="392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Fähigkeiten: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Erstellung von Objekten und Equipment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der Objekte losgelöst vom DIS-Protokoll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Übersetzen der Objekte in das DIS-Protokoll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Versenden der Objekte an andere Simulation/Viewer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Begrenzte Anzahl an unterstützten Einheiten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endParaRPr lang="de-DE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Ausblick: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Klassenhierarchie kann beliebig erweitert werden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Anzahl der unterstützten Einheiten einfach Erweiterbar</a:t>
            </a:r>
          </a:p>
          <a:p>
            <a:pPr marL="216000" indent="-216000">
              <a:buClr>
                <a:srgbClr val="CC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Implementierung neuer Methoden einfach realisierbar</a:t>
            </a:r>
          </a:p>
          <a:p>
            <a:pPr marL="501750" lvl="1" indent="-285750">
              <a:buClr>
                <a:srgbClr val="CC0000"/>
              </a:buClr>
              <a:buSzPct val="100000"/>
              <a:buFont typeface="Arial" panose="020B0604020202020204" pitchFamily="34" charset="0"/>
              <a:buChar char="−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Positionsprüfung</a:t>
            </a:r>
          </a:p>
          <a:p>
            <a:pPr marL="501750" lvl="1" indent="-285750">
              <a:buClr>
                <a:srgbClr val="CC0000"/>
              </a:buClr>
              <a:buSzPct val="100000"/>
              <a:buFont typeface="Arial" panose="020B0604020202020204" pitchFamily="34" charset="0"/>
              <a:buChar char="−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Erstellen von Fahrplänen oder Routenanweisung</a:t>
            </a:r>
          </a:p>
          <a:p>
            <a:pPr marL="501750" lvl="1" indent="-285750">
              <a:buClr>
                <a:srgbClr val="CC0000"/>
              </a:buClr>
              <a:buSzPct val="100000"/>
              <a:buFont typeface="Arial" panose="020B0604020202020204" pitchFamily="34" charset="0"/>
              <a:buChar char="−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Interaktionen mit anderen Objekten (Kollision, Beschuss, 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10760" y="20952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Quellen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70209" y="1448878"/>
            <a:ext cx="8803582" cy="29100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CC0000"/>
              </a:buClr>
              <a:buSzPct val="45000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1] https://www.copybook.com/media/military/profiles/laarsa-legion-of-associated-</a:t>
            </a:r>
          </a:p>
          <a:p>
            <a:pPr>
              <a:buClr>
                <a:srgbClr val="CC0000"/>
              </a:buClr>
              <a:buSzPct val="45000"/>
            </a:pP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     </a:t>
            </a:r>
            <a:r>
              <a:rPr lang="de-D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airborne-republic-of-south-africa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migrated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images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/SimuStrike-800.jpg</a:t>
            </a:r>
            <a:endParaRPr lang="de-DE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CC0000"/>
              </a:buClr>
              <a:buSzPct val="45000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2] https://news.usni.org/wp-content/uploads/2018/02/161118-N-N0443-0040.jpg</a:t>
            </a:r>
          </a:p>
          <a:p>
            <a:pPr>
              <a:buClr>
                <a:srgbClr val="CC0000"/>
              </a:buClr>
              <a:buSzPct val="45000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[3] IEEE Standard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Distributed Interactive Simulation –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Aplication</a:t>
            </a: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Protocols</a:t>
            </a:r>
            <a:endParaRPr lang="de-DE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buClr>
                <a:srgbClr val="CC0000"/>
              </a:buClr>
              <a:buSzPct val="45000"/>
            </a:pP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[4] http://earthstationnotes.blogspot.com/2011/08/cone-of-silence-demystified.html</a:t>
            </a:r>
          </a:p>
          <a:p>
            <a:pPr algn="just">
              <a:buClr>
                <a:srgbClr val="CC0000"/>
              </a:buClr>
              <a:buSzPct val="45000"/>
            </a:pPr>
            <a:r>
              <a:rPr lang="de-DE" sz="1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[5] </a:t>
            </a:r>
            <a:r>
              <a:rPr lang="de-D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</a:rPr>
              <a:t>http://open-dis.org/Open-DIS.ppt</a:t>
            </a:r>
            <a:endParaRPr lang="de-DE" sz="18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372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Grafik 3"/>
          <p:cNvPicPr/>
          <p:nvPr/>
        </p:nvPicPr>
        <p:blipFill>
          <a:blip r:embed="rId3"/>
          <a:stretch/>
        </p:blipFill>
        <p:spPr>
          <a:xfrm>
            <a:off x="395640" y="1917000"/>
            <a:ext cx="4120560" cy="2734560"/>
          </a:xfrm>
          <a:prstGeom prst="rect">
            <a:avLst/>
          </a:prstGeom>
          <a:ln>
            <a:noFill/>
          </a:ln>
        </p:spPr>
      </p:pic>
      <p:pic>
        <p:nvPicPr>
          <p:cNvPr id="100" name="Grafik 6"/>
          <p:cNvPicPr/>
          <p:nvPr/>
        </p:nvPicPr>
        <p:blipFill>
          <a:blip r:embed="rId4"/>
          <a:stretch/>
        </p:blipFill>
        <p:spPr>
          <a:xfrm>
            <a:off x="4626000" y="1917000"/>
            <a:ext cx="4318560" cy="27345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395640" y="4658760"/>
            <a:ext cx="287856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F/A-18 SimuStrike [1]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4572000" y="4535640"/>
            <a:ext cx="3416040" cy="3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Mission Bridge (FMB) simulator (USN)</a:t>
            </a: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 </a:t>
            </a: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Motivation: 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Verknüpfung der beiden Simulatoren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Gemeinsames absolvieren von Trainings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 verbundener Kräfte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Ausbildung von Personal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Entwicklung und Tests neuer Taktiken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Einleitung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Ziel: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Entwurf einer Klassenhierarchie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Erstellung eines Objektes mithilfe der Klassenhierarchie  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Übersetzung des erstellten Objektes in das DIS - Protokoll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51640" y="9788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7550" indent="-285750">
              <a:buClr>
                <a:srgbClr val="CA003B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Historie</a:t>
            </a:r>
            <a:r>
              <a:rPr lang="de-DE" sz="2400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801900" lvl="1" indent="-342900">
              <a:buClr>
                <a:srgbClr val="CA003B"/>
              </a:buClr>
              <a:buSzPct val="100000"/>
              <a:buFontTx/>
              <a:buChar char="−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Entwickelt vom „Institute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Simulation and Training (IST)“ der  „University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 Florida“ </a:t>
            </a:r>
            <a:endParaRPr lang="de-DE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1900" lvl="1" indent="-342900">
              <a:buClr>
                <a:srgbClr val="CA003B"/>
              </a:buClr>
              <a:buSzPct val="100000"/>
              <a:buFontTx/>
              <a:buChar char="−"/>
            </a:pPr>
            <a:r>
              <a:rPr lang="de-DE" sz="2000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IEEE 1278-1993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Standard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Distributed Interactive Simulation -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1900" lvl="1" indent="-342900">
              <a:buClr>
                <a:srgbClr val="CA003B"/>
              </a:buClr>
              <a:buSzPct val="100000"/>
              <a:buFontTx/>
              <a:buChar char="−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Neuste Version ist: IEEE 1278.1 - 2012 </a:t>
            </a:r>
          </a:p>
          <a:p>
            <a:pPr marL="801900" lvl="1" indent="-342900">
              <a:buClr>
                <a:srgbClr val="CA003B"/>
              </a:buClr>
              <a:buSzPct val="100000"/>
              <a:buFontTx/>
              <a:buChar char="−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„open-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vom „MOVES“ Institut  der „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Naval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Postgraduate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School“ entwickelt</a:t>
            </a:r>
            <a:r>
              <a:rPr lang="de-DE" dirty="0"/>
              <a:t> </a:t>
            </a:r>
            <a:endParaRPr lang="de-DE" sz="2000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700" indent="-342900">
              <a:lnSpc>
                <a:spcPct val="100000"/>
              </a:lnSpc>
              <a:buClr>
                <a:srgbClr val="CA003B"/>
              </a:buClr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344700" indent="-342900">
              <a:lnSpc>
                <a:spcPct val="100000"/>
              </a:lnSpc>
              <a:buClr>
                <a:srgbClr val="CA003B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Grundidee: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Vernetzen von unterschiedlichen Simulationen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CA003B"/>
              </a:buClr>
              <a:buFont typeface="Arial"/>
              <a:buChar char="−"/>
            </a:pPr>
            <a:r>
              <a:rPr lang="de-DE" sz="20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bilden unterschiedliche Dinge ab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Einheiten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Events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Logistik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Simulationsmanagement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Informationen</a:t>
            </a:r>
          </a:p>
          <a:p>
            <a:pPr marL="1143000" lvl="2" indent="-226800">
              <a:lnSpc>
                <a:spcPct val="100000"/>
              </a:lnSpc>
              <a:buClr>
                <a:srgbClr val="CA003B"/>
              </a:buClr>
              <a:buFont typeface="Wingdings" charset="2"/>
              <a:buChar char=""/>
            </a:pPr>
            <a:endParaRPr lang="de-D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7550" indent="-285750">
              <a:buClr>
                <a:srgbClr val="CA003B"/>
              </a:buClr>
              <a:buSzPct val="100000"/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Grundidee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367440" y="1977480"/>
            <a:ext cx="14461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8088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752480" y="3200400"/>
            <a:ext cx="1598400" cy="1141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259092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Collision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4800600" y="3200400"/>
            <a:ext cx="1598400" cy="1141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Warfare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Family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472428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6781680" y="4876920"/>
            <a:ext cx="1674720" cy="684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Detonation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10"/>
          <p:cNvSpPr/>
          <p:nvPr/>
        </p:nvSpPr>
        <p:spPr>
          <a:xfrm flipV="1">
            <a:off x="1295280" y="4343400"/>
            <a:ext cx="114300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11"/>
          <p:cNvSpPr/>
          <p:nvPr/>
        </p:nvSpPr>
        <p:spPr>
          <a:xfrm flipH="1" flipV="1">
            <a:off x="2743200" y="4343400"/>
            <a:ext cx="60948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Line 12"/>
          <p:cNvSpPr/>
          <p:nvPr/>
        </p:nvSpPr>
        <p:spPr>
          <a:xfrm flipV="1">
            <a:off x="2666880" y="2666880"/>
            <a:ext cx="1143000" cy="53352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13"/>
          <p:cNvSpPr/>
          <p:nvPr/>
        </p:nvSpPr>
        <p:spPr>
          <a:xfrm flipH="1" flipV="1">
            <a:off x="4267080" y="2666880"/>
            <a:ext cx="1219320" cy="53352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14"/>
          <p:cNvSpPr/>
          <p:nvPr/>
        </p:nvSpPr>
        <p:spPr>
          <a:xfrm flipV="1">
            <a:off x="5181480" y="4343400"/>
            <a:ext cx="53352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15"/>
          <p:cNvSpPr/>
          <p:nvPr/>
        </p:nvSpPr>
        <p:spPr>
          <a:xfrm flipH="1" flipV="1">
            <a:off x="6019560" y="4343400"/>
            <a:ext cx="1371600" cy="533160"/>
          </a:xfrm>
          <a:prstGeom prst="line">
            <a:avLst/>
          </a:prstGeom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66FE341B-2776-4231-B88C-C60959FB9773}"/>
              </a:ext>
            </a:extLst>
          </p:cNvPr>
          <p:cNvSpPr/>
          <p:nvPr/>
        </p:nvSpPr>
        <p:spPr>
          <a:xfrm>
            <a:off x="228072" y="5662800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[5]</a:t>
            </a:r>
            <a:endParaRPr lang="de-DE" sz="1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1640" y="1124640"/>
            <a:ext cx="8639280" cy="518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State PDU :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PDU Header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ID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Force ID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</a:t>
            </a: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Variable Records(N)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Type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Alternative Entity Type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Location 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Linear Velocity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 Orientation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Variable Parameter </a:t>
            </a:r>
            <a:r>
              <a:rPr lang="de-DE" sz="2400" b="0" strike="noStrike" spc="-1" dirty="0" err="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records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CA003B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1640" y="260640"/>
            <a:ext cx="719892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5F5F5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 - Grundlagen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065" y="6093221"/>
            <a:ext cx="350280" cy="2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endParaRPr lang="de-DE" sz="1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3"/>
          <p:cNvGraphicFramePr/>
          <p:nvPr>
            <p:extLst>
              <p:ext uri="{D42A27DB-BD31-4B8C-83A1-F6EECF244321}">
                <p14:modId xmlns:p14="http://schemas.microsoft.com/office/powerpoint/2010/main" val="2343044664"/>
              </p:ext>
            </p:extLst>
          </p:nvPr>
        </p:nvGraphicFramePr>
        <p:xfrm>
          <a:off x="251640" y="1185554"/>
          <a:ext cx="8501743" cy="4194317"/>
        </p:xfrm>
        <a:graphic>
          <a:graphicData uri="http://schemas.openxmlformats.org/drawingml/2006/table">
            <a:tbl>
              <a:tblPr/>
              <a:tblGrid>
                <a:gridCol w="1186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0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size (bits)</a:t>
                      </a:r>
                      <a:endParaRPr lang="de-DE" sz="16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8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State PDU </a:t>
                      </a:r>
                      <a:r>
                        <a:rPr lang="de-DE" sz="1600" b="1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</a:t>
                      </a:r>
                      <a:endParaRPr lang="de-DE" sz="16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1"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PDU Header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 Version—8-bit enumeration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Exercise ID—8-bit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PDU Type—8-bit enumeration 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 Family—8-bit enumeration 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Timestamp—32-bit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Length—16-bit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0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PDU Status—8-bit </a:t>
                      </a:r>
                      <a:r>
                        <a:rPr lang="de-DE" sz="12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</a:t>
                      </a: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7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Padding—8 bits unused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Padding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—8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r>
                        <a:rPr lang="de-DE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u="none" strike="noStrike" kern="12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unused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601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200" b="0" strike="noStrike" spc="-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</a:t>
                      </a:r>
                      <a:r>
                        <a:rPr lang="de-DE" sz="12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Number—16-bit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7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Application Number—16-bit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 Number—16-bit unsigned integer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7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b="0" strike="noStrike" spc="-1">
                          <a:solidFill>
                            <a:srgbClr val="666666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Entity Number—16-bit unsigned integer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Entity Number—16-bit unsigned integer</a:t>
                      </a:r>
                      <a:endParaRPr lang="de-DE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884</Words>
  <Application>Microsoft Office PowerPoint</Application>
  <PresentationFormat>Bildschirmpräsentation (4:3)</PresentationFormat>
  <Paragraphs>324</Paragraphs>
  <Slides>24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unibw-hamburg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2 Betreibssysteme</dc:title>
  <dc:subject/>
  <dc:creator>Klauer</dc:creator>
  <dc:description/>
  <cp:lastModifiedBy>Henry Winkel</cp:lastModifiedBy>
  <cp:revision>409</cp:revision>
  <dcterms:created xsi:type="dcterms:W3CDTF">2004-01-27T06:52:56Z</dcterms:created>
  <dcterms:modified xsi:type="dcterms:W3CDTF">2018-09-11T07:59:44Z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unibw-hamburg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