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3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3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3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3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6C71800-1E2A-442D-BA4A-313AFC4A24B6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23C32AF9-75D2-4430-A6B6-A8EE02491433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56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15819825-2197-4870-81F0-8B87D8E4C6F6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13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58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E80E3115-A438-4696-93BC-A722F83002CA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14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60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40EF52E1-7957-4E6F-B393-8165B6D9F660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15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62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41E99A92-909D-4E58-9E5C-52614E730A55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16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64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BE6C51B7-E681-443A-8AB1-C2010DB51C03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17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66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8FD0A1BB-0E16-4664-A83C-A6E63652EFE9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18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68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7C87EF66-133C-44A7-A257-E733F7AED6BD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19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70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6A20949D-8EE7-4079-A885-0D01E6FA4DA5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72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5A76C9B8-6419-4F3B-B5EC-758E4BBF8D5E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21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74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8962E83A-2AC7-46DA-8D61-ABBB692F6D59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22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018D54AB-0B6E-4B55-8BBE-8C729FFE43EC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4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76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001A1846-E848-47DE-9B1A-688F02EF4292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24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982FD16E-208C-4367-8AA4-F319BC5D6C2D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5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D73F00E8-6C0C-4D7F-9E88-3D73906A2537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6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4D875618-CD01-476F-B8EA-FDCE5BAF1B60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7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BFB6F066-7E68-4B79-8930-10378ACE9EDB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8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50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8CCDB004-377B-47DB-A7D8-032E9C164B5E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10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52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EB8548F5-0ED4-41A0-B564-F3F130AB4817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11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54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657DFA2B-E72B-473A-A26C-6712E76C06A7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12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Grafik 4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3" name="Grafik 4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Grafik 8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7" name="Grafik 8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Grafik 12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1" name="Grafik 13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pic>
        <p:nvPicPr>
          <p:cNvPr id="11" name="Grafik 10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pic>
        <p:nvPicPr>
          <p:cNvPr id="2" name="Picture 5"/>
          <p:cNvPicPr/>
          <p:nvPr/>
        </p:nvPicPr>
        <p:blipFill>
          <a:blip r:embed="rId15"/>
          <a:stretch/>
        </p:blipFill>
        <p:spPr>
          <a:xfrm>
            <a:off x="7588080" y="233280"/>
            <a:ext cx="1256760" cy="916920"/>
          </a:xfrm>
          <a:prstGeom prst="rect">
            <a:avLst/>
          </a:prstGeom>
          <a:ln>
            <a:noFill/>
          </a:ln>
        </p:spPr>
      </p:pic>
      <p:sp>
        <p:nvSpPr>
          <p:cNvPr id="3" name="CustomShape 1" hidden="1"/>
          <p:cNvSpPr/>
          <p:nvPr/>
        </p:nvSpPr>
        <p:spPr>
          <a:xfrm>
            <a:off x="0" y="6399360"/>
            <a:ext cx="9141840" cy="493200"/>
          </a:xfrm>
          <a:prstGeom prst="rect">
            <a:avLst/>
          </a:prstGeom>
          <a:solidFill>
            <a:srgbClr val="CA003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Technische Informatik    	Henry Winkel                                     Verteidigung der Masterarbeit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5"/>
          <p:cNvPicPr/>
          <p:nvPr/>
        </p:nvPicPr>
        <p:blipFill>
          <a:blip r:embed="rId15"/>
          <a:stretch/>
        </p:blipFill>
        <p:spPr>
          <a:xfrm>
            <a:off x="7588080" y="233280"/>
            <a:ext cx="1256760" cy="91692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0" y="6399360"/>
            <a:ext cx="9141840" cy="493200"/>
          </a:xfrm>
          <a:prstGeom prst="rect">
            <a:avLst/>
          </a:prstGeom>
          <a:solidFill>
            <a:srgbClr val="CA003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Technische Informatik     	 Henry Winkel                                     Verteidigung der Masterarbeit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Grafik 5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pic>
        <p:nvPicPr>
          <p:cNvPr id="7" name="Grafik 6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sp>
        <p:nvSpPr>
          <p:cNvPr id="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pic>
        <p:nvPicPr>
          <p:cNvPr id="45" name="Grafik 44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pic>
        <p:nvPicPr>
          <p:cNvPr id="46" name="Picture 5"/>
          <p:cNvPicPr/>
          <p:nvPr/>
        </p:nvPicPr>
        <p:blipFill>
          <a:blip r:embed="rId15"/>
          <a:stretch/>
        </p:blipFill>
        <p:spPr>
          <a:xfrm>
            <a:off x="7588080" y="233280"/>
            <a:ext cx="1256760" cy="916920"/>
          </a:xfrm>
          <a:prstGeom prst="rect">
            <a:avLst/>
          </a:prstGeom>
          <a:ln>
            <a:noFill/>
          </a:ln>
        </p:spPr>
      </p:pic>
      <p:sp>
        <p:nvSpPr>
          <p:cNvPr id="47" name="CustomShape 1" hidden="1"/>
          <p:cNvSpPr/>
          <p:nvPr/>
        </p:nvSpPr>
        <p:spPr>
          <a:xfrm>
            <a:off x="0" y="6399360"/>
            <a:ext cx="9141840" cy="493200"/>
          </a:xfrm>
          <a:prstGeom prst="rect">
            <a:avLst/>
          </a:prstGeom>
          <a:solidFill>
            <a:srgbClr val="CA003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Technische Informatik    	Henry Winkel                                     Verteidigung der Masterarbeit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Picture 5"/>
          <p:cNvPicPr/>
          <p:nvPr/>
        </p:nvPicPr>
        <p:blipFill>
          <a:blip r:embed="rId15"/>
          <a:stretch/>
        </p:blipFill>
        <p:spPr>
          <a:xfrm>
            <a:off x="7588080" y="233280"/>
            <a:ext cx="1256760" cy="91692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0" y="6399360"/>
            <a:ext cx="9141840" cy="493200"/>
          </a:xfrm>
          <a:prstGeom prst="rect">
            <a:avLst/>
          </a:prstGeom>
          <a:solidFill>
            <a:srgbClr val="CA003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Technische Informatik     	 Henry Winkel                                     Verteidigung der Masterarbeit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Grafik 49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pic>
        <p:nvPicPr>
          <p:cNvPr id="51" name="Grafik 50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sp>
        <p:nvSpPr>
          <p:cNvPr id="5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rafik 43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pic>
        <p:nvPicPr>
          <p:cNvPr id="89" name="Grafik 44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pic>
        <p:nvPicPr>
          <p:cNvPr id="90" name="Picture 5"/>
          <p:cNvPicPr/>
          <p:nvPr/>
        </p:nvPicPr>
        <p:blipFill>
          <a:blip r:embed="rId15"/>
          <a:stretch/>
        </p:blipFill>
        <p:spPr>
          <a:xfrm>
            <a:off x="7588080" y="233280"/>
            <a:ext cx="1256760" cy="916920"/>
          </a:xfrm>
          <a:prstGeom prst="rect">
            <a:avLst/>
          </a:prstGeom>
          <a:ln>
            <a:noFill/>
          </a:ln>
        </p:spPr>
      </p:pic>
      <p:sp>
        <p:nvSpPr>
          <p:cNvPr id="91" name="CustomShape 1" hidden="1"/>
          <p:cNvSpPr/>
          <p:nvPr/>
        </p:nvSpPr>
        <p:spPr>
          <a:xfrm>
            <a:off x="0" y="6399360"/>
            <a:ext cx="9141840" cy="493200"/>
          </a:xfrm>
          <a:prstGeom prst="rect">
            <a:avLst/>
          </a:prstGeom>
          <a:solidFill>
            <a:srgbClr val="CA003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Technische Informatik    	Henry Winkel                                     Verteidigung der Masterarbeit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5"/>
          <p:cNvPicPr/>
          <p:nvPr/>
        </p:nvPicPr>
        <p:blipFill>
          <a:blip r:embed="rId15"/>
          <a:stretch/>
        </p:blipFill>
        <p:spPr>
          <a:xfrm>
            <a:off x="7588080" y="233280"/>
            <a:ext cx="1256760" cy="91692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0" y="6399360"/>
            <a:ext cx="9141840" cy="493200"/>
          </a:xfrm>
          <a:prstGeom prst="rect">
            <a:avLst/>
          </a:prstGeom>
          <a:solidFill>
            <a:srgbClr val="CA003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Technische Informatik     	 Henry Winkel                                     Verteidigung der Masterarbeit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Grafik 49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pic>
        <p:nvPicPr>
          <p:cNvPr id="95" name="Grafik 50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sp>
        <p:nvSpPr>
          <p:cNvPr id="9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700200" y="2791440"/>
            <a:ext cx="7846560" cy="94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Entwurf einer Klassenhierarchie für militärische Simulationen in DIS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83280" y="1917000"/>
            <a:ext cx="7846560" cy="51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Masterarbeit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7280" y="5013000"/>
            <a:ext cx="34992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[3]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6" name="Table 3"/>
          <p:cNvGraphicFramePr/>
          <p:nvPr>
            <p:extLst>
              <p:ext uri="{D42A27DB-BD31-4B8C-83A1-F6EECF244321}">
                <p14:modId xmlns:p14="http://schemas.microsoft.com/office/powerpoint/2010/main" val="3856477424"/>
              </p:ext>
            </p:extLst>
          </p:nvPr>
        </p:nvGraphicFramePr>
        <p:xfrm>
          <a:off x="122400" y="1613520"/>
          <a:ext cx="8652240" cy="3164760"/>
        </p:xfrm>
        <a:graphic>
          <a:graphicData uri="http://schemas.openxmlformats.org/drawingml/2006/table">
            <a:tbl>
              <a:tblPr/>
              <a:tblGrid>
                <a:gridCol w="111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6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9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100" b="1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100" b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Field </a:t>
                      </a:r>
                      <a:r>
                        <a:rPr lang="de-DE" sz="1100" b="1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size</a:t>
                      </a:r>
                      <a:r>
                        <a:rPr lang="de-DE" sz="1100" b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 (</a:t>
                      </a:r>
                      <a:r>
                        <a:rPr lang="de-DE" sz="1100" b="1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bits</a:t>
                      </a:r>
                      <a:r>
                        <a:rPr lang="de-DE" sz="1100" b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lang="de-DE" sz="11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Entity State PDU </a:t>
                      </a:r>
                      <a:r>
                        <a:rPr lang="de-DE" sz="1600" b="1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fields</a:t>
                      </a:r>
                      <a:endParaRPr lang="de-DE" sz="16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0">
                <a:tc row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05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64</a:t>
                      </a:r>
                      <a:endParaRPr lang="de-DE" sz="105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Entity Type</a:t>
                      </a: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Entity Kind—8-bit enumeration (Platform (1))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Domain—8-bit enumeration (Surface (3))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Country—16-bit enumeration (Germany (78))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Category—8-bit enumeration (Guided Missile Frigate (FFG) (6))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Subcategory—8-bit enumeration ((3) F124)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4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Specific</a:t>
                      </a: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—8-bit </a:t>
                      </a:r>
                      <a:r>
                        <a:rPr lang="de-DE" sz="1200" b="0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enumeration</a:t>
                      </a: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44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Extra—8-bit enumeration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Extra—8-bit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enumeration</a:t>
                      </a:r>
                      <a:endParaRPr lang="de-DE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288000" y="936360"/>
            <a:ext cx="323892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60000" y="1512000"/>
            <a:ext cx="4390920" cy="31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0" name="Grafik 134"/>
          <p:cNvPicPr/>
          <p:nvPr/>
        </p:nvPicPr>
        <p:blipFill>
          <a:blip r:embed="rId3"/>
          <a:stretch/>
        </p:blipFill>
        <p:spPr>
          <a:xfrm>
            <a:off x="5328000" y="1957320"/>
            <a:ext cx="3441960" cy="2146320"/>
          </a:xfrm>
          <a:prstGeom prst="rect">
            <a:avLst/>
          </a:prstGeom>
          <a:ln>
            <a:noFill/>
          </a:ln>
        </p:spPr>
      </p:pic>
      <p:graphicFrame>
        <p:nvGraphicFramePr>
          <p:cNvPr id="181" name="Table 4"/>
          <p:cNvGraphicFramePr/>
          <p:nvPr>
            <p:extLst>
              <p:ext uri="{D42A27DB-BD31-4B8C-83A1-F6EECF244321}">
                <p14:modId xmlns:p14="http://schemas.microsoft.com/office/powerpoint/2010/main" val="243525936"/>
              </p:ext>
            </p:extLst>
          </p:nvPr>
        </p:nvGraphicFramePr>
        <p:xfrm>
          <a:off x="221760" y="1834920"/>
          <a:ext cx="4838760" cy="3291840"/>
        </p:xfrm>
        <a:graphic>
          <a:graphicData uri="http://schemas.openxmlformats.org/drawingml/2006/table">
            <a:tbl>
              <a:tblPr/>
              <a:tblGrid>
                <a:gridCol w="24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Entity Orientation </a:t>
                      </a: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Psi (ψ) (Z-Achse)</a:t>
                      </a:r>
                      <a:endParaRPr lang="de-DE" sz="18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7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Theta (θ) (Y-Achse)</a:t>
                      </a:r>
                      <a:endParaRPr lang="de-DE" sz="18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7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Phi (φ) (X-Achse)</a:t>
                      </a:r>
                      <a:endParaRPr lang="de-DE" sz="18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76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Entity Linear Velocity</a:t>
                      </a:r>
                      <a:endParaRPr lang="de-DE" sz="18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x-component</a:t>
                      </a:r>
                      <a:endParaRPr lang="de-DE" sz="18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76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y-component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y-</a:t>
                      </a: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component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76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z-component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z-</a:t>
                      </a: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component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6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Entity Location (Position)</a:t>
                      </a: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X-</a:t>
                      </a:r>
                      <a:r>
                        <a:rPr lang="de-DE" sz="1800" b="0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component</a:t>
                      </a: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76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Y-component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Y-</a:t>
                      </a: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component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76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Z-component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Z-</a:t>
                      </a: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component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2" name="CustomShape 5"/>
          <p:cNvSpPr/>
          <p:nvPr/>
        </p:nvSpPr>
        <p:spPr>
          <a:xfrm>
            <a:off x="153720" y="5992560"/>
            <a:ext cx="34992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[3]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4" name="Table 2"/>
          <p:cNvGraphicFramePr/>
          <p:nvPr>
            <p:extLst>
              <p:ext uri="{D42A27DB-BD31-4B8C-83A1-F6EECF244321}">
                <p14:modId xmlns:p14="http://schemas.microsoft.com/office/powerpoint/2010/main" val="458343589"/>
              </p:ext>
            </p:extLst>
          </p:nvPr>
        </p:nvGraphicFramePr>
        <p:xfrm>
          <a:off x="107640" y="859680"/>
          <a:ext cx="8640720" cy="1297440"/>
        </p:xfrm>
        <a:graphic>
          <a:graphicData uri="http://schemas.openxmlformats.org/drawingml/2006/table">
            <a:tbl>
              <a:tblPr/>
              <a:tblGrid>
                <a:gridCol w="111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9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1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Field size (bits)</a:t>
                      </a:r>
                      <a:endParaRPr lang="de-DE" sz="11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Entity State PDU </a:t>
                      </a:r>
                      <a:r>
                        <a:rPr lang="de-DE" sz="1600" b="1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fields</a:t>
                      </a:r>
                      <a:endParaRPr lang="de-DE" sz="16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2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05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DejaVu Sans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05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128</a:t>
                      </a:r>
                      <a:endParaRPr lang="de-DE" sz="105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DejaVu Sans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Variable Parameter </a:t>
                      </a:r>
                      <a:r>
                        <a:rPr lang="de-DE" sz="1200" b="0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record</a:t>
                      </a: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 #N</a:t>
                      </a: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Record</a:t>
                      </a: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 Type—8-bit </a:t>
                      </a:r>
                      <a:r>
                        <a:rPr lang="de-DE" sz="1200" b="0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enumeration</a:t>
                      </a: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96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Record-Specific fields—120 bits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Record-Specific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fields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—120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bits</a:t>
                      </a:r>
                      <a:endParaRPr lang="de-DE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5" name="CustomShape 3"/>
          <p:cNvSpPr/>
          <p:nvPr/>
        </p:nvSpPr>
        <p:spPr>
          <a:xfrm>
            <a:off x="216000" y="5632560"/>
            <a:ext cx="34992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[3]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Grafik 140"/>
          <p:cNvPicPr/>
          <p:nvPr/>
        </p:nvPicPr>
        <p:blipFill>
          <a:blip r:embed="rId3"/>
          <a:stretch/>
        </p:blipFill>
        <p:spPr>
          <a:xfrm>
            <a:off x="144000" y="2304000"/>
            <a:ext cx="5687640" cy="3336480"/>
          </a:xfrm>
          <a:prstGeom prst="rect">
            <a:avLst/>
          </a:prstGeom>
          <a:ln>
            <a:noFill/>
          </a:ln>
        </p:spPr>
      </p:pic>
      <p:pic>
        <p:nvPicPr>
          <p:cNvPr id="187" name="Grafik 141"/>
          <p:cNvPicPr/>
          <p:nvPr/>
        </p:nvPicPr>
        <p:blipFill>
          <a:blip r:embed="rId4"/>
          <a:stretch/>
        </p:blipFill>
        <p:spPr>
          <a:xfrm>
            <a:off x="6480000" y="2664000"/>
            <a:ext cx="1751760" cy="2571120"/>
          </a:xfrm>
          <a:prstGeom prst="rect">
            <a:avLst/>
          </a:prstGeom>
          <a:ln>
            <a:noFill/>
          </a:ln>
        </p:spPr>
      </p:pic>
      <p:sp>
        <p:nvSpPr>
          <p:cNvPr id="188" name="CustomShape 4"/>
          <p:cNvSpPr/>
          <p:nvPr/>
        </p:nvSpPr>
        <p:spPr>
          <a:xfrm>
            <a:off x="6369840" y="5172480"/>
            <a:ext cx="34992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[5]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Grafik 143"/>
          <p:cNvPicPr/>
          <p:nvPr/>
        </p:nvPicPr>
        <p:blipFill>
          <a:blip r:embed="rId3"/>
          <a:stretch/>
        </p:blipFill>
        <p:spPr>
          <a:xfrm>
            <a:off x="974160" y="792720"/>
            <a:ext cx="6008040" cy="5541480"/>
          </a:xfrm>
          <a:prstGeom prst="rect">
            <a:avLst/>
          </a:prstGeom>
          <a:ln>
            <a:noFill/>
          </a:ln>
        </p:spPr>
      </p:pic>
      <p:sp>
        <p:nvSpPr>
          <p:cNvPr id="191" name="CustomShape 2"/>
          <p:cNvSpPr/>
          <p:nvPr/>
        </p:nvSpPr>
        <p:spPr>
          <a:xfrm>
            <a:off x="2880000" y="3672000"/>
            <a:ext cx="251820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Lat.:0.00 Lon.: 0.00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Grafik 146"/>
          <p:cNvPicPr/>
          <p:nvPr/>
        </p:nvPicPr>
        <p:blipFill>
          <a:blip r:embed="rId3"/>
          <a:stretch/>
        </p:blipFill>
        <p:spPr>
          <a:xfrm>
            <a:off x="216360" y="1771200"/>
            <a:ext cx="8589240" cy="3483000"/>
          </a:xfrm>
          <a:prstGeom prst="rect">
            <a:avLst/>
          </a:prstGeom>
          <a:ln>
            <a:noFill/>
          </a:ln>
        </p:spPr>
      </p:pic>
      <p:sp>
        <p:nvSpPr>
          <p:cNvPr id="194" name="CustomShape 2"/>
          <p:cNvSpPr/>
          <p:nvPr/>
        </p:nvSpPr>
        <p:spPr>
          <a:xfrm>
            <a:off x="288000" y="936000"/>
            <a:ext cx="223020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Klassenhierarchie: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Grafik 149"/>
          <p:cNvPicPr/>
          <p:nvPr/>
        </p:nvPicPr>
        <p:blipFill>
          <a:blip r:embed="rId3"/>
          <a:stretch/>
        </p:blipFill>
        <p:spPr>
          <a:xfrm>
            <a:off x="504360" y="1240200"/>
            <a:ext cx="8277840" cy="4314240"/>
          </a:xfrm>
          <a:prstGeom prst="rect">
            <a:avLst/>
          </a:prstGeom>
          <a:ln>
            <a:noFill/>
          </a:ln>
        </p:spPr>
      </p:pic>
      <p:sp>
        <p:nvSpPr>
          <p:cNvPr id="197" name="CustomShape 2"/>
          <p:cNvSpPr/>
          <p:nvPr/>
        </p:nvSpPr>
        <p:spPr>
          <a:xfrm>
            <a:off x="288000" y="936360"/>
            <a:ext cx="223020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Klassenhierarchie: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288000" y="936360"/>
            <a:ext cx="223020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Konstruktor: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288000" y="1584000"/>
            <a:ext cx="7774200" cy="5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5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warShip</a:t>
            </a:r>
            <a:r>
              <a:rPr lang="de-DE" sz="15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(std::string</a:t>
            </a:r>
            <a:r>
              <a:rPr lang="de-DE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15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/*in*/</a:t>
            </a:r>
            <a:r>
              <a:rPr lang="de-DE" sz="15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Name, std::string</a:t>
            </a:r>
            <a:r>
              <a:rPr lang="de-DE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1500" b="0" strike="noStrike" spc="-1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/*in*/</a:t>
            </a:r>
            <a:r>
              <a:rPr lang="de-DE" sz="15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Type, std::string</a:t>
            </a:r>
            <a:r>
              <a:rPr lang="de-DE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15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/*in*/</a:t>
            </a:r>
            <a:r>
              <a:rPr lang="de-DE" sz="15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country</a:t>
            </a:r>
            <a:r>
              <a:rPr lang="de-DE" sz="15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);</a:t>
            </a:r>
            <a:endParaRPr lang="de-DE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288000" y="2114640"/>
            <a:ext cx="8206920" cy="213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Standardwerte: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Kind = „Platform“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Domain = „Surface“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Position = Lat.: 0, Lon.: 0, height = 0m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Besonderheit bei den Werten für „Category“ und „SubCategory“: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Beispiel für Fregatte Typ F124: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Category = „Guided Missile Frigate (FFG)“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SubCategory = „Sachsen Class (Type F124)“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Für die Übersetzung in eine ESPDU nötig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288000" y="936360"/>
            <a:ext cx="323892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Übersetzungsfunktion: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60000" y="1512000"/>
            <a:ext cx="4390920" cy="31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CC0000"/>
              </a:buClr>
              <a:buFont typeface="Symbol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 – Header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Font typeface="Symbol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EntityID/ForceID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Font typeface="Symbol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Type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Font typeface="Symbol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Font typeface="Symbol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Velocity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Font typeface="Symbol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Orientation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Font typeface="Symbol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Articulation Parameter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288000" y="936360"/>
            <a:ext cx="323892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Übersetzungsfunktion: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EntityID/ForceID:</a:t>
            </a: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60000" y="1512000"/>
            <a:ext cx="4390920" cy="31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08" name="Table 4"/>
          <p:cNvGraphicFramePr/>
          <p:nvPr>
            <p:extLst>
              <p:ext uri="{D42A27DB-BD31-4B8C-83A1-F6EECF244321}">
                <p14:modId xmlns:p14="http://schemas.microsoft.com/office/powerpoint/2010/main" val="1366713842"/>
              </p:ext>
            </p:extLst>
          </p:nvPr>
        </p:nvGraphicFramePr>
        <p:xfrm>
          <a:off x="2385720" y="1776600"/>
          <a:ext cx="4035960" cy="3952800"/>
        </p:xfrm>
        <a:graphic>
          <a:graphicData uri="http://schemas.openxmlformats.org/drawingml/2006/table">
            <a:tbl>
              <a:tblPr/>
              <a:tblGrid>
                <a:gridCol w="201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Value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Description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Other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Friendly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Opposing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Neutral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Friendly 2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Opposing 2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 6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Neutral 2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...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…</a:t>
                      </a: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stomShape 17">
            <a:extLst>
              <a:ext uri="{FF2B5EF4-FFF2-40B4-BE49-F238E27FC236}">
                <a16:creationId xmlns:a16="http://schemas.microsoft.com/office/drawing/2014/main" id="{CF78CB61-8B18-4C76-9DD9-8DBCDF5DF901}"/>
              </a:ext>
            </a:extLst>
          </p:cNvPr>
          <p:cNvSpPr/>
          <p:nvPr/>
        </p:nvSpPr>
        <p:spPr>
          <a:xfrm>
            <a:off x="4572000" y="4536000"/>
            <a:ext cx="2591280" cy="1799280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19080" cap="rnd">
            <a:solidFill>
              <a:srgbClr val="FF0000">
                <a:alpha val="41961"/>
              </a:srgbClr>
            </a:solidFill>
            <a:custDash>
              <a:ds d="300000" sp="300000"/>
            </a:custDash>
            <a:round/>
          </a:ln>
          <a:effectLst>
            <a:reflection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288000" y="936360"/>
            <a:ext cx="323892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Übersetzungsfunktion: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360000" y="1512000"/>
            <a:ext cx="4390920" cy="31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getDISEntityType();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Output :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DIS_EntityType_Variables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Input Strings: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Kind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Domain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Country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Category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Subcategory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Specific = undefined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 = undefined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Unterstütze Einheiten in „map‘s“ in der „DIS_enum.cpp“ enthalten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5040000" y="360000"/>
            <a:ext cx="1654920" cy="6469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Kind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5040000" y="1224000"/>
            <a:ext cx="1654920" cy="6469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Domain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5040000" y="2088000"/>
            <a:ext cx="1654920" cy="6469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Country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7"/>
          <p:cNvSpPr/>
          <p:nvPr/>
        </p:nvSpPr>
        <p:spPr>
          <a:xfrm>
            <a:off x="5040000" y="2952000"/>
            <a:ext cx="1654920" cy="6469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Category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8"/>
          <p:cNvSpPr/>
          <p:nvPr/>
        </p:nvSpPr>
        <p:spPr>
          <a:xfrm>
            <a:off x="5040000" y="3816000"/>
            <a:ext cx="1654920" cy="6469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SubCategory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9"/>
          <p:cNvSpPr/>
          <p:nvPr/>
        </p:nvSpPr>
        <p:spPr>
          <a:xfrm>
            <a:off x="5868000" y="1008000"/>
            <a:ext cx="360" cy="21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218" name="CustomShape 10"/>
          <p:cNvSpPr/>
          <p:nvPr/>
        </p:nvSpPr>
        <p:spPr>
          <a:xfrm>
            <a:off x="5868000" y="1872000"/>
            <a:ext cx="360" cy="21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220" name="CustomShape 12"/>
          <p:cNvSpPr/>
          <p:nvPr/>
        </p:nvSpPr>
        <p:spPr>
          <a:xfrm>
            <a:off x="5868000" y="2736000"/>
            <a:ext cx="360" cy="21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221" name="CustomShape 13"/>
          <p:cNvSpPr/>
          <p:nvPr/>
        </p:nvSpPr>
        <p:spPr>
          <a:xfrm>
            <a:off x="5868000" y="3600000"/>
            <a:ext cx="360" cy="21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222" name="CustomShape 14"/>
          <p:cNvSpPr/>
          <p:nvPr/>
        </p:nvSpPr>
        <p:spPr>
          <a:xfrm>
            <a:off x="5040000" y="4680000"/>
            <a:ext cx="1654920" cy="646920"/>
          </a:xfrm>
          <a:prstGeom prst="rect">
            <a:avLst/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Specific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15"/>
          <p:cNvSpPr/>
          <p:nvPr/>
        </p:nvSpPr>
        <p:spPr>
          <a:xfrm>
            <a:off x="5040000" y="5544000"/>
            <a:ext cx="1654920" cy="646920"/>
          </a:xfrm>
          <a:prstGeom prst="rect">
            <a:avLst/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16"/>
          <p:cNvSpPr/>
          <p:nvPr/>
        </p:nvSpPr>
        <p:spPr>
          <a:xfrm>
            <a:off x="5868000" y="4464000"/>
            <a:ext cx="360" cy="21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225" name="CustomShape 17"/>
          <p:cNvSpPr/>
          <p:nvPr/>
        </p:nvSpPr>
        <p:spPr>
          <a:xfrm>
            <a:off x="5868000" y="5328000"/>
            <a:ext cx="360" cy="21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Gliederung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51640" y="1124640"/>
            <a:ext cx="863892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Einleitung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Klassenhierarchie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Konstruktor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Übersetzungsfunktion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Testprogramm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Zusammenfassung und Ausblick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288000" y="936360"/>
            <a:ext cx="323892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Übersetzungsfunktion: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Articulation Parameter:</a:t>
            </a: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60000" y="1512000"/>
            <a:ext cx="4390920" cy="31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29" name="Table 4"/>
          <p:cNvGraphicFramePr/>
          <p:nvPr/>
        </p:nvGraphicFramePr>
        <p:xfrm>
          <a:off x="2180160" y="1962000"/>
          <a:ext cx="5075640" cy="2651760"/>
        </p:xfrm>
        <a:graphic>
          <a:graphicData uri="http://schemas.openxmlformats.org/drawingml/2006/table">
            <a:tbl>
              <a:tblPr/>
              <a:tblGrid>
                <a:gridCol w="253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Typ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Parameter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Primary Turret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Azimuth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Azimuth_Rate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Elevation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(Elevation_Rate)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VLS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(Azimuth)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Radar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(Position)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Sonar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(Position)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Testprogramm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32000" y="1440000"/>
            <a:ext cx="791964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Schiffe vom Typ F124 und F123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Panzer vom Typ Leopard 2 A6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F124 fährt ein Kurs am Equator und sendet alle 0.5 sek PDU ins Netzwerk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Zusammenfassung und Ausblick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32000" y="1080000"/>
            <a:ext cx="6839640" cy="392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Fähigkeiten: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Erstellung von Objekten und Equipment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Simulation der Objekte losgelöst vom DIS-Protokoll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Übersetzen der Objekte in das DIS-Protokoll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Versenden der Objekte an andere Simulation/Viewer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Begrenzte Anzahl an unterstützten Einheiten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Ausblick: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Klassenhierarchie kann beliebig erweitert werden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Anzahl der unterstützten Einheiten einfach Erweiterbar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 neuer Methoden einfach realisierbar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1840" lvl="1" indent="-285480">
              <a:lnSpc>
                <a:spcPct val="100000"/>
              </a:lnSpc>
              <a:buClr>
                <a:srgbClr val="CC0000"/>
              </a:buClr>
              <a:buFont typeface="Arial"/>
              <a:buChar char="−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Positionsprüfung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1840" lvl="1" indent="-285480">
              <a:lnSpc>
                <a:spcPct val="100000"/>
              </a:lnSpc>
              <a:buClr>
                <a:srgbClr val="CC0000"/>
              </a:buClr>
              <a:buFont typeface="Arial"/>
              <a:buChar char="−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Erstellen von Fahrplänen oder Routenanweisung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1840" lvl="1" indent="-285480">
              <a:lnSpc>
                <a:spcPct val="100000"/>
              </a:lnSpc>
              <a:buClr>
                <a:srgbClr val="CC0000"/>
              </a:buClr>
              <a:buFont typeface="Arial"/>
              <a:buChar char="−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Interaktionen mit anderen Objekten (Kollision, Beschuss, ...)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10760" y="209520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Fragen?</a:t>
            </a:r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Quellen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70280" y="1449000"/>
            <a:ext cx="8803080" cy="29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[1] https://www.copybook.com/media/military/profiles/laarsa-legion-of-associated-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airborne-republic-of-south-africa/migrated/images/SimuStrike-800.jpg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[2] https://news.usni.org/wp-content/uploads/2018/02/161118-N-N0443-0040.jpg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[3] IEEE Standard for Distributed Interactive Simulation – Aplication Protocols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[4] http://earthstationnotes.blogspot.com/2011/08/cone-of-silence-demystified.html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[5] http://open-dis.org/Open-DIS.ppt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Einleitung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251640" y="1124640"/>
            <a:ext cx="863892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Motivation: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Grafik 3"/>
          <p:cNvPicPr/>
          <p:nvPr/>
        </p:nvPicPr>
        <p:blipFill>
          <a:blip r:embed="rId3"/>
          <a:stretch/>
        </p:blipFill>
        <p:spPr>
          <a:xfrm>
            <a:off x="395640" y="1917000"/>
            <a:ext cx="4120200" cy="2734200"/>
          </a:xfrm>
          <a:prstGeom prst="rect">
            <a:avLst/>
          </a:prstGeom>
          <a:ln>
            <a:noFill/>
          </a:ln>
        </p:spPr>
      </p:pic>
      <p:pic>
        <p:nvPicPr>
          <p:cNvPr id="144" name="Grafik 6"/>
          <p:cNvPicPr/>
          <p:nvPr/>
        </p:nvPicPr>
        <p:blipFill>
          <a:blip r:embed="rId4"/>
          <a:stretch/>
        </p:blipFill>
        <p:spPr>
          <a:xfrm>
            <a:off x="4626000" y="1917000"/>
            <a:ext cx="4318200" cy="2734200"/>
          </a:xfrm>
          <a:prstGeom prst="rect">
            <a:avLst/>
          </a:prstGeom>
          <a:ln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395640" y="4658760"/>
            <a:ext cx="287820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F/A-18 SimuStrike [1]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4572000" y="4535640"/>
            <a:ext cx="3415680" cy="3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Full Mission Bridge (FMB) simulator (USN)</a:t>
            </a: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 </a:t>
            </a: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[2]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Einleitung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251640" y="1124640"/>
            <a:ext cx="863892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Motivation: 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Verknüpfung der beiden Simulatoren 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Gemeinsames absolvieren von Trainings 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44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 verbundener Kräfte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Ausbildung von Personal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Entwicklung und Tests neuer Taktiken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Einleitung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251640" y="1124640"/>
            <a:ext cx="863892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Ziel: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Entwurf einer Klassenhierarchie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Erstellung eines Objektes mithilfe der Klassenhierarchie  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 des erstellten Objektes in das DIS - Protokoll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251640" y="978840"/>
            <a:ext cx="863892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7640" indent="-285480">
              <a:lnSpc>
                <a:spcPct val="100000"/>
              </a:lnSpc>
              <a:buClr>
                <a:srgbClr val="CA003B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Historie</a:t>
            </a: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2080" lvl="1" indent="-342720">
              <a:lnSpc>
                <a:spcPct val="100000"/>
              </a:lnSpc>
              <a:buClr>
                <a:srgbClr val="CA003B"/>
              </a:buClr>
              <a:buFont typeface="Symbol" charset="2"/>
              <a:buChar char=""/>
            </a:pPr>
            <a:r>
              <a:rPr lang="de-DE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Entwickelt vom „Institute for Simulation and Training (IST)“ der  „University of Central Florida“ 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2080" lvl="1" indent="-342720">
              <a:lnSpc>
                <a:spcPct val="100000"/>
              </a:lnSpc>
              <a:buClr>
                <a:srgbClr val="CA003B"/>
              </a:buClr>
              <a:buFont typeface="Symbol" charset="2"/>
              <a:buChar char=""/>
            </a:pPr>
            <a:r>
              <a:rPr lang="de-DE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IEEE 1278-1993 - Standard for Distributed Interactive Simulation - Application protocols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2080" lvl="1" indent="-342720">
              <a:lnSpc>
                <a:spcPct val="100000"/>
              </a:lnSpc>
              <a:buClr>
                <a:srgbClr val="CA003B"/>
              </a:buClr>
              <a:buFont typeface="Symbol" charset="2"/>
              <a:buChar char=""/>
            </a:pPr>
            <a:r>
              <a:rPr lang="de-DE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Neuste Version ist: IEEE 1278.1 - 2012 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2080" lvl="1" indent="-342720">
              <a:lnSpc>
                <a:spcPct val="100000"/>
              </a:lnSpc>
              <a:buClr>
                <a:srgbClr val="CA003B"/>
              </a:buClr>
              <a:buFont typeface="Symbol" charset="2"/>
              <a:buChar char=""/>
            </a:pPr>
            <a:r>
              <a:rPr lang="de-DE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„open-dis“ vom „MOVES“ Institut  der „Naval Postgraduate School“ entwickelt</a:t>
            </a: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4880" indent="-342720">
              <a:lnSpc>
                <a:spcPct val="100000"/>
              </a:lnSpc>
              <a:buClr>
                <a:srgbClr val="CA003B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Grundidee: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Vernetzen von unterschiedlichen Simulationen 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 bilden unterschiedliche Dinge ab 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44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Einheiten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44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Events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44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Logistik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44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Simulationsmanagement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44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Informationen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251640" y="1124640"/>
            <a:ext cx="863892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Grundidee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367440" y="1977480"/>
            <a:ext cx="1445760" cy="6836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380880" y="4876920"/>
            <a:ext cx="1674360" cy="6836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State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1752480" y="3200400"/>
            <a:ext cx="1598040" cy="11408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Interaction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Family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2590920" y="4876920"/>
            <a:ext cx="1674360" cy="6836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Collision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4800600" y="3200400"/>
            <a:ext cx="1598040" cy="11408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Warfare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Family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8"/>
          <p:cNvSpPr/>
          <p:nvPr/>
        </p:nvSpPr>
        <p:spPr>
          <a:xfrm>
            <a:off x="4724280" y="4876920"/>
            <a:ext cx="1674360" cy="6836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6781680" y="4876920"/>
            <a:ext cx="1674360" cy="6836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Detonation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Line 10"/>
          <p:cNvSpPr/>
          <p:nvPr/>
        </p:nvSpPr>
        <p:spPr>
          <a:xfrm flipV="1">
            <a:off x="1295280" y="4343400"/>
            <a:ext cx="1143000" cy="533160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63" name="Line 11"/>
          <p:cNvSpPr/>
          <p:nvPr/>
        </p:nvSpPr>
        <p:spPr>
          <a:xfrm flipH="1" flipV="1">
            <a:off x="2743200" y="4343400"/>
            <a:ext cx="609480" cy="533160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64" name="Line 12"/>
          <p:cNvSpPr/>
          <p:nvPr/>
        </p:nvSpPr>
        <p:spPr>
          <a:xfrm flipV="1">
            <a:off x="2666880" y="2666880"/>
            <a:ext cx="1143000" cy="533520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65" name="Line 13"/>
          <p:cNvSpPr/>
          <p:nvPr/>
        </p:nvSpPr>
        <p:spPr>
          <a:xfrm flipH="1" flipV="1">
            <a:off x="4267080" y="2666880"/>
            <a:ext cx="1219320" cy="533520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66" name="Line 14"/>
          <p:cNvSpPr/>
          <p:nvPr/>
        </p:nvSpPr>
        <p:spPr>
          <a:xfrm flipV="1">
            <a:off x="5181480" y="4343400"/>
            <a:ext cx="533520" cy="533160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67" name="Line 15"/>
          <p:cNvSpPr/>
          <p:nvPr/>
        </p:nvSpPr>
        <p:spPr>
          <a:xfrm flipH="1" flipV="1">
            <a:off x="6019560" y="4343400"/>
            <a:ext cx="1371600" cy="533160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68" name="CustomShape 16"/>
          <p:cNvSpPr/>
          <p:nvPr/>
        </p:nvSpPr>
        <p:spPr>
          <a:xfrm>
            <a:off x="228240" y="5662800"/>
            <a:ext cx="34992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[5]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251640" y="1124640"/>
            <a:ext cx="863892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State PDU :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 Header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ID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Force ID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Number of Variable Records(N)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Type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Alternative Entity Type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Location 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Linear Velocity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Orientation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Variable Parameter records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 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0" y="5276520"/>
            <a:ext cx="34992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[3]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3" name="Table 3"/>
          <p:cNvGraphicFramePr/>
          <p:nvPr>
            <p:extLst>
              <p:ext uri="{D42A27DB-BD31-4B8C-83A1-F6EECF244321}">
                <p14:modId xmlns:p14="http://schemas.microsoft.com/office/powerpoint/2010/main" val="4022461989"/>
              </p:ext>
            </p:extLst>
          </p:nvPr>
        </p:nvGraphicFramePr>
        <p:xfrm>
          <a:off x="108000" y="1053000"/>
          <a:ext cx="8784720" cy="4149000"/>
        </p:xfrm>
        <a:graphic>
          <a:graphicData uri="http://schemas.openxmlformats.org/drawingml/2006/table">
            <a:tbl>
              <a:tblPr/>
              <a:tblGrid>
                <a:gridCol w="113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3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100" b="1" strike="noStrike" spc="-1" dirty="0">
                        <a:solidFill>
                          <a:srgbClr val="595959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100" b="1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Field </a:t>
                      </a:r>
                      <a:r>
                        <a:rPr lang="de-DE" sz="1100" b="1" strike="noStrike" spc="-1" dirty="0" err="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size</a:t>
                      </a:r>
                      <a:r>
                        <a:rPr lang="de-DE" sz="1100" b="1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 (</a:t>
                      </a:r>
                      <a:r>
                        <a:rPr lang="de-DE" sz="1100" b="1" strike="noStrike" spc="-1" dirty="0" err="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bits</a:t>
                      </a:r>
                      <a:r>
                        <a:rPr lang="de-DE" sz="1100" b="1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lang="de-DE" sz="11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1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Entity State PDU </a:t>
                      </a:r>
                      <a:r>
                        <a:rPr lang="de-DE" sz="1600" b="1" strike="noStrike" spc="-1" dirty="0" err="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fields</a:t>
                      </a:r>
                      <a:endParaRPr lang="de-DE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80">
                <a:tc row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050" b="0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96</a:t>
                      </a:r>
                      <a:endParaRPr lang="de-DE" sz="105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PDU Header</a:t>
                      </a:r>
                      <a:endParaRPr lang="de-DE" sz="12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Protocol Version—8-bit enumeration </a:t>
                      </a:r>
                      <a:r>
                        <a:rPr lang="de-DE" sz="1200" b="0" strike="noStrike" spc="-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(IEEE 1278.1A-1998 (6))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Exercise ID—8-bit unsigned integer </a:t>
                      </a:r>
                      <a:r>
                        <a:rPr lang="de-DE" sz="1200" b="0" strike="noStrike" spc="-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(0)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PDU Type—8-bit enumeration </a:t>
                      </a:r>
                      <a:r>
                        <a:rPr lang="de-DE" sz="1200" b="0" strike="noStrike" spc="-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(Entity State (1))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Protocol Family—8-bit enumeration </a:t>
                      </a:r>
                      <a:r>
                        <a:rPr lang="de-DE" sz="1200" b="0" strike="noStrike" spc="-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(Entity information/interaction (1))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Timestamp—32-bit unsigned integer 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2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Length—16-bit unsigned integer </a:t>
                      </a:r>
                      <a:r>
                        <a:rPr lang="de-DE" sz="1200" b="0" strike="noStrike" spc="-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(208)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2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PDU Status—8-bit </a:t>
                      </a:r>
                      <a:r>
                        <a:rPr lang="de-DE" sz="1200" b="0" strike="noStrike" spc="-1" dirty="0" err="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record</a:t>
                      </a:r>
                      <a:r>
                        <a:rPr lang="de-DE" sz="1200" b="0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 </a:t>
                      </a:r>
                      <a:endParaRPr lang="de-DE" sz="12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04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Padding—8 bits unused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Padding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—8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bits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unused</a:t>
                      </a:r>
                      <a:endParaRPr lang="de-DE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280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050" b="0" strike="noStrike" spc="-1" dirty="0">
                        <a:solidFill>
                          <a:srgbClr val="595959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050" b="0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48</a:t>
                      </a:r>
                      <a:endParaRPr lang="de-DE" sz="105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rgbClr val="595959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Entity ID</a:t>
                      </a:r>
                      <a:endParaRPr lang="de-DE" sz="12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Site </a:t>
                      </a:r>
                      <a:r>
                        <a:rPr lang="de-DE" sz="1200" b="0" strike="noStrike" spc="-1" dirty="0" err="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Number</a:t>
                      </a:r>
                      <a:r>
                        <a:rPr lang="de-DE" sz="1200" b="0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—16-bit </a:t>
                      </a:r>
                      <a:r>
                        <a:rPr lang="de-DE" sz="1200" b="0" strike="noStrike" spc="-1" dirty="0" err="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unsigned</a:t>
                      </a:r>
                      <a:r>
                        <a:rPr lang="de-DE" sz="1200" b="0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 integer </a:t>
                      </a:r>
                      <a:r>
                        <a:rPr lang="de-DE" sz="12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(0)</a:t>
                      </a:r>
                      <a:endParaRPr lang="de-DE" sz="12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04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Application Number—16-bit unsigned integer </a:t>
                      </a:r>
                      <a:r>
                        <a:rPr lang="de-DE" sz="1200" b="0" strike="noStrike" spc="-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(1)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Application Number—16-bit unsigned integer </a:t>
                      </a:r>
                      <a:r>
                        <a:rPr lang="en-US" sz="1200" b="0" i="0" u="none" strike="noStrike" kern="12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(1)</a:t>
                      </a:r>
                      <a:endParaRPr lang="de-DE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340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Entity Number—16-bit unsigned integer </a:t>
                      </a:r>
                      <a:r>
                        <a:rPr lang="de-DE" sz="1200" b="0" strike="noStrike" spc="-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(1)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Entity Number—16-bit unsigned integer </a:t>
                      </a:r>
                      <a:r>
                        <a:rPr lang="en-US" sz="1200" b="0" i="0" u="none" strike="noStrike" kern="12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(1)</a:t>
                      </a:r>
                      <a:endParaRPr lang="de-DE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929</Words>
  <Application>Microsoft Office PowerPoint</Application>
  <PresentationFormat>Bildschirmpräsentation (4:3)</PresentationFormat>
  <Paragraphs>311</Paragraphs>
  <Slides>24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24</vt:i4>
      </vt:variant>
    </vt:vector>
  </HeadingPairs>
  <TitlesOfParts>
    <vt:vector size="32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unibw-hamburg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Kapitel 2 Betreibssysteme</dc:title>
  <dc:subject/>
  <dc:creator>Klauer</dc:creator>
  <dc:description/>
  <cp:lastModifiedBy>Henry Winkel</cp:lastModifiedBy>
  <cp:revision>418</cp:revision>
  <dcterms:created xsi:type="dcterms:W3CDTF">2004-01-27T06:52:56Z</dcterms:created>
  <dcterms:modified xsi:type="dcterms:W3CDTF">2018-09-11T14:07:47Z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unibw-hamburg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24</vt:i4>
  </property>
</Properties>
</file>