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0"/>
  </p:notesMasterIdLst>
  <p:sldIdLst>
    <p:sldId id="256" r:id="rId2"/>
    <p:sldId id="285" r:id="rId3"/>
    <p:sldId id="286" r:id="rId4"/>
    <p:sldId id="340" r:id="rId5"/>
    <p:sldId id="278" r:id="rId6"/>
    <p:sldId id="297" r:id="rId7"/>
    <p:sldId id="293" r:id="rId8"/>
    <p:sldId id="292" r:id="rId9"/>
    <p:sldId id="305" r:id="rId10"/>
    <p:sldId id="316" r:id="rId11"/>
    <p:sldId id="317" r:id="rId12"/>
    <p:sldId id="270" r:id="rId13"/>
    <p:sldId id="279" r:id="rId14"/>
    <p:sldId id="318" r:id="rId15"/>
    <p:sldId id="280" r:id="rId16"/>
    <p:sldId id="271" r:id="rId17"/>
    <p:sldId id="281" r:id="rId18"/>
    <p:sldId id="319" r:id="rId19"/>
    <p:sldId id="323" r:id="rId20"/>
    <p:sldId id="321" r:id="rId21"/>
    <p:sldId id="320" r:id="rId22"/>
    <p:sldId id="322" r:id="rId23"/>
    <p:sldId id="326" r:id="rId24"/>
    <p:sldId id="325" r:id="rId25"/>
    <p:sldId id="341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777777"/>
    <a:srgbClr val="969696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0" autoAdjust="0"/>
    <p:restoredTop sz="94660"/>
  </p:normalViewPr>
  <p:slideViewPr>
    <p:cSldViewPr>
      <p:cViewPr>
        <p:scale>
          <a:sx n="100" d="100"/>
          <a:sy n="100" d="100"/>
        </p:scale>
        <p:origin x="-28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0C21-886E-4140-896C-DEC06C21DB0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8FC7-CA18-4511-8791-45397C6FD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8FC7-CA18-4511-8791-45397C6FD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ＭＳ Ｐゴシック" pitchFamily="34" charset="-128"/>
                <a:cs typeface="+mn-cs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</p:grpSp>
      </p:grpSp>
      <p:pic>
        <p:nvPicPr>
          <p:cNvPr id="18" name="Picture 23" descr="SISO_Logo_Horizont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"/>
            <a:ext cx="74676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3E408-CE95-4AEB-AD98-A64178440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15E1-676C-4254-89C7-65D494AB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6C40B-08CF-4F2D-B811-77AF6F063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6324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47F0-3AF6-47D4-A40C-11C5237B6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6C468-ADCB-4B87-A9DE-668B74464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E0A42-B3DF-4BE7-9049-2116311AA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ACFB0-9763-4BC3-BC60-8668442C1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D1BEE-7BCC-49A4-9145-44447ABDA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7A6CC-905A-4B47-98C9-72AAC911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5EC7-5FDE-4D82-AF09-C5A1E7B9F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683BA-DA67-400B-95D5-6A41EC1A2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FBC9D-E2DA-4313-965E-1524AF4F6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ＭＳ Ｐゴシック" pitchFamily="34" charset="-128"/>
                <a:cs typeface="+mn-cs"/>
              </a:endParaRPr>
            </a:p>
          </p:txBody>
        </p:sp>
        <p:grpSp>
          <p:nvGrpSpPr>
            <p:cNvPr id="1035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304800"/>
            <a:ext cx="6324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DC9EF3B-3BB8-457B-BBAF-71BD50C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22" descr="SISO_Logo_Vertical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28600" y="314325"/>
            <a:ext cx="20955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34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gif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696200" cy="1676400"/>
          </a:xfrm>
        </p:spPr>
        <p:txBody>
          <a:bodyPr/>
          <a:lstStyle/>
          <a:p>
            <a:pPr algn="ctr" eaLnBrk="1" hangingPunct="1"/>
            <a:r>
              <a:rPr lang="en-US" sz="4800" b="0" dirty="0" smtClean="0">
                <a:effectLst/>
                <a:ea typeface="ＭＳ Ｐゴシック"/>
              </a:rPr>
              <a:t>Distributed Interactive Simulation (DIS)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6781800" cy="190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3600" dirty="0" smtClean="0">
                <a:ea typeface="ＭＳ Ｐゴシック"/>
              </a:rPr>
              <a:t>Bob Murray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ＭＳ Ｐゴシック"/>
              </a:rPr>
              <a:t>DIS PDG Vice Chair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ea typeface="ＭＳ Ｐゴシック"/>
              </a:rPr>
              <a:t>bob.murray@boeing.com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71600" y="35052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Extensibility &amp; Dead Reckoning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6324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30 March 2013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Forward Compatibility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543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Surprisingly, almost all modifications to PDUs are forward compatible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Assume old sims will simply discard the five brand new PDUs</a:t>
            </a:r>
          </a:p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Functionality added in padding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Old sims should ignore padding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DIS always had a rule to set pads to zero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Zero value defined as old function so new sims interpret old PDUs properly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/>
              </a:rPr>
              <a:t>Variable Parameter records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5438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Made use of existing Articulated / Attached parts in Entity State and Detonate PDUs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Renamed Variable Parameter records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Maintains forward/backward compatibility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Name is misleading: format is variable but length must remain fixed at 16 bytes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First 8 bits denotes record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Other 120 bits open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Example VP record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3 new records defined in 1278.1</a:t>
            </a:r>
          </a:p>
        </p:txBody>
      </p:sp>
      <p:graphicFrame>
        <p:nvGraphicFramePr>
          <p:cNvPr id="90152" name="Group 40"/>
          <p:cNvGraphicFramePr>
            <a:graphicFrameLocks noGrp="1"/>
          </p:cNvGraphicFramePr>
          <p:nvPr/>
        </p:nvGraphicFramePr>
        <p:xfrm>
          <a:off x="5257800" y="2667000"/>
          <a:ext cx="3733800" cy="3851276"/>
        </p:xfrm>
        <a:graphic>
          <a:graphicData uri="http://schemas.openxmlformats.org/drawingml/2006/table">
            <a:tbl>
              <a:tblPr/>
              <a:tblGrid>
                <a:gridCol w="2036763"/>
                <a:gridCol w="1697037"/>
              </a:tblGrid>
              <a:tr h="4953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Arial" charset="0"/>
                        </a:rPr>
                        <a:t>Separation VP record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Parameter Type Designator = 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 enumeration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Reason for Separation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 enumeration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Pre-Entity Indicator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 enum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Padding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8-bits unused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Parent Entity ID 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48-bit enum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Padding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16 bits unused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Station Name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16-bit enum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Station Number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16-bit enum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5634" name="Rectangle 106"/>
          <p:cNvSpPr>
            <a:spLocks noChangeArrowheads="1"/>
          </p:cNvSpPr>
          <p:nvPr/>
        </p:nvSpPr>
        <p:spPr bwMode="auto">
          <a:xfrm>
            <a:off x="0" y="460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571500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20594" name="Rectangle 114"/>
          <p:cNvSpPr>
            <a:spLocks noChangeArrowheads="1"/>
          </p:cNvSpPr>
          <p:nvPr/>
        </p:nvSpPr>
        <p:spPr bwMode="auto">
          <a:xfrm>
            <a:off x="381000" y="2590800"/>
            <a:ext cx="4724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Separation VP (shown)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Entity Type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Entity Association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No change to Articulated and Attached Parts VP records</a:t>
            </a:r>
            <a:r>
              <a:rPr lang="en-US" sz="280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Several ideas for future extended appearance VP records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8" name="Rectangle 1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Standard Variable Specification Record</a:t>
            </a:r>
          </a:p>
        </p:txBody>
      </p:sp>
      <p:graphicFrame>
        <p:nvGraphicFramePr>
          <p:cNvPr id="29895" name="Group 199"/>
          <p:cNvGraphicFramePr>
            <a:graphicFrameLocks noGrp="1"/>
          </p:cNvGraphicFramePr>
          <p:nvPr>
            <p:ph idx="1"/>
          </p:nvPr>
        </p:nvGraphicFramePr>
        <p:xfrm>
          <a:off x="1066800" y="1981200"/>
          <a:ext cx="7391400" cy="4567555"/>
        </p:xfrm>
        <a:graphic>
          <a:graphicData uri="http://schemas.openxmlformats.org/drawingml/2006/table">
            <a:tbl>
              <a:tblPr/>
              <a:tblGrid>
                <a:gridCol w="3332163"/>
                <a:gridCol w="4059237"/>
              </a:tblGrid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Number of Standard Variable Records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16-bit unsigned integer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02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Standard Variable record #1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Record Type – 32-bit enumeration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58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Record Length – 16-bit unsigned integer (6+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Record-Specific Fields –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 octets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1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Padding to 64 bits –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 octets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755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o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788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Standard Variable record #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Record Type – 32-bit enumeration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Record Length – 16-bit unsigned integer (6+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Record-Specific Fields –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 octets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Padding to 64 bits –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 octets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Standard Variable Spec Record (cont)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543800" cy="4800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Format used for all new variable records</a:t>
            </a:r>
          </a:p>
          <a:p>
            <a:pPr eaLnBrk="1" hangingPunct="1"/>
            <a:r>
              <a:rPr lang="en-US" smtClean="0">
                <a:ea typeface="ＭＳ Ｐゴシック"/>
              </a:rPr>
              <a:t>32-bit Record Type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Enum values assigned to not conflict with Datum IDs</a:t>
            </a:r>
          </a:p>
          <a:p>
            <a:pPr eaLnBrk="1" hangingPunct="1"/>
            <a:r>
              <a:rPr lang="en-US" smtClean="0">
                <a:ea typeface="ＭＳ Ｐゴシック"/>
              </a:rPr>
              <a:t>Length field based on IP rules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Number of bytes, not bits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Includes record header, payload, padding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Always multiple of 8 for 64-bit alignment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Uses of Standard Variable Spec Record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Transmitter PDU – Variable Transmitter Parameters records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IFF PDU Layers 3, 4, 5 – IFF Data records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Directed Energy Fire PDU – DE records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Entity Damage Status PDU – Damage Description records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IO PDUs – IO records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Attribute PDU – Attribute records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All future PDUs to contain Std Var records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Attribute PDU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Allows existing PDUs to be extended without breaking forward or backward compatibility</a:t>
            </a:r>
          </a:p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Not allowed to contain information that already exists in other PDUs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Otherwise, there would be confusion about which PDU to use</a:t>
            </a:r>
          </a:p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Attribute records conform to Standard Variable Spec record format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Attribute Record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The PDU contains sets of Attribute records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Effectively a two-dimensional array of Attribute records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Each set is tied to an entity or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Envisioned for constructive sims to update attributes of many entities in one PDU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Can still filter whole sets by Entity ID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Coupled Extension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543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A transient PDU can be extended by attaching an Attribute PDU to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This is called Coupled Extension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PDU Status bit indicates PDU is followed by an Attribute PDU in a PDU bundle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The two PDUs shall not be separated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Stateful PDUs can be extended by sending Attribute PDUs at any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Or, the Attribute PDU can be coupled if desired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Attribute Heartbeats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543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Attributes for stateful PDUs have same heartbeat rules as PDUs they extend</a:t>
            </a:r>
          </a:p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If not coupled, a separate timer could be kept for main PDU and attributes</a:t>
            </a:r>
          </a:p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Or, simpler implementation would be to update main PDU and attributes together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Uses same heartbeat timer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But risks excessive updates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effectLst/>
                <a:ea typeface="ＭＳ Ｐゴシック"/>
              </a:rPr>
              <a:t>Overview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9248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chemeClr val="hlink"/>
                </a:solidFill>
                <a:effectLst/>
                <a:ea typeface="ＭＳ Ｐゴシック"/>
              </a:rPr>
              <a:t>DIS Extensibility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ffectLst/>
                <a:ea typeface="ＭＳ Ｐゴシック"/>
              </a:rPr>
              <a:t>Why we need PDU customization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ffectLst/>
                <a:ea typeface="ＭＳ Ｐゴシック"/>
              </a:rPr>
              <a:t>Compatibility with previous DIS standards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ffectLst/>
                <a:ea typeface="ＭＳ Ｐゴシック"/>
              </a:rPr>
              <a:t>Variable Parameter and Standard Variable records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ffectLst/>
                <a:ea typeface="ＭＳ Ｐゴシック"/>
              </a:rPr>
              <a:t>Attribute PDU</a:t>
            </a:r>
          </a:p>
          <a:p>
            <a:pPr eaLnBrk="1" hangingPunct="1">
              <a:defRPr/>
            </a:pPr>
            <a:r>
              <a:rPr lang="en-US" sz="2800" smtClean="0">
                <a:solidFill>
                  <a:schemeClr val="tx2"/>
                </a:solidFill>
                <a:effectLst/>
                <a:ea typeface="ＭＳ Ｐゴシック"/>
              </a:rPr>
              <a:t>Dead Reckoning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tx2"/>
                </a:solidFill>
                <a:effectLst/>
                <a:ea typeface="ＭＳ Ｐゴシック"/>
              </a:rPr>
              <a:t>General concept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tx2"/>
                </a:solidFill>
                <a:effectLst/>
                <a:ea typeface="ＭＳ Ｐゴシック"/>
              </a:rPr>
              <a:t>Rotational dead reckoning details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tx2"/>
                </a:solidFill>
                <a:effectLst/>
                <a:ea typeface="ＭＳ Ｐゴシック"/>
              </a:rPr>
              <a:t>New rotational threshold calculations methods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tx2"/>
                </a:solidFill>
                <a:ea typeface="ＭＳ Ｐゴシック"/>
              </a:rPr>
              <a:t>New computational savings methods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Defined Attribute Records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543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Three Attribute records have been defined in 1278.1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All extend the Electromagnetic Emission PDU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Blanking Sector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Angle Deception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False Target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ＭＳ Ｐゴシック"/>
              </a:rPr>
              <a:t>As with all customization, more Attribute records are proposed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Managing Extensions to DIS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6962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SISO-REF-030 has been assigned as a document to catalog DIS extensions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Produced by DIS Product Support Group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Will manage all </a:t>
            </a:r>
            <a:r>
              <a:rPr lang="en-US" dirty="0">
                <a:ea typeface="ＭＳ Ｐゴシック"/>
              </a:rPr>
              <a:t>changes proposed in </a:t>
            </a:r>
            <a:r>
              <a:rPr lang="en-US" dirty="0" smtClean="0">
                <a:ea typeface="ＭＳ Ｐゴシック"/>
              </a:rPr>
              <a:t>Problem/Change Requests (PCRs), not just customization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DIS PSG has started regular </a:t>
            </a:r>
            <a:r>
              <a:rPr lang="en-US" dirty="0" err="1" smtClean="0">
                <a:ea typeface="ＭＳ Ｐゴシック"/>
              </a:rPr>
              <a:t>telecons</a:t>
            </a:r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Always looking for volunteers to get it moving faster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Ideas for DIS V8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724400"/>
          </a:xfrm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Formal language to describe records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Probably XML-based</a:t>
            </a:r>
          </a:p>
          <a:p>
            <a:r>
              <a:rPr lang="en-US" dirty="0" smtClean="0">
                <a:effectLst/>
                <a:ea typeface="ＭＳ Ｐゴシック"/>
              </a:rPr>
              <a:t>Cleaner PDU structure that can be more easily </a:t>
            </a:r>
            <a:r>
              <a:rPr lang="en-US" dirty="0">
                <a:effectLst/>
                <a:ea typeface="ＭＳ Ｐゴシック"/>
              </a:rPr>
              <a:t>described </a:t>
            </a:r>
            <a:r>
              <a:rPr lang="en-US" dirty="0" smtClean="0">
                <a:effectLst/>
                <a:ea typeface="ＭＳ Ｐゴシック"/>
              </a:rPr>
              <a:t>formally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Single “discriminator” format for variable content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Suitable for auto code generators</a:t>
            </a:r>
          </a:p>
          <a:p>
            <a:r>
              <a:rPr lang="en-US" dirty="0" smtClean="0">
                <a:effectLst/>
                <a:ea typeface="ＭＳ Ｐゴシック"/>
              </a:rPr>
              <a:t>But would break PDU compatibility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So need easy gateway translation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effectLst/>
                <a:ea typeface="ＭＳ Ｐゴシック"/>
              </a:rPr>
              <a:t>Overview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81200"/>
            <a:ext cx="79248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/>
                <a:ea typeface="ＭＳ Ｐゴシック"/>
              </a:rPr>
              <a:t>DIS Extensibility</a:t>
            </a:r>
          </a:p>
          <a:p>
            <a:pPr lvl="1" eaLnBrk="1" hangingPunct="1">
              <a:defRPr/>
            </a:pPr>
            <a:r>
              <a:rPr lang="en-US" sz="2400" smtClean="0">
                <a:effectLst/>
                <a:ea typeface="ＭＳ Ｐゴシック"/>
              </a:rPr>
              <a:t>Why we need PDU customization</a:t>
            </a:r>
          </a:p>
          <a:p>
            <a:pPr lvl="1" eaLnBrk="1" hangingPunct="1">
              <a:defRPr/>
            </a:pPr>
            <a:r>
              <a:rPr lang="en-US" sz="2400" smtClean="0">
                <a:effectLst/>
                <a:ea typeface="ＭＳ Ｐゴシック"/>
              </a:rPr>
              <a:t>Compatibility with previous DIS standards</a:t>
            </a:r>
          </a:p>
          <a:p>
            <a:pPr lvl="1" eaLnBrk="1" hangingPunct="1">
              <a:defRPr/>
            </a:pPr>
            <a:r>
              <a:rPr lang="en-US" sz="2400" smtClean="0">
                <a:effectLst/>
                <a:ea typeface="ＭＳ Ｐゴシック"/>
              </a:rPr>
              <a:t>Variable Parameter and Standard Variable records</a:t>
            </a:r>
          </a:p>
          <a:p>
            <a:pPr lvl="1" eaLnBrk="1" hangingPunct="1">
              <a:defRPr/>
            </a:pPr>
            <a:r>
              <a:rPr lang="en-US" sz="2400" smtClean="0">
                <a:effectLst/>
                <a:ea typeface="ＭＳ Ｐゴシック"/>
              </a:rPr>
              <a:t>Attribute PDU</a:t>
            </a:r>
          </a:p>
          <a:p>
            <a:pPr eaLnBrk="1" hangingPunct="1">
              <a:defRPr/>
            </a:pPr>
            <a:r>
              <a:rPr lang="en-US" sz="2800" smtClean="0">
                <a:solidFill>
                  <a:schemeClr val="hlink"/>
                </a:solidFill>
                <a:effectLst/>
                <a:ea typeface="ＭＳ Ｐゴシック"/>
              </a:rPr>
              <a:t>Dead Reckoning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ffectLst/>
                <a:ea typeface="ＭＳ Ｐゴシック"/>
              </a:rPr>
              <a:t>General concept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ffectLst/>
                <a:ea typeface="ＭＳ Ｐゴシック"/>
              </a:rPr>
              <a:t>Rotational dead reckoning details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ffectLst/>
                <a:ea typeface="ＭＳ Ｐゴシック"/>
              </a:rPr>
              <a:t>New rotational threshold calculations methods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chemeClr val="hlink"/>
                </a:solidFill>
                <a:ea typeface="ＭＳ Ｐゴシック"/>
              </a:rPr>
              <a:t>New computational savings methods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Dead Reckoning Basics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Entity sender publishes state and extra information to predict state over time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Velocity (rate of change), acceleration</a:t>
            </a:r>
          </a:p>
          <a:p>
            <a:r>
              <a:rPr lang="en-US" dirty="0" smtClean="0">
                <a:effectLst/>
                <a:ea typeface="ＭＳ Ｐゴシック"/>
              </a:rPr>
              <a:t>Receivers dead reckon (extrapolate) between updates</a:t>
            </a:r>
          </a:p>
          <a:p>
            <a:r>
              <a:rPr lang="en-US" dirty="0" smtClean="0">
                <a:effectLst/>
                <a:ea typeface="ＭＳ Ｐゴシック"/>
              </a:rPr>
              <a:t>Entity also keeps a local extrapolation model to know what receivers see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Updates PDU when error between that model and truth exceeds a set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Dead Reckoning Example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3962400"/>
            <a:ext cx="7239000" cy="1867708"/>
          </a:xfrm>
          <a:noFill/>
        </p:spPr>
        <p:txBody>
          <a:bodyPr/>
          <a:lstStyle/>
          <a:p>
            <a:pPr marL="274320" eaLnBrk="1" hangingPunct="1">
              <a:spcBef>
                <a:spcPts val="0"/>
              </a:spcBef>
            </a:pPr>
            <a:r>
              <a:rPr lang="en-US" sz="2800" dirty="0">
                <a:solidFill>
                  <a:srgbClr val="00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Green Line</a:t>
            </a:r>
            <a:r>
              <a:rPr lang="en-US" sz="2800" dirty="0" smtClean="0">
                <a:solidFill>
                  <a:srgbClr val="00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“Truth” </a:t>
            </a:r>
            <a:r>
              <a:rPr lang="en-US" sz="2800" dirty="0">
                <a:solidFill>
                  <a:srgbClr val="00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</a:t>
            </a:r>
            <a:r>
              <a:rPr lang="en-US" sz="2800" dirty="0" smtClean="0">
                <a:solidFill>
                  <a:srgbClr val="00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(Sender)</a:t>
            </a:r>
            <a:endParaRPr lang="en-US" sz="2800" dirty="0">
              <a:solidFill>
                <a:srgbClr val="00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eaLnBrk="1" hangingPunct="1"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 Line: Dead Reckoned (extrapolated) 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(Sender and Receiver)</a:t>
            </a:r>
            <a:endParaRPr lang="en-US" sz="28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eaLnBrk="1" hangingPunct="1">
              <a:spcBef>
                <a:spcPts val="0"/>
              </a:spcBef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White Line: Smoothing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 (Receiver)</a:t>
            </a:r>
            <a:endParaRPr lang="en-US" sz="2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effectLst/>
              <a:ea typeface="ＭＳ Ｐゴシック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774335"/>
              </p:ext>
            </p:extLst>
          </p:nvPr>
        </p:nvGraphicFramePr>
        <p:xfrm>
          <a:off x="1828800" y="304800"/>
          <a:ext cx="6248400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4114800" imgH="4070845" progId="Visio.Drawing.11">
                  <p:embed/>
                </p:oleObj>
              </mc:Choice>
              <mc:Fallback>
                <p:oleObj name="Visio" r:id="rId3" imgW="4114800" imgH="40708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6248400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F 22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369">
            <a:off x="312486" y="3131884"/>
            <a:ext cx="1888016" cy="18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6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Positional Dead Reckoning, DRA 2-5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Dead Reckoning Algorithm 2 and 3</a:t>
            </a:r>
          </a:p>
          <a:p>
            <a:pPr lvl="1">
              <a:buFontTx/>
              <a:buNone/>
            </a:pPr>
            <a:r>
              <a:rPr lang="en-US" dirty="0" smtClean="0">
                <a:effectLst/>
                <a:ea typeface="ＭＳ Ｐゴシック"/>
              </a:rPr>
              <a:t>P = </a:t>
            </a:r>
            <a:r>
              <a:rPr lang="en-US" dirty="0" err="1" smtClean="0">
                <a:effectLst/>
                <a:ea typeface="ＭＳ Ｐゴシック"/>
              </a:rPr>
              <a:t>P</a:t>
            </a:r>
            <a:r>
              <a:rPr lang="en-US" baseline="-25000" dirty="0" err="1" smtClean="0">
                <a:effectLst/>
                <a:ea typeface="ＭＳ Ｐゴシック"/>
              </a:rPr>
              <a:t>update</a:t>
            </a:r>
            <a:r>
              <a:rPr lang="en-US" sz="3200" dirty="0" smtClean="0">
                <a:effectLst/>
                <a:ea typeface="ＭＳ Ｐゴシック"/>
              </a:rPr>
              <a:t> </a:t>
            </a:r>
            <a:r>
              <a:rPr lang="en-US" dirty="0" smtClean="0">
                <a:effectLst/>
                <a:ea typeface="ＭＳ Ｐゴシック"/>
              </a:rPr>
              <a:t>+ V</a:t>
            </a:r>
            <a:r>
              <a:rPr lang="el-GR" dirty="0" smtClean="0">
                <a:effectLst/>
                <a:latin typeface="Times New Roman" pitchFamily="18" charset="0"/>
                <a:ea typeface="ＭＳ Ｐゴシック"/>
                <a:cs typeface="Times New Roman" pitchFamily="18" charset="0"/>
              </a:rPr>
              <a:t>Δ</a:t>
            </a:r>
            <a:r>
              <a:rPr lang="en-US" dirty="0" smtClean="0">
                <a:effectLst/>
                <a:ea typeface="ＭＳ Ｐゴシック"/>
              </a:rPr>
              <a:t>t</a:t>
            </a:r>
          </a:p>
          <a:p>
            <a:pPr lvl="1">
              <a:buFontTx/>
              <a:buNone/>
            </a:pPr>
            <a:r>
              <a:rPr lang="en-US" dirty="0" smtClean="0">
                <a:effectLst/>
                <a:ea typeface="ＭＳ Ｐゴシック"/>
              </a:rPr>
              <a:t>where </a:t>
            </a:r>
            <a:r>
              <a:rPr lang="el-GR" dirty="0" smtClean="0">
                <a:effectLst/>
                <a:latin typeface="Times New Roman" pitchFamily="18" charset="0"/>
                <a:ea typeface="ＭＳ Ｐゴシック"/>
                <a:cs typeface="Times New Roman" pitchFamily="18" charset="0"/>
              </a:rPr>
              <a:t>Δ</a:t>
            </a:r>
            <a:r>
              <a:rPr lang="en-US" dirty="0" smtClean="0">
                <a:effectLst/>
                <a:ea typeface="ＭＳ Ｐゴシック"/>
              </a:rPr>
              <a:t>t is time since last update</a:t>
            </a:r>
          </a:p>
          <a:p>
            <a:r>
              <a:rPr lang="en-US" dirty="0">
                <a:effectLst/>
                <a:ea typeface="ＭＳ Ｐゴシック"/>
              </a:rPr>
              <a:t>Dead Reckoning Algorithm </a:t>
            </a:r>
            <a:r>
              <a:rPr lang="en-US" dirty="0" smtClean="0">
                <a:effectLst/>
                <a:ea typeface="ＭＳ Ｐゴシック"/>
              </a:rPr>
              <a:t>4 and 5</a:t>
            </a:r>
          </a:p>
          <a:p>
            <a:pPr lvl="1">
              <a:buFontTx/>
              <a:buNone/>
            </a:pPr>
            <a:r>
              <a:rPr lang="en-US" dirty="0" smtClean="0">
                <a:effectLst/>
                <a:ea typeface="ＭＳ Ｐゴシック"/>
              </a:rPr>
              <a:t>P = </a:t>
            </a:r>
            <a:r>
              <a:rPr lang="en-US" dirty="0" err="1" smtClean="0">
                <a:effectLst/>
                <a:ea typeface="ＭＳ Ｐゴシック"/>
              </a:rPr>
              <a:t>P</a:t>
            </a:r>
            <a:r>
              <a:rPr lang="en-US" baseline="-25000" dirty="0" err="1" smtClean="0">
                <a:effectLst/>
                <a:ea typeface="ＭＳ Ｐゴシック"/>
              </a:rPr>
              <a:t>update</a:t>
            </a:r>
            <a:r>
              <a:rPr lang="en-US" sz="3200" dirty="0" smtClean="0">
                <a:effectLst/>
                <a:ea typeface="ＭＳ Ｐゴシック"/>
              </a:rPr>
              <a:t> </a:t>
            </a:r>
            <a:r>
              <a:rPr lang="en-US" dirty="0" smtClean="0">
                <a:effectLst/>
                <a:ea typeface="ＭＳ Ｐゴシック"/>
              </a:rPr>
              <a:t>+ V</a:t>
            </a:r>
            <a:r>
              <a:rPr lang="el-GR" dirty="0" smtClean="0">
                <a:effectLst/>
                <a:latin typeface="Times New Roman" pitchFamily="18" charset="0"/>
                <a:ea typeface="ＭＳ Ｐゴシック"/>
                <a:cs typeface="Times New Roman" pitchFamily="18" charset="0"/>
              </a:rPr>
              <a:t>Δ</a:t>
            </a:r>
            <a:r>
              <a:rPr lang="en-US" dirty="0" smtClean="0">
                <a:effectLst/>
                <a:ea typeface="ＭＳ Ｐゴシック"/>
              </a:rPr>
              <a:t>t + ½A</a:t>
            </a:r>
            <a:r>
              <a:rPr lang="el-GR" dirty="0" smtClean="0">
                <a:effectLst/>
                <a:latin typeface="Times New Roman" pitchFamily="18" charset="0"/>
                <a:ea typeface="ＭＳ Ｐゴシック"/>
                <a:cs typeface="Times New Roman" pitchFamily="18" charset="0"/>
              </a:rPr>
              <a:t>Δ</a:t>
            </a:r>
            <a:r>
              <a:rPr lang="en-US" dirty="0" smtClean="0">
                <a:effectLst/>
                <a:ea typeface="ＭＳ Ｐゴシック"/>
              </a:rPr>
              <a:t>t</a:t>
            </a:r>
            <a:r>
              <a:rPr lang="en-US" baseline="30000" dirty="0" smtClean="0">
                <a:effectLst/>
                <a:ea typeface="ＭＳ Ｐゴシック"/>
              </a:rPr>
              <a:t>2</a:t>
            </a:r>
          </a:p>
          <a:p>
            <a:r>
              <a:rPr lang="en-US" dirty="0" smtClean="0">
                <a:effectLst/>
                <a:ea typeface="ＭＳ Ｐゴシック"/>
              </a:rPr>
              <a:t>Error checked in each of 3 axes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If any exceeds threshold, send update</a:t>
            </a:r>
          </a:p>
          <a:p>
            <a:r>
              <a:rPr lang="en-US" dirty="0" smtClean="0">
                <a:effectLst/>
                <a:ea typeface="ＭＳ Ｐゴシック"/>
              </a:rPr>
              <a:t> No change in DIS V7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Positional Dead Reckoning, DRA 6-9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DRA 6-9 use rotation rate and body coordinate velocity and acceleration to achieve better prediction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Math is more complicated and not used as much as DRA 2-5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But it is effective, should be used more</a:t>
            </a:r>
          </a:p>
          <a:p>
            <a:r>
              <a:rPr lang="en-US" dirty="0" smtClean="0">
                <a:effectLst/>
                <a:ea typeface="ＭＳ Ｐゴシック"/>
              </a:rPr>
              <a:t>No change in DIS V7 but errors in the math formulas were fixed</a:t>
            </a:r>
          </a:p>
          <a:p>
            <a:r>
              <a:rPr lang="en-US" dirty="0" smtClean="0">
                <a:effectLst/>
                <a:ea typeface="ＭＳ Ｐゴシック"/>
              </a:rPr>
              <a:t>See E.7.3 in the DIS V7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Rotational Dead Reckoning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DRA 2, 5, 6, and 9 have no rotational dead reckoning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Rotation rates not required for 2, 5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Rotation rates are required for 6 and 9 but only for positional dead reckoning</a:t>
            </a:r>
          </a:p>
          <a:p>
            <a:r>
              <a:rPr lang="en-US" dirty="0" smtClean="0">
                <a:effectLst/>
                <a:ea typeface="ＭＳ Ｐゴシック"/>
              </a:rPr>
              <a:t>DRA 3, 4, 7, 8 all have the same rotational DR formula</a:t>
            </a:r>
          </a:p>
          <a:p>
            <a:pPr lvl="1">
              <a:buFontTx/>
              <a:buNone/>
            </a:pPr>
            <a:r>
              <a:rPr lang="en-US" dirty="0" smtClean="0">
                <a:effectLst/>
                <a:ea typeface="ＭＳ Ｐゴシック"/>
              </a:rPr>
              <a:t>[R]</a:t>
            </a:r>
            <a:r>
              <a:rPr lang="en-US" baseline="-25000" dirty="0" smtClean="0">
                <a:effectLst/>
                <a:ea typeface="ＭＳ Ｐゴシック"/>
              </a:rPr>
              <a:t>w-&gt;b </a:t>
            </a:r>
            <a:r>
              <a:rPr lang="en-US" dirty="0" smtClean="0">
                <a:effectLst/>
                <a:ea typeface="ＭＳ Ｐゴシック"/>
              </a:rPr>
              <a:t>= [DR][R</a:t>
            </a:r>
            <a:r>
              <a:rPr lang="en-US" baseline="-25000" dirty="0" smtClean="0">
                <a:effectLst/>
                <a:ea typeface="ＭＳ Ｐゴシック"/>
              </a:rPr>
              <a:t>0</a:t>
            </a:r>
            <a:r>
              <a:rPr lang="en-US" dirty="0" smtClean="0">
                <a:effectLst/>
                <a:ea typeface="ＭＳ Ｐゴシック"/>
              </a:rPr>
              <a:t>]</a:t>
            </a:r>
            <a:r>
              <a:rPr lang="en-US" baseline="-25000" dirty="0" smtClean="0">
                <a:effectLst/>
                <a:ea typeface="ＭＳ Ｐゴシック"/>
              </a:rPr>
              <a:t>w-&gt;b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How Rotational Dead Reckoning Works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Rotation rates are given as a vector </a:t>
            </a:r>
            <a:r>
              <a:rPr lang="el-GR" smtClean="0">
                <a:effectLst/>
                <a:ea typeface="ＭＳ Ｐゴシック"/>
                <a:cs typeface="Tahoma" pitchFamily="34" charset="0"/>
              </a:rPr>
              <a:t>ω</a:t>
            </a:r>
            <a:r>
              <a:rPr lang="en-US" smtClean="0">
                <a:effectLst/>
                <a:ea typeface="ＭＳ Ｐゴシック"/>
                <a:cs typeface="Tahoma" pitchFamily="34" charset="0"/>
              </a:rPr>
              <a:t> </a:t>
            </a:r>
            <a:r>
              <a:rPr lang="en-US" smtClean="0">
                <a:effectLst/>
                <a:ea typeface="ＭＳ Ｐゴシック"/>
              </a:rPr>
              <a:t>in body coordinates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Direction of vector is axis of rotation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Magnitude |</a:t>
            </a:r>
            <a:r>
              <a:rPr lang="el-GR" smtClean="0">
                <a:effectLst/>
                <a:ea typeface="ＭＳ Ｐゴシック"/>
                <a:cs typeface="Tahoma" pitchFamily="34" charset="0"/>
              </a:rPr>
              <a:t>ω</a:t>
            </a:r>
            <a:r>
              <a:rPr lang="en-US" smtClean="0">
                <a:effectLst/>
                <a:ea typeface="ＭＳ Ｐゴシック"/>
                <a:cs typeface="Tahoma" pitchFamily="34" charset="0"/>
              </a:rPr>
              <a:t>|</a:t>
            </a:r>
            <a:r>
              <a:rPr lang="en-US" smtClean="0">
                <a:effectLst/>
                <a:ea typeface="ＭＳ Ｐゴシック"/>
              </a:rPr>
              <a:t> is rate of rotation about axis</a:t>
            </a:r>
          </a:p>
          <a:p>
            <a:r>
              <a:rPr lang="en-US" smtClean="0">
                <a:effectLst/>
                <a:ea typeface="ＭＳ Ｐゴシック"/>
              </a:rPr>
              <a:t>Receivers extrapolate orientation by rotating an entity about the axis by angle |</a:t>
            </a:r>
            <a:r>
              <a:rPr lang="el-GR" smtClean="0">
                <a:effectLst/>
                <a:ea typeface="ＭＳ Ｐゴシック"/>
                <a:cs typeface="Tahoma" pitchFamily="34" charset="0"/>
              </a:rPr>
              <a:t>ω</a:t>
            </a:r>
            <a:r>
              <a:rPr lang="en-US" smtClean="0">
                <a:effectLst/>
                <a:ea typeface="ＭＳ Ｐゴシック"/>
                <a:cs typeface="Tahoma" pitchFamily="34" charset="0"/>
              </a:rPr>
              <a:t>|</a:t>
            </a:r>
            <a:r>
              <a:rPr lang="el-GR" smtClean="0">
                <a:effectLst/>
                <a:latin typeface="Times New Roman" pitchFamily="18" charset="0"/>
                <a:ea typeface="ＭＳ Ｐゴシック"/>
                <a:cs typeface="Times New Roman" pitchFamily="18" charset="0"/>
              </a:rPr>
              <a:t>Δ</a:t>
            </a:r>
            <a:r>
              <a:rPr lang="en-US" smtClean="0">
                <a:effectLst/>
                <a:ea typeface="ＭＳ Ｐゴシック"/>
              </a:rPr>
              <a:t>t, used to form [DR] </a:t>
            </a:r>
          </a:p>
          <a:p>
            <a:r>
              <a:rPr lang="en-US" smtClean="0">
                <a:effectLst/>
                <a:ea typeface="ＭＳ Ｐゴシック"/>
              </a:rPr>
              <a:t>There is no acceleration in this math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6553200" cy="143192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effectLst/>
                <a:ea typeface="ＭＳ Ｐゴシック"/>
              </a:rPr>
              <a:t>DIS V7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IEEE 1278.1-2012 Distributed Interactive Simulation – Application Protocols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Real-time, geographically distributed interoperability for entity-level </a:t>
            </a:r>
            <a:r>
              <a:rPr lang="en-US" dirty="0" err="1" smtClean="0">
                <a:ea typeface="ＭＳ Ｐゴシック"/>
              </a:rPr>
              <a:t>sims</a:t>
            </a:r>
            <a:endParaRPr lang="en-US" dirty="0">
              <a:ea typeface="ＭＳ Ｐゴシック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Commonly called DIS Version 7 (V7)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Published by IEEE in December 2012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Combines DIS 1995 (V5) and 1998 (V6)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DIS PDG is also updating 1278.2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Communication Services and Profiles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Rotation Error Threshold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828800"/>
            <a:ext cx="7543800" cy="48768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Just as in positional, the extrapolated orientation will deviate from actual</a:t>
            </a:r>
          </a:p>
          <a:p>
            <a:r>
              <a:rPr lang="en-US" smtClean="0">
                <a:effectLst/>
                <a:ea typeface="ＭＳ Ｐゴシック"/>
              </a:rPr>
              <a:t>But calculating the error is not easy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This is the sender’s problem</a:t>
            </a:r>
          </a:p>
          <a:p>
            <a:r>
              <a:rPr lang="en-US" smtClean="0">
                <a:effectLst/>
                <a:ea typeface="ＭＳ Ｐゴシック"/>
              </a:rPr>
              <a:t>Differences in Euler angles is one way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But singularity point at 90 degree theta</a:t>
            </a:r>
          </a:p>
          <a:p>
            <a:r>
              <a:rPr lang="en-US" smtClean="0">
                <a:effectLst/>
                <a:ea typeface="ＭＳ Ｐゴシック"/>
              </a:rPr>
              <a:t>Actual error can be much less than Euler error near the singularity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Causes excessive updates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Rotational Error Solutions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Unfortunately, in World coordinates, entities can operate near singularity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e.g. a ship at the equator heading North</a:t>
            </a:r>
          </a:p>
          <a:p>
            <a:r>
              <a:rPr lang="en-US" dirty="0" smtClean="0">
                <a:effectLst/>
                <a:ea typeface="ＭＳ Ｐゴシック"/>
              </a:rPr>
              <a:t>For ground and surface entities, can solve problem by using local </a:t>
            </a:r>
            <a:r>
              <a:rPr lang="en-US" dirty="0" err="1" smtClean="0">
                <a:effectLst/>
                <a:ea typeface="ＭＳ Ｐゴシック"/>
              </a:rPr>
              <a:t>Eulers</a:t>
            </a:r>
            <a:endParaRPr lang="en-US" dirty="0" smtClean="0">
              <a:effectLst/>
              <a:ea typeface="ＭＳ Ｐゴシック"/>
            </a:endParaRPr>
          </a:p>
          <a:p>
            <a:pPr lvl="1"/>
            <a:r>
              <a:rPr lang="en-US" dirty="0" smtClean="0">
                <a:effectLst/>
                <a:ea typeface="ＭＳ Ｐゴシック"/>
              </a:rPr>
              <a:t>These entities are rarely at 90 pitch</a:t>
            </a:r>
          </a:p>
          <a:p>
            <a:r>
              <a:rPr lang="en-US" dirty="0" smtClean="0">
                <a:effectLst/>
                <a:ea typeface="ＭＳ Ｐゴシック"/>
              </a:rPr>
              <a:t>Or, DIS V7 has the math for determining exact error at any angle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Better Rotational Error Calculation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Given two orientations, actual and extrapolated, the error is angle of rotation that takes one to the other</a:t>
            </a:r>
          </a:p>
          <a:p>
            <a:r>
              <a:rPr lang="en-US" smtClean="0">
                <a:effectLst/>
                <a:ea typeface="ＭＳ Ｐゴシック"/>
              </a:rPr>
              <a:t>Orientations can be described in either rotation matrices or quaternions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4 numbers in quaternion has same orientation info as 9 in a rotation matrix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No singularity in either</a:t>
            </a:r>
          </a:p>
          <a:p>
            <a:r>
              <a:rPr lang="en-US" smtClean="0">
                <a:effectLst/>
                <a:ea typeface="ＭＳ Ｐゴシック"/>
              </a:rPr>
              <a:t>Math details described in Annex E.7.5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Rotational Matrix Solution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828800"/>
            <a:ext cx="7543800" cy="48768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Remember [R]</a:t>
            </a:r>
            <a:r>
              <a:rPr lang="en-US" baseline="-25000" dirty="0" smtClean="0">
                <a:effectLst/>
                <a:ea typeface="ＭＳ Ｐゴシック"/>
              </a:rPr>
              <a:t>w-&gt;b </a:t>
            </a:r>
            <a:r>
              <a:rPr lang="en-US" dirty="0" smtClean="0">
                <a:effectLst/>
                <a:ea typeface="ＭＳ Ｐゴシック"/>
              </a:rPr>
              <a:t>= [DR][R</a:t>
            </a:r>
            <a:r>
              <a:rPr lang="en-US" baseline="-25000" dirty="0" smtClean="0">
                <a:effectLst/>
                <a:ea typeface="ＭＳ Ｐゴシック"/>
              </a:rPr>
              <a:t>0</a:t>
            </a:r>
            <a:r>
              <a:rPr lang="en-US" dirty="0" smtClean="0">
                <a:effectLst/>
                <a:ea typeface="ＭＳ Ｐゴシック"/>
              </a:rPr>
              <a:t>]</a:t>
            </a:r>
            <a:r>
              <a:rPr lang="en-US" baseline="-25000" dirty="0" smtClean="0">
                <a:effectLst/>
                <a:ea typeface="ＭＳ Ｐゴシック"/>
              </a:rPr>
              <a:t>w-&gt;b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[R]</a:t>
            </a:r>
            <a:r>
              <a:rPr lang="en-US" baseline="-25000" dirty="0" smtClean="0">
                <a:effectLst/>
                <a:ea typeface="ＭＳ Ｐゴシック"/>
              </a:rPr>
              <a:t>w-&gt;b </a:t>
            </a:r>
            <a:r>
              <a:rPr lang="en-US" dirty="0" smtClean="0">
                <a:effectLst/>
                <a:ea typeface="ＭＳ Ｐゴシック"/>
              </a:rPr>
              <a:t>is the extrapolated orientation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Renamed to [R]</a:t>
            </a:r>
            <a:r>
              <a:rPr lang="en-US" baseline="-25000" dirty="0" smtClean="0">
                <a:effectLst/>
                <a:ea typeface="ＭＳ Ｐゴシック"/>
              </a:rPr>
              <a:t>D</a:t>
            </a:r>
            <a:r>
              <a:rPr lang="en-US" dirty="0" smtClean="0">
                <a:effectLst/>
                <a:ea typeface="ＭＳ Ｐゴシック"/>
              </a:rPr>
              <a:t> for Dead Reckoned</a:t>
            </a:r>
          </a:p>
          <a:p>
            <a:r>
              <a:rPr lang="en-US" dirty="0" smtClean="0">
                <a:effectLst/>
                <a:ea typeface="ＭＳ Ｐゴシック"/>
              </a:rPr>
              <a:t>[R]</a:t>
            </a:r>
            <a:r>
              <a:rPr lang="en-US" baseline="-25000" dirty="0" smtClean="0">
                <a:effectLst/>
                <a:ea typeface="ＭＳ Ｐゴシック"/>
              </a:rPr>
              <a:t>A</a:t>
            </a:r>
            <a:r>
              <a:rPr lang="en-US" dirty="0" smtClean="0">
                <a:effectLst/>
                <a:ea typeface="ＭＳ Ｐゴシック"/>
              </a:rPr>
              <a:t> represents the Actual orientation</a:t>
            </a:r>
          </a:p>
          <a:p>
            <a:r>
              <a:rPr lang="en-US" dirty="0" smtClean="0">
                <a:effectLst/>
                <a:ea typeface="ＭＳ Ｐゴシック"/>
              </a:rPr>
              <a:t>The Error rotation matrix is</a:t>
            </a:r>
          </a:p>
          <a:p>
            <a:pPr lvl="1">
              <a:buFontTx/>
              <a:buNone/>
            </a:pPr>
            <a:r>
              <a:rPr lang="en-US" dirty="0" smtClean="0">
                <a:effectLst/>
                <a:ea typeface="ＭＳ Ｐゴシック"/>
              </a:rPr>
              <a:t>[R]</a:t>
            </a:r>
            <a:r>
              <a:rPr lang="en-US" baseline="-25000" dirty="0" smtClean="0">
                <a:effectLst/>
                <a:ea typeface="ＭＳ Ｐゴシック"/>
              </a:rPr>
              <a:t>E</a:t>
            </a:r>
            <a:r>
              <a:rPr lang="en-US" dirty="0" smtClean="0">
                <a:effectLst/>
                <a:ea typeface="ＭＳ Ｐゴシック"/>
              </a:rPr>
              <a:t> = [R]</a:t>
            </a:r>
            <a:r>
              <a:rPr lang="en-US" baseline="-25000" dirty="0" smtClean="0">
                <a:effectLst/>
                <a:ea typeface="ＭＳ Ｐゴシック"/>
              </a:rPr>
              <a:t>D</a:t>
            </a:r>
            <a:r>
              <a:rPr lang="en-US" baseline="30000" dirty="0" smtClean="0">
                <a:effectLst/>
                <a:ea typeface="ＭＳ Ｐゴシック"/>
              </a:rPr>
              <a:t>T</a:t>
            </a:r>
            <a:r>
              <a:rPr lang="en-US" dirty="0" smtClean="0">
                <a:effectLst/>
                <a:ea typeface="ＭＳ Ｐゴシック"/>
              </a:rPr>
              <a:t> [R]</a:t>
            </a:r>
            <a:r>
              <a:rPr lang="en-US" baseline="-25000" dirty="0" smtClean="0">
                <a:effectLst/>
                <a:ea typeface="ＭＳ Ｐゴシック"/>
              </a:rPr>
              <a:t>A</a:t>
            </a:r>
            <a:r>
              <a:rPr lang="en-US" dirty="0" smtClean="0">
                <a:effectLst/>
                <a:ea typeface="ＭＳ Ｐゴシック"/>
              </a:rPr>
              <a:t> where </a:t>
            </a:r>
            <a:r>
              <a:rPr lang="en-US" baseline="30000" dirty="0" smtClean="0">
                <a:effectLst/>
                <a:ea typeface="ＭＳ Ｐゴシック"/>
              </a:rPr>
              <a:t>T</a:t>
            </a:r>
            <a:r>
              <a:rPr lang="en-US" dirty="0" smtClean="0">
                <a:effectLst/>
                <a:ea typeface="ＭＳ Ｐゴシック"/>
              </a:rPr>
              <a:t> is transposed</a:t>
            </a:r>
          </a:p>
          <a:p>
            <a:r>
              <a:rPr lang="en-US" dirty="0" smtClean="0">
                <a:effectLst/>
                <a:ea typeface="ＭＳ Ｐゴシック"/>
              </a:rPr>
              <a:t>If 3-Trace[R]</a:t>
            </a:r>
            <a:r>
              <a:rPr lang="en-US" baseline="-25000" dirty="0" smtClean="0">
                <a:effectLst/>
                <a:ea typeface="ＭＳ Ｐゴシック"/>
              </a:rPr>
              <a:t>E</a:t>
            </a:r>
            <a:r>
              <a:rPr lang="en-US" dirty="0" smtClean="0">
                <a:effectLst/>
                <a:ea typeface="ＭＳ Ｐゴシック"/>
              </a:rPr>
              <a:t> &gt; 2-2cos(threshold) then threshold has been exceeded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Trace is just sum of main diagonal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Quaternion Solution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828800"/>
            <a:ext cx="7543800" cy="48768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/>
              </a:rPr>
              <a:t>Similarly, q</a:t>
            </a:r>
            <a:r>
              <a:rPr lang="en-US" baseline="-25000" smtClean="0">
                <a:effectLst/>
                <a:ea typeface="ＭＳ Ｐゴシック"/>
              </a:rPr>
              <a:t>D</a:t>
            </a:r>
            <a:r>
              <a:rPr lang="en-US" smtClean="0">
                <a:effectLst/>
                <a:ea typeface="ＭＳ Ｐゴシック"/>
              </a:rPr>
              <a:t> = q</a:t>
            </a:r>
            <a:r>
              <a:rPr lang="en-US" baseline="-25000" smtClean="0">
                <a:effectLst/>
                <a:ea typeface="ＭＳ Ｐゴシック"/>
              </a:rPr>
              <a:t>U </a:t>
            </a:r>
            <a:r>
              <a:rPr lang="en-US" smtClean="0">
                <a:effectLst/>
                <a:ea typeface="ＭＳ Ｐゴシック"/>
              </a:rPr>
              <a:t>q</a:t>
            </a:r>
            <a:r>
              <a:rPr lang="en-US" baseline="-25000" smtClean="0">
                <a:effectLst/>
                <a:ea typeface="ＭＳ Ｐゴシック"/>
              </a:rPr>
              <a:t>DR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q</a:t>
            </a:r>
            <a:r>
              <a:rPr lang="en-US" baseline="-25000" smtClean="0">
                <a:effectLst/>
                <a:ea typeface="ＭＳ Ｐゴシック"/>
              </a:rPr>
              <a:t>U</a:t>
            </a:r>
            <a:r>
              <a:rPr lang="en-US" smtClean="0">
                <a:effectLst/>
                <a:ea typeface="ＭＳ Ｐゴシック"/>
              </a:rPr>
              <a:t> is orientation at Update, same orientation represented by [R</a:t>
            </a:r>
            <a:r>
              <a:rPr lang="en-US" baseline="-25000" smtClean="0">
                <a:effectLst/>
                <a:ea typeface="ＭＳ Ｐゴシック"/>
              </a:rPr>
              <a:t>0</a:t>
            </a:r>
            <a:r>
              <a:rPr lang="en-US" smtClean="0">
                <a:effectLst/>
                <a:ea typeface="ＭＳ Ｐゴシック"/>
              </a:rPr>
              <a:t>]</a:t>
            </a:r>
            <a:r>
              <a:rPr lang="en-US" baseline="-25000" smtClean="0">
                <a:effectLst/>
                <a:ea typeface="ＭＳ Ｐゴシック"/>
              </a:rPr>
              <a:t>w-&gt;b</a:t>
            </a:r>
            <a:endParaRPr lang="en-US" smtClean="0">
              <a:effectLst/>
              <a:ea typeface="ＭＳ Ｐゴシック"/>
            </a:endParaRPr>
          </a:p>
          <a:p>
            <a:r>
              <a:rPr lang="en-US" smtClean="0">
                <a:effectLst/>
                <a:ea typeface="ＭＳ Ｐゴシック"/>
              </a:rPr>
              <a:t>q</a:t>
            </a:r>
            <a:r>
              <a:rPr lang="en-US" baseline="-25000" smtClean="0">
                <a:effectLst/>
                <a:ea typeface="ＭＳ Ｐゴシック"/>
              </a:rPr>
              <a:t>A</a:t>
            </a:r>
            <a:r>
              <a:rPr lang="en-US" smtClean="0">
                <a:effectLst/>
                <a:ea typeface="ＭＳ Ｐゴシック"/>
              </a:rPr>
              <a:t> is the Actual orientation</a:t>
            </a:r>
          </a:p>
          <a:p>
            <a:r>
              <a:rPr lang="en-US" smtClean="0">
                <a:effectLst/>
                <a:ea typeface="ＭＳ Ｐゴシック"/>
              </a:rPr>
              <a:t>If 1- q</a:t>
            </a:r>
            <a:r>
              <a:rPr lang="en-US" baseline="-25000" smtClean="0">
                <a:effectLst/>
                <a:ea typeface="ＭＳ Ｐゴシック"/>
              </a:rPr>
              <a:t>A</a:t>
            </a:r>
            <a:r>
              <a:rPr lang="en-US" smtClean="0">
                <a:effectLst/>
                <a:ea typeface="ＭＳ Ｐゴシック"/>
                <a:cs typeface="Tahoma" pitchFamily="34" charset="0"/>
              </a:rPr>
              <a:t>•</a:t>
            </a:r>
            <a:r>
              <a:rPr lang="en-US" baseline="-25000" smtClean="0">
                <a:effectLst/>
                <a:ea typeface="ＭＳ Ｐゴシック"/>
              </a:rPr>
              <a:t> </a:t>
            </a:r>
            <a:r>
              <a:rPr lang="en-US" smtClean="0">
                <a:effectLst/>
                <a:ea typeface="ＭＳ Ｐゴシック"/>
              </a:rPr>
              <a:t>q</a:t>
            </a:r>
            <a:r>
              <a:rPr lang="en-US" baseline="-25000" smtClean="0">
                <a:effectLst/>
                <a:ea typeface="ＭＳ Ｐゴシック"/>
              </a:rPr>
              <a:t>D</a:t>
            </a:r>
            <a:r>
              <a:rPr lang="en-US" smtClean="0">
                <a:effectLst/>
                <a:ea typeface="ＭＳ Ｐゴシック"/>
              </a:rPr>
              <a:t> &gt; 1-cos(threshold/2)</a:t>
            </a:r>
            <a:br>
              <a:rPr lang="en-US" smtClean="0">
                <a:effectLst/>
                <a:ea typeface="ＭＳ Ｐゴシック"/>
              </a:rPr>
            </a:br>
            <a:r>
              <a:rPr lang="en-US" smtClean="0">
                <a:effectLst/>
                <a:ea typeface="ＭＳ Ｐゴシック"/>
              </a:rPr>
              <a:t>then threshold has been exceeded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q</a:t>
            </a:r>
            <a:r>
              <a:rPr lang="en-US" baseline="-25000" smtClean="0">
                <a:effectLst/>
                <a:ea typeface="ＭＳ Ｐゴシック"/>
              </a:rPr>
              <a:t>A</a:t>
            </a:r>
            <a:r>
              <a:rPr lang="en-US" smtClean="0">
                <a:effectLst/>
                <a:ea typeface="ＭＳ Ｐゴシック"/>
                <a:cs typeface="Tahoma" pitchFamily="34" charset="0"/>
              </a:rPr>
              <a:t>•</a:t>
            </a:r>
            <a:r>
              <a:rPr lang="en-US" baseline="-25000" smtClean="0">
                <a:effectLst/>
                <a:ea typeface="ＭＳ Ｐゴシック"/>
              </a:rPr>
              <a:t> </a:t>
            </a:r>
            <a:r>
              <a:rPr lang="en-US" smtClean="0">
                <a:effectLst/>
                <a:ea typeface="ＭＳ Ｐゴシック"/>
              </a:rPr>
              <a:t>q</a:t>
            </a:r>
            <a:r>
              <a:rPr lang="en-US" baseline="-25000" smtClean="0">
                <a:effectLst/>
                <a:ea typeface="ＭＳ Ｐゴシック"/>
              </a:rPr>
              <a:t>D</a:t>
            </a:r>
            <a:r>
              <a:rPr lang="en-US" smtClean="0">
                <a:effectLst/>
                <a:ea typeface="ＭＳ Ｐゴシック"/>
              </a:rPr>
              <a:t> is the quaternion dot product</a:t>
            </a:r>
          </a:p>
          <a:p>
            <a:r>
              <a:rPr lang="en-US" smtClean="0">
                <a:effectLst/>
                <a:ea typeface="ＭＳ Ｐゴシック"/>
              </a:rPr>
              <a:t>Annex E.7.4 explains quaternion math</a:t>
            </a:r>
          </a:p>
          <a:p>
            <a:pPr lvl="1"/>
            <a:r>
              <a:rPr lang="en-US" smtClean="0">
                <a:effectLst/>
                <a:ea typeface="ＭＳ Ｐゴシック"/>
              </a:rPr>
              <a:t>Euler angle to/from quaternion, etc.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4800"/>
            <a:ext cx="6629400" cy="1431925"/>
          </a:xfrm>
          <a:noFill/>
        </p:spPr>
        <p:txBody>
          <a:bodyPr/>
          <a:lstStyle/>
          <a:p>
            <a:r>
              <a:rPr lang="en-US" sz="4000" smtClean="0">
                <a:effectLst/>
                <a:ea typeface="ＭＳ Ｐゴシック"/>
              </a:rPr>
              <a:t>DR Other Parameters for Computational Savings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543800" cy="47244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/>
              </a:rPr>
              <a:t>A 120-bit field in Entity State PDU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Immediately follows DR Algorithm field</a:t>
            </a:r>
          </a:p>
          <a:p>
            <a:r>
              <a:rPr lang="en-US" dirty="0" smtClean="0">
                <a:effectLst/>
                <a:ea typeface="ＭＳ Ｐゴシック"/>
              </a:rPr>
              <a:t>Envisioned as extra space for advanced DR algorithms</a:t>
            </a:r>
          </a:p>
          <a:p>
            <a:pPr lvl="1"/>
            <a:r>
              <a:rPr lang="en-US" dirty="0" smtClean="0">
                <a:effectLst/>
                <a:ea typeface="ＭＳ Ｐゴシック"/>
              </a:rPr>
              <a:t>But none have been proposed</a:t>
            </a:r>
          </a:p>
          <a:p>
            <a:r>
              <a:rPr lang="en-US" dirty="0" smtClean="0">
                <a:effectLst/>
                <a:ea typeface="ＭＳ Ｐゴシック"/>
              </a:rPr>
              <a:t>DIS V7 reuses this space for redundant information that can speed up computation for all receivers</a:t>
            </a:r>
          </a:p>
          <a:p>
            <a:r>
              <a:rPr lang="en-US" dirty="0" smtClean="0">
                <a:effectLst/>
                <a:ea typeface="ＭＳ Ｐゴシック"/>
              </a:rPr>
              <a:t>Described in Annex E.8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Entities With No Rotational DR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For entities not dead reckoning rotation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 DRA 1, 2, 5, 6, 9</a:t>
            </a:r>
          </a:p>
        </p:txBody>
      </p:sp>
      <p:graphicFrame>
        <p:nvGraphicFramePr>
          <p:cNvPr id="49183" name="Group 31"/>
          <p:cNvGraphicFramePr>
            <a:graphicFrameLocks noGrp="1"/>
          </p:cNvGraphicFramePr>
          <p:nvPr/>
        </p:nvGraphicFramePr>
        <p:xfrm>
          <a:off x="5257800" y="2819400"/>
          <a:ext cx="3733800" cy="3455036"/>
        </p:xfrm>
        <a:graphic>
          <a:graphicData uri="http://schemas.openxmlformats.org/drawingml/2006/table">
            <a:tbl>
              <a:tblPr/>
              <a:tblGrid>
                <a:gridCol w="2036763"/>
                <a:gridCol w="1697037"/>
              </a:tblGrid>
              <a:tr h="5715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Arial" charset="0"/>
                        </a:rPr>
                        <a:t>Local Euler Angles DR Parameters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Dead Reckoning Algorithm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 enumeration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DR Parameters Type = 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 enumeration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Padding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16-bit enum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Local Yaw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32-bit float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Local Pitch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32-bit 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Local Roll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32-bit 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49180" name="Rectangle 106"/>
          <p:cNvSpPr>
            <a:spLocks noChangeArrowheads="1"/>
          </p:cNvSpPr>
          <p:nvPr/>
        </p:nvSpPr>
        <p:spPr bwMode="auto">
          <a:xfrm>
            <a:off x="0" y="4389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571500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63530" name="Rectangle 3"/>
          <p:cNvSpPr>
            <a:spLocks noChangeArrowheads="1"/>
          </p:cNvSpPr>
          <p:nvPr/>
        </p:nvSpPr>
        <p:spPr bwMode="auto">
          <a:xfrm>
            <a:off x="304800" y="3124200"/>
            <a:ext cx="480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Other Parameters used for Local Euler Angles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Yaw, Pitch, Roll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Avoids conversion from World to Local coordinates in receivers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Rotating Entities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For entities that dead reckon rotation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 DRA 3, 4, 7, 8</a:t>
            </a:r>
          </a:p>
        </p:txBody>
      </p:sp>
      <p:graphicFrame>
        <p:nvGraphicFramePr>
          <p:cNvPr id="50207" name="Group 31"/>
          <p:cNvGraphicFramePr>
            <a:graphicFrameLocks noGrp="1"/>
          </p:cNvGraphicFramePr>
          <p:nvPr/>
        </p:nvGraphicFramePr>
        <p:xfrm>
          <a:off x="5257800" y="2819400"/>
          <a:ext cx="3733800" cy="3455036"/>
        </p:xfrm>
        <a:graphic>
          <a:graphicData uri="http://schemas.openxmlformats.org/drawingml/2006/table">
            <a:tbl>
              <a:tblPr/>
              <a:tblGrid>
                <a:gridCol w="2036763"/>
                <a:gridCol w="1697037"/>
              </a:tblGrid>
              <a:tr h="5715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Arial" charset="0"/>
                        </a:rPr>
                        <a:t>World Orientation Quaternion DR Parameters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Dead Reckoning Algorithm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 enumeration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DR Parameters Type = 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8-bit enumeration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U0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16-bit unsigned integer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Ux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32-bit float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Uy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32-bit 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Uz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/>
                          <a:cs typeface="Times New Roman" pitchFamily="18" charset="0"/>
                        </a:rPr>
                        <a:t>32-bit 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0204" name="Rectangle 106"/>
          <p:cNvSpPr>
            <a:spLocks noChangeArrowheads="1"/>
          </p:cNvSpPr>
          <p:nvPr/>
        </p:nvSpPr>
        <p:spPr bwMode="auto">
          <a:xfrm>
            <a:off x="0" y="4389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571500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64542" name="Rectangle 3"/>
          <p:cNvSpPr>
            <a:spLocks noChangeArrowheads="1"/>
          </p:cNvSpPr>
          <p:nvPr/>
        </p:nvSpPr>
        <p:spPr bwMode="auto">
          <a:xfrm>
            <a:off x="304800" y="3124200"/>
            <a:ext cx="480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Other Parameters used for update quaternion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World Psi, Theta, Phi converted to quaternion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Avoids 6 trig functions at start of rotational dead reckoning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Questions?</a:t>
            </a:r>
          </a:p>
        </p:txBody>
      </p:sp>
      <p:sp>
        <p:nvSpPr>
          <p:cNvPr id="65565" name="Rectangle 106"/>
          <p:cNvSpPr>
            <a:spLocks noChangeArrowheads="1"/>
          </p:cNvSpPr>
          <p:nvPr/>
        </p:nvSpPr>
        <p:spPr bwMode="auto">
          <a:xfrm>
            <a:off x="0" y="4389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571500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64542" name="Rectangle 3"/>
          <p:cNvSpPr>
            <a:spLocks noChangeArrowheads="1"/>
          </p:cNvSpPr>
          <p:nvPr/>
        </p:nvSpPr>
        <p:spPr bwMode="auto">
          <a:xfrm>
            <a:off x="304800" y="3124200"/>
            <a:ext cx="480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6553200" cy="143192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effectLst/>
                <a:ea typeface="ＭＳ Ｐゴシック"/>
              </a:rPr>
              <a:t>Improvements in DIS V7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Clarified rules for almost all PDUs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Backward </a:t>
            </a:r>
            <a:r>
              <a:rPr lang="en-US" i="1" dirty="0" smtClean="0">
                <a:ea typeface="ＭＳ Ｐゴシック"/>
              </a:rPr>
              <a:t>and forward</a:t>
            </a:r>
            <a:r>
              <a:rPr lang="en-US" dirty="0" smtClean="0">
                <a:ea typeface="ＭＳ Ｐゴシック"/>
              </a:rPr>
              <a:t> compatibility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Five new PDUs (Directed Energy, IO) and new Mode 5/S layers for IFF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Variable heartbeats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Transfer ownership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PDU Extensibility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Dead Reckoning</a:t>
            </a:r>
          </a:p>
        </p:txBody>
      </p:sp>
    </p:spTree>
    <p:extLst>
      <p:ext uri="{BB962C8B-B14F-4D97-AF65-F5344CB8AC3E}">
        <p14:creationId xmlns:p14="http://schemas.microsoft.com/office/powerpoint/2010/main" val="367675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Protocol Extensibility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DIS now more easily customized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Corrects a weakness in the original standard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Backward compatibility maintained mostly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Variable Parameter Records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pitchFamily="34" charset="-128"/>
              </a:rPr>
              <a:t>Entity State, Detonation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Standard Variable Records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pitchFamily="34" charset="-128"/>
              </a:rPr>
              <a:t>Transmitter, IFF, DE Fire, Entity Damage, IO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Attribute PDU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pitchFamily="34" charset="-128"/>
              </a:rPr>
              <a:t>Can extend all other PDUs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pitchFamily="34" charset="-128"/>
              </a:rPr>
              <a:t>Or, info that doesn’t have a PDU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Problem with fixed PDU structure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1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Many PDUs are simple fixed format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Easier to process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One “C” structure for entire PDU</a:t>
            </a:r>
          </a:p>
          <a:p>
            <a:pPr eaLnBrk="1" hangingPunct="1"/>
            <a:r>
              <a:rPr lang="en-US" smtClean="0">
                <a:ea typeface="ＭＳ Ｐゴシック"/>
              </a:rPr>
              <a:t>Some PDUs have variable content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Data, EE, Transmitter, Articulated Parts in Entity State</a:t>
            </a:r>
          </a:p>
          <a:p>
            <a:pPr eaLnBrk="1" hangingPunct="1"/>
            <a:r>
              <a:rPr lang="en-US" smtClean="0">
                <a:ea typeface="ＭＳ Ｐゴシック"/>
              </a:rPr>
              <a:t>Experience has shown that almost all PDUs need to be extendable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Customization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066800" y="1981200"/>
            <a:ext cx="7543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Needed for analysis, after action review, high fidelity modeling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Much customization was done with Data PDUs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OK is some instances but it is a Simulation Management PDU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Technically inappropriate for use with non-SIMAN functions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But, that’s all there was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Variable Records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Extensibility was recognized as a needed improvement in DIS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The idea of a “variable datum” is good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The trick is how to apply it to all PDUs without breaking compatibility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Variable Record Tiger Team was formed to solve the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Compatibility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7543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All decisions to alter DIS PDUs had the issue of compatibility to older versions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New standards are slow to be accepted if not compatible with legacy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Compatibility won in almost all cases</a:t>
            </a:r>
          </a:p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Backward compatibility is easier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New sims can process old PDUs</a:t>
            </a:r>
          </a:p>
          <a:p>
            <a:pPr eaLnBrk="1" hangingPunct="1">
              <a:defRPr/>
            </a:pPr>
            <a:r>
              <a:rPr lang="en-US" smtClean="0">
                <a:ea typeface="ＭＳ Ｐゴシック"/>
              </a:rPr>
              <a:t>Forward compatibility is tricky</a:t>
            </a:r>
          </a:p>
          <a:p>
            <a:pPr lvl="1" eaLnBrk="1" hangingPunct="1">
              <a:defRPr/>
            </a:pPr>
            <a:r>
              <a:rPr lang="en-US" smtClean="0">
                <a:ea typeface="ＭＳ Ｐゴシック"/>
              </a:rPr>
              <a:t>How can old sims process new PDUs?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3571</TotalTime>
  <Words>1959</Words>
  <Application>Microsoft Office PowerPoint</Application>
  <PresentationFormat>On-screen Show (4:3)</PresentationFormat>
  <Paragraphs>318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Shimmer</vt:lpstr>
      <vt:lpstr>Visio</vt:lpstr>
      <vt:lpstr>Distributed Interactive Simulation (DIS) 201</vt:lpstr>
      <vt:lpstr>Overview</vt:lpstr>
      <vt:lpstr>DIS V7</vt:lpstr>
      <vt:lpstr>Improvements in DIS V7</vt:lpstr>
      <vt:lpstr>Protocol Extensibility</vt:lpstr>
      <vt:lpstr>Problem with fixed PDU structure</vt:lpstr>
      <vt:lpstr>Customization</vt:lpstr>
      <vt:lpstr>Variable Records</vt:lpstr>
      <vt:lpstr>Compatibility</vt:lpstr>
      <vt:lpstr>Forward Compatibility</vt:lpstr>
      <vt:lpstr>Variable Parameter records</vt:lpstr>
      <vt:lpstr>Example VP record</vt:lpstr>
      <vt:lpstr>Standard Variable Specification Record</vt:lpstr>
      <vt:lpstr>Standard Variable Spec Record (cont)</vt:lpstr>
      <vt:lpstr>Uses of Standard Variable Spec Record</vt:lpstr>
      <vt:lpstr>The Attribute PDU</vt:lpstr>
      <vt:lpstr>Attribute Record Sets</vt:lpstr>
      <vt:lpstr>Coupled Extension</vt:lpstr>
      <vt:lpstr>Attribute Heartbeats</vt:lpstr>
      <vt:lpstr>Defined Attribute Records</vt:lpstr>
      <vt:lpstr>Managing Extensions to DIS</vt:lpstr>
      <vt:lpstr>Ideas for DIS V8</vt:lpstr>
      <vt:lpstr>Overview</vt:lpstr>
      <vt:lpstr>Dead Reckoning Basics</vt:lpstr>
      <vt:lpstr>Dead Reckoning Example</vt:lpstr>
      <vt:lpstr>Positional Dead Reckoning, DRA 2-5</vt:lpstr>
      <vt:lpstr>Positional Dead Reckoning, DRA 6-9</vt:lpstr>
      <vt:lpstr>Rotational Dead Reckoning</vt:lpstr>
      <vt:lpstr>How Rotational Dead Reckoning Works</vt:lpstr>
      <vt:lpstr>Rotation Error Threshold</vt:lpstr>
      <vt:lpstr>Rotational Error Solutions</vt:lpstr>
      <vt:lpstr>Better Rotational Error Calculation</vt:lpstr>
      <vt:lpstr>Rotational Matrix Solution</vt:lpstr>
      <vt:lpstr>Quaternion Solution</vt:lpstr>
      <vt:lpstr>DR Other Parameters for Computational Savings</vt:lpstr>
      <vt:lpstr>Entities With No Rotational DR</vt:lpstr>
      <vt:lpstr>Rotating Entities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1278.1 DIS Tutorial 201</dc:title>
  <dc:creator/>
  <cp:lastModifiedBy>Bob Murray</cp:lastModifiedBy>
  <cp:revision>136</cp:revision>
  <dcterms:created xsi:type="dcterms:W3CDTF">2009-09-16T19:32:23Z</dcterms:created>
  <dcterms:modified xsi:type="dcterms:W3CDTF">2013-04-01T18:12:47Z</dcterms:modified>
</cp:coreProperties>
</file>