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36249B65-CA07-4113-B63E-939CB0044704}"/>
    <pc:docChg chg="modSld">
      <pc:chgData name="Henry Winkel" userId="6a56c43121c79b0a" providerId="LiveId" clId="{36249B65-CA07-4113-B63E-939CB0044704}" dt="2018-09-11T17:53:58.507" v="9" actId="6549"/>
      <pc:docMkLst>
        <pc:docMk/>
      </pc:docMkLst>
      <pc:sldChg chg="modSp">
        <pc:chgData name="Henry Winkel" userId="6a56c43121c79b0a" providerId="LiveId" clId="{36249B65-CA07-4113-B63E-939CB0044704}" dt="2018-09-11T17:53:58.507" v="9" actId="6549"/>
        <pc:sldMkLst>
          <pc:docMk/>
          <pc:sldMk cId="0" sldId="279"/>
        </pc:sldMkLst>
        <pc:spChg chg="mod">
          <ac:chgData name="Henry Winkel" userId="6a56c43121c79b0a" providerId="LiveId" clId="{36249B65-CA07-4113-B63E-939CB0044704}" dt="2018-09-11T17:53:58.507" v="9" actId="6549"/>
          <ac:spMkLst>
            <pc:docMk/>
            <pc:sldMk cId="0" sldId="279"/>
            <ac:spMk id="2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C71800-1E2A-442D-BA4A-313AFC4A24B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3C32AF9-75D2-4430-A6B6-A8EE0249143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5819825-2197-4870-81F0-8B87D8E4C6F6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80E3115-A438-4696-93BC-A722F83002C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0EF52E1-7957-4E6F-B393-8165B6D9F6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1E99A92-909D-4E58-9E5C-52614E730A5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E6C51B7-E681-443A-8AB1-C2010DB51C0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FD0A1BB-0E16-4664-A83C-A6E63652EFE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C87EF66-133C-44A7-A257-E733F7AED6B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A20949D-8EE7-4079-A885-0D01E6FA4DA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A76C9B8-6419-4F3B-B5EC-758E4BBF8D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962E83A-2AC7-46DA-8D61-ABBB692F6D5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18D54AB-0B6E-4B55-8BBE-8C729FFE43EC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01A1846-E848-47DE-9B1A-688F02EF4292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82FD16E-208C-4367-8AA4-F319BC5D6C2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D73F00E8-6C0C-4D7F-9E88-3D73906A253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D875618-CD01-476F-B8EA-FDCE5BAF1B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FB6F066-7E68-4B79-8930-10378ACE9ED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CCDB004-377B-47DB-A7D8-032E9C164B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B8548F5-0ED4-41A0-B564-F3F130AB481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57DFA2B-E72B-473A-A26C-6712E76C06A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fik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Grafik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89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0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5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00200" y="2791440"/>
            <a:ext cx="7846560" cy="9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83280" y="1917000"/>
            <a:ext cx="784656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280" y="50130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3"/>
          <p:cNvGraphicFramePr/>
          <p:nvPr>
            <p:extLst>
              <p:ext uri="{D42A27DB-BD31-4B8C-83A1-F6EECF244321}">
                <p14:modId xmlns:p14="http://schemas.microsoft.com/office/powerpoint/2010/main" val="3856477424"/>
              </p:ext>
            </p:extLst>
          </p:nvPr>
        </p:nvGraphicFramePr>
        <p:xfrm>
          <a:off x="122400" y="1613520"/>
          <a:ext cx="8652240" cy="3164760"/>
        </p:xfrm>
        <a:graphic>
          <a:graphicData uri="http://schemas.openxmlformats.org/drawingml/2006/table">
            <a:tbl>
              <a:tblPr/>
              <a:tblGrid>
                <a:gridCol w="111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0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Type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Kind—8-bit enumeration (Platform (1))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Domain—8-bit enumeration (Surface (3))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Country—16-bit enumeration (Germany (78))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Category—8-bit enumeration (Guided Missile Frigate (FFG) (6))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Subcategory—8-bit enumeration ((3) F124)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Specific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Extra—8-bit enumeration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Grafik 134"/>
          <p:cNvPicPr/>
          <p:nvPr/>
        </p:nvPicPr>
        <p:blipFill>
          <a:blip r:embed="rId3"/>
          <a:stretch/>
        </p:blipFill>
        <p:spPr>
          <a:xfrm>
            <a:off x="5328000" y="1957320"/>
            <a:ext cx="3441960" cy="2146320"/>
          </a:xfrm>
          <a:prstGeom prst="rect">
            <a:avLst/>
          </a:prstGeom>
          <a:ln>
            <a:noFill/>
          </a:ln>
        </p:spPr>
      </p:pic>
      <p:graphicFrame>
        <p:nvGraphicFramePr>
          <p:cNvPr id="181" name="Table 4"/>
          <p:cNvGraphicFramePr/>
          <p:nvPr>
            <p:extLst>
              <p:ext uri="{D42A27DB-BD31-4B8C-83A1-F6EECF244321}">
                <p14:modId xmlns:p14="http://schemas.microsoft.com/office/powerpoint/2010/main" val="243525936"/>
              </p:ext>
            </p:extLst>
          </p:nvPr>
        </p:nvGraphicFramePr>
        <p:xfrm>
          <a:off x="221760" y="1834920"/>
          <a:ext cx="4838760" cy="3291840"/>
        </p:xfrm>
        <a:graphic>
          <a:graphicData uri="http://schemas.openxmlformats.org/drawingml/2006/table">
            <a:tbl>
              <a:tblPr/>
              <a:tblGrid>
                <a:gridCol w="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Orientation 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Psi (ψ) (Z-Achse)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Theta (θ) (Y-Achse)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Phi (φ) (X-Achse)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Linear Velocity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x-component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Location (Position)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</a:t>
                      </a:r>
                      <a:r>
                        <a:rPr lang="de-DE" sz="18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153720" y="599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4" name="Table 2"/>
          <p:cNvGraphicFramePr/>
          <p:nvPr>
            <p:extLst>
              <p:ext uri="{D42A27DB-BD31-4B8C-83A1-F6EECF244321}">
                <p14:modId xmlns:p14="http://schemas.microsoft.com/office/powerpoint/2010/main" val="458343589"/>
              </p:ext>
            </p:extLst>
          </p:nvPr>
        </p:nvGraphicFramePr>
        <p:xfrm>
          <a:off x="107640" y="859680"/>
          <a:ext cx="8640720" cy="1297440"/>
        </p:xfrm>
        <a:graphic>
          <a:graphicData uri="http://schemas.openxmlformats.org/drawingml/2006/table">
            <a:tbl>
              <a:tblPr/>
              <a:tblGrid>
                <a:gridCol w="11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 size (bits)</a:t>
                      </a:r>
                      <a:endParaRPr lang="de-DE" sz="11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128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Variable Parameter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#N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Type—8-bit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Record-Specific fields—120 bits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Record-Specific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—120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CustomShape 3"/>
          <p:cNvSpPr/>
          <p:nvPr/>
        </p:nvSpPr>
        <p:spPr>
          <a:xfrm>
            <a:off x="216000" y="563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Grafik 140"/>
          <p:cNvPicPr/>
          <p:nvPr/>
        </p:nvPicPr>
        <p:blipFill>
          <a:blip r:embed="rId3"/>
          <a:stretch/>
        </p:blipFill>
        <p:spPr>
          <a:xfrm>
            <a:off x="144000" y="2304000"/>
            <a:ext cx="5687640" cy="3336480"/>
          </a:xfrm>
          <a:prstGeom prst="rect">
            <a:avLst/>
          </a:prstGeom>
          <a:ln>
            <a:noFill/>
          </a:ln>
        </p:spPr>
      </p:pic>
      <p:pic>
        <p:nvPicPr>
          <p:cNvPr id="187" name="Grafik 141"/>
          <p:cNvPicPr/>
          <p:nvPr/>
        </p:nvPicPr>
        <p:blipFill>
          <a:blip r:embed="rId4"/>
          <a:stretch/>
        </p:blipFill>
        <p:spPr>
          <a:xfrm>
            <a:off x="6480000" y="2664000"/>
            <a:ext cx="1751760" cy="257112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6369840" y="517248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Grafik 143"/>
          <p:cNvPicPr/>
          <p:nvPr/>
        </p:nvPicPr>
        <p:blipFill>
          <a:blip r:embed="rId3"/>
          <a:stretch/>
        </p:blipFill>
        <p:spPr>
          <a:xfrm>
            <a:off x="974160" y="792720"/>
            <a:ext cx="6008040" cy="55414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880000" y="3672000"/>
            <a:ext cx="25182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rafik 146"/>
          <p:cNvPicPr/>
          <p:nvPr/>
        </p:nvPicPr>
        <p:blipFill>
          <a:blip r:embed="rId3"/>
          <a:stretch/>
        </p:blipFill>
        <p:spPr>
          <a:xfrm>
            <a:off x="216360" y="1771200"/>
            <a:ext cx="8589240" cy="34830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88000" y="93600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Grafik 149"/>
          <p:cNvPicPr/>
          <p:nvPr/>
        </p:nvPicPr>
        <p:blipFill>
          <a:blip r:embed="rId3"/>
          <a:stretch/>
        </p:blipFill>
        <p:spPr>
          <a:xfrm>
            <a:off x="504360" y="1240200"/>
            <a:ext cx="8277840" cy="43142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88000" y="1584000"/>
            <a:ext cx="777420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lang="de-DE" sz="15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8000" y="2114640"/>
            <a:ext cx="820692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4"/>
          <p:cNvGraphicFramePr/>
          <p:nvPr>
            <p:extLst>
              <p:ext uri="{D42A27DB-BD31-4B8C-83A1-F6EECF244321}">
                <p14:modId xmlns:p14="http://schemas.microsoft.com/office/powerpoint/2010/main" val="1366713842"/>
              </p:ext>
            </p:extLst>
          </p:nvPr>
        </p:nvGraphicFramePr>
        <p:xfrm>
          <a:off x="2385720" y="1776600"/>
          <a:ext cx="4035960" cy="3952800"/>
        </p:xfrm>
        <a:graphic>
          <a:graphicData uri="http://schemas.openxmlformats.org/drawingml/2006/table">
            <a:tbl>
              <a:tblPr/>
              <a:tblGrid>
                <a:gridCol w="20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Value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Other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6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...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…</a:t>
                      </a: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7">
            <a:extLst>
              <a:ext uri="{FF2B5EF4-FFF2-40B4-BE49-F238E27FC236}">
                <a16:creationId xmlns:a16="http://schemas.microsoft.com/office/drawing/2014/main" id="{CF78CB61-8B18-4C76-9DD9-8DBCDF5DF901}"/>
              </a:ext>
            </a:extLst>
          </p:cNvPr>
          <p:cNvSpPr/>
          <p:nvPr/>
        </p:nvSpPr>
        <p:spPr>
          <a:xfrm>
            <a:off x="4572000" y="4536000"/>
            <a:ext cx="2591280" cy="179928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19080" cap="rnd">
            <a:solidFill>
              <a:srgbClr val="FF0000">
                <a:alpha val="41961"/>
              </a:srgbClr>
            </a:solidFill>
            <a:custDash>
              <a:ds d="300000" sp="300000"/>
            </a:custDash>
            <a:round/>
          </a:ln>
          <a:effectLst>
            <a:reflection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Unterstütze Einheiten in „map‘s“ in der „DIS_enum.cpp“ enthalten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0" y="360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5040000" y="1224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040000" y="2088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5040000" y="2952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5040000" y="3816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5868000" y="100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18" name="CustomShape 10"/>
          <p:cNvSpPr/>
          <p:nvPr/>
        </p:nvSpPr>
        <p:spPr>
          <a:xfrm>
            <a:off x="5868000" y="1872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0" name="CustomShape 12"/>
          <p:cNvSpPr/>
          <p:nvPr/>
        </p:nvSpPr>
        <p:spPr>
          <a:xfrm>
            <a:off x="5868000" y="2736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1" name="CustomShape 13"/>
          <p:cNvSpPr/>
          <p:nvPr/>
        </p:nvSpPr>
        <p:spPr>
          <a:xfrm>
            <a:off x="5868000" y="3600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2" name="CustomShape 14"/>
          <p:cNvSpPr/>
          <p:nvPr/>
        </p:nvSpPr>
        <p:spPr>
          <a:xfrm>
            <a:off x="5040000" y="4680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5040000" y="5544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5868000" y="4464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5" name="CustomShape 17"/>
          <p:cNvSpPr/>
          <p:nvPr/>
        </p:nvSpPr>
        <p:spPr>
          <a:xfrm>
            <a:off x="5868000" y="532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9" name="Table 4"/>
          <p:cNvGraphicFramePr/>
          <p:nvPr/>
        </p:nvGraphicFramePr>
        <p:xfrm>
          <a:off x="2180160" y="1962000"/>
          <a:ext cx="5075640" cy="265176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Typ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Parameter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Primary Turret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Azimuth_Rate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Elevation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(Elevation_Rate)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VLS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(Azimuth)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Radar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Sonar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32000" y="1440000"/>
            <a:ext cx="791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Schiffe vom Typ F124 und F123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Panzer vom Typ Leopard 2 A6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F124 fährt ein Kurs am Equator und sendet alle 0.5 sek PDU ins Netzwerk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000" y="1080000"/>
            <a:ext cx="683964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Fähigkeiten: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von Objekten und Equipment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 der Objekte losgelöst vom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Übersetzen der Objekte in das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Versenden der Objekte an andere Simulation/Viewer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Begrenzte Anzahl an unterstützten 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Ausblick: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 kann beliebig erweitert werden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Anzahl der unterstützten Einheiten einfach Erweiterbar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neuer Methoden einfach realisierbar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Positionsprüfung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Erstellen von Fahrplänen oder Routenanweisung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Interaktionen mit anderen Objekten (Kollision, Beschuss, ...)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10760" y="20952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Fragen?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70280" y="1449000"/>
            <a:ext cx="8803080" cy="29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https://www.copybook.com/media/military/profiles/laarsa-legion-of-associated-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airborne-republic-of-south-africa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migrated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images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/SimuStrike-800.jpg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https://news.usni.org/wp-content/uploads/2018/02/161118-N-N0443-0040.jpg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 IEEE Standard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Distributed Interactive Simulation –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Aplication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Protocols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de-D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[4] http://open-dis.org/Open-DIS.ppt</a:t>
            </a:r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5] http://earthstationnotes.blogspot.com/2011/08/cone-of-silence-demystified.html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rafik 3"/>
          <p:cNvPicPr/>
          <p:nvPr/>
        </p:nvPicPr>
        <p:blipFill>
          <a:blip r:embed="rId3"/>
          <a:stretch/>
        </p:blipFill>
        <p:spPr>
          <a:xfrm>
            <a:off x="395640" y="1917000"/>
            <a:ext cx="4120200" cy="2734200"/>
          </a:xfrm>
          <a:prstGeom prst="rect">
            <a:avLst/>
          </a:prstGeom>
          <a:ln>
            <a:noFill/>
          </a:ln>
        </p:spPr>
      </p:pic>
      <p:pic>
        <p:nvPicPr>
          <p:cNvPr id="144" name="Grafik 6"/>
          <p:cNvPicPr/>
          <p:nvPr/>
        </p:nvPicPr>
        <p:blipFill>
          <a:blip r:embed="rId4"/>
          <a:stretch/>
        </p:blipFill>
        <p:spPr>
          <a:xfrm>
            <a:off x="4626000" y="1917000"/>
            <a:ext cx="4318200" cy="27342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95640" y="4658760"/>
            <a:ext cx="28782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0" y="4535640"/>
            <a:ext cx="3415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Verknüpfung der beiden Simulatoren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eines Objektes mithilfe der Klassenhierarchie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51640" y="9788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640" indent="-28548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Historie</a:t>
            </a: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Entwickelt vom „Institute for Simulation and Training (IST)“ der  „University of Central Florida“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IEEE 1278-1993 - Standard for Distributed Interactive Simulation - Application protocols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Neuste Version ist: IEEE 1278.1 - 2012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„open-dis“ vom „MOVES“ Institut  der „Naval Postgraduate School“ entwickelt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880" indent="-34272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67440" y="1977480"/>
            <a:ext cx="14457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808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75248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59092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80060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47242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7816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3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4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5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6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7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8" name="CustomShape 16"/>
          <p:cNvSpPr/>
          <p:nvPr/>
        </p:nvSpPr>
        <p:spPr>
          <a:xfrm>
            <a:off x="228240" y="56628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of Variable Records(N)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records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527652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4022461989"/>
              </p:ext>
            </p:extLst>
          </p:nvPr>
        </p:nvGraphicFramePr>
        <p:xfrm>
          <a:off x="108000" y="1053000"/>
          <a:ext cx="8784720" cy="4149000"/>
        </p:xfrm>
        <a:graphic>
          <a:graphicData uri="http://schemas.openxmlformats.org/drawingml/2006/table">
            <a:tbl>
              <a:tblPr/>
              <a:tblGrid>
                <a:gridCol w="11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8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Header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Version—8-bit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(IEEE 1278.1A-1998 (6))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Exercise ID—8-bit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(0)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Type—8-bit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State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Family—8-bit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information/interaction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Timestamp—32-bit unsigned integer 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Length—16-bit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(208)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PDU Status—8-bit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Padding—8 bits unused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unused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8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ID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Site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—16-bit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integer </a:t>
                      </a:r>
                      <a:r>
                        <a:rPr lang="de-DE" sz="12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(0)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Application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40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Entity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Bildschirmpräsentation (4:3)</PresentationFormat>
  <Paragraphs>311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subject/>
  <dc:creator>Klauer</dc:creator>
  <dc:description/>
  <cp:lastModifiedBy>Henry Winkel</cp:lastModifiedBy>
  <cp:revision>418</cp:revision>
  <dcterms:created xsi:type="dcterms:W3CDTF">2004-01-27T06:52:56Z</dcterms:created>
  <dcterms:modified xsi:type="dcterms:W3CDTF">2018-09-11T17:54:03Z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