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notesMasterIdLst>
    <p:notesMasterId r:id="rId20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162" autoAdjust="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7676E-2937-4178-9411-DFBA6271157A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7E1F3-1E64-4B1C-8AF3-8DD5906570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683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7E1F3-1E64-4B1C-8AF3-8DD590657085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275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5/22/2025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5/22/2025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6068" y="500335"/>
            <a:ext cx="6557003" cy="3824774"/>
          </a:xfrm>
        </p:spPr>
        <p:txBody>
          <a:bodyPr>
            <a:normAutofit/>
          </a:bodyPr>
          <a:lstStyle/>
          <a:p>
            <a:r>
              <a:rPr lang="en-US" sz="6600" dirty="0"/>
              <a:t>Online 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 Presentation by- Akshat Gangrade and Jeet Singh Bais</a:t>
            </a:r>
            <a:endParaRPr lang="en-US" sz="2400" cap="none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2F1202F-DFEF-1CC9-BBA5-565BDEB058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999" r="12760" b="20296"/>
          <a:stretch/>
        </p:blipFill>
        <p:spPr>
          <a:xfrm>
            <a:off x="305691" y="405442"/>
            <a:ext cx="4540370" cy="59867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4C553-BE9A-5C3D-6180-5A988D65D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1161289"/>
          </a:xfrm>
        </p:spPr>
        <p:txBody>
          <a:bodyPr/>
          <a:lstStyle/>
          <a:p>
            <a:pPr algn="ctr"/>
            <a:r>
              <a:rPr lang="en-US" b="1" dirty="0"/>
              <a:t>Data Flow Diagram</a:t>
            </a:r>
            <a:endParaRPr lang="en-IN" b="1" dirty="0"/>
          </a:p>
        </p:txBody>
      </p:sp>
      <p:pic>
        <p:nvPicPr>
          <p:cNvPr id="10" name="Content Placeholder 9" descr="A diagram with many lines and arrows&#10;&#10;AI-generated content may be incorrect.">
            <a:extLst>
              <a:ext uri="{FF2B5EF4-FFF2-40B4-BE49-F238E27FC236}">
                <a16:creationId xmlns:a16="http://schemas.microsoft.com/office/drawing/2014/main" id="{33D7B355-8504-568D-C4D2-134E509B2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99"/>
          <a:stretch/>
        </p:blipFill>
        <p:spPr>
          <a:xfrm>
            <a:off x="6096000" y="1143000"/>
            <a:ext cx="4873101" cy="381196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EB6D5-6DB4-26EA-066D-E0B6474D6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2048256"/>
            <a:ext cx="3517567" cy="4059299"/>
          </a:xfrm>
        </p:spPr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Levels: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0: Context diagram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1: Detailed process 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data movement between users, system, and database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269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9E10-F604-C2B5-2E84-15D4C3353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30937"/>
            <a:ext cx="3517567" cy="96012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Use Case Diagram</a:t>
            </a:r>
            <a:endParaRPr lang="en-IN" b="1" dirty="0"/>
          </a:p>
        </p:txBody>
      </p:sp>
      <p:pic>
        <p:nvPicPr>
          <p:cNvPr id="6" name="Content Placeholder 5" descr="A diagram of a person's structure&#10;&#10;AI-generated content may be incorrect.">
            <a:extLst>
              <a:ext uri="{FF2B5EF4-FFF2-40B4-BE49-F238E27FC236}">
                <a16:creationId xmlns:a16="http://schemas.microsoft.com/office/drawing/2014/main" id="{456B513E-E97F-4455-F140-E1B1566EF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6119" y="812800"/>
            <a:ext cx="5294313" cy="52943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CDC4A-80D0-1BFD-F971-33DF173C0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783080"/>
            <a:ext cx="3517567" cy="4324475"/>
          </a:xfrm>
        </p:spPr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Admin: Full system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Student: Book browsing and management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Use Cases: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CRUD operations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Issue/Return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management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285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0ADE-F75C-BC5A-A4EF-FE372F8A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75269"/>
          </a:xfrm>
        </p:spPr>
        <p:txBody>
          <a:bodyPr/>
          <a:lstStyle/>
          <a:p>
            <a:pPr algn="ctr"/>
            <a:r>
              <a:rPr lang="en-IN" dirty="0"/>
              <a:t> </a:t>
            </a:r>
            <a:r>
              <a:rPr lang="en-IN" sz="3600" b="1" dirty="0"/>
              <a:t>Testing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72B75-C536-F8E7-77DD-E9C10F6C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782312" cy="37608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Types Performed: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Individual module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interaction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End-to-end functionality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Acceptance Testing: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 user feedback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5F9E2B-94E7-666B-120B-5B22ECF87BDB}"/>
              </a:ext>
            </a:extLst>
          </p:cNvPr>
          <p:cNvSpPr txBox="1">
            <a:spLocks/>
          </p:cNvSpPr>
          <p:nvPr/>
        </p:nvSpPr>
        <p:spPr>
          <a:xfrm>
            <a:off x="6126480" y="2108201"/>
            <a:ext cx="4782312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Test Cases: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authentication (Admin/Student)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CRUD operations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Issue/Return workflows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 and security</a:t>
            </a:r>
          </a:p>
        </p:txBody>
      </p:sp>
    </p:spTree>
    <p:extLst>
      <p:ext uri="{BB962C8B-B14F-4D97-AF65-F5344CB8AC3E}">
        <p14:creationId xmlns:p14="http://schemas.microsoft.com/office/powerpoint/2010/main" val="2650825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368B-9359-372C-65E4-3C039541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478627"/>
            <a:ext cx="10058400" cy="1277021"/>
          </a:xfrm>
        </p:spPr>
        <p:txBody>
          <a:bodyPr/>
          <a:lstStyle/>
          <a:p>
            <a:pPr algn="ctr"/>
            <a:r>
              <a:rPr lang="en-IN" sz="3600" b="1" dirty="0"/>
              <a:t>FUTURE ENHANCEMENT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B68EF-E907-905E-5E09-072C83747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fine calculation system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Email/SMS notification integration.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Mobile-responsive design.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search and filters.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development.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book recommendations.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6235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4FBE4-ADA8-2F02-3FCA-C38BF6CC1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74101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35AEF-CEF5-4C40-5F44-858B720108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Success: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automated traditional library operations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secure, role-based web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scalable foundation for future enhancements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practical application of academic knowledge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F58BE-561F-BB74-3C08-6D90BB593A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Achievements: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functional library management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 for both admins and students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data management with proper validation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documentation and testing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7294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D38907-CE23-538B-E8DF-2B8BFB62E68F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8DDB36-C286-11F5-00F4-288E17D233F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5081FA-8D01-54C1-225B-691D9182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8"/>
            <a:ext cx="4639736" cy="1450757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B4243-7251-94E2-FDE4-A2EFFE605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algn="ctr">
              <a:buNone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Thanks to: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Anil Patidar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Project Guide and Mentor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Rashmi Yadav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Head of Institute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Sanjay Dubey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Head of Department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SAGE University,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For providing resources and support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A19D9-9F7A-0BB8-89EB-B41DABCA56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50000"/>
              </a:lnSpc>
              <a:buNone/>
            </a:pPr>
            <a:endParaRPr lang="en-IN" sz="1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50000"/>
              </a:lnSpc>
              <a:buNone/>
            </a:pPr>
            <a:r>
              <a:rPr lang="en-IN" sz="1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Akshat Gangrade — 22COA2BCA0087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IN" sz="1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akshat2215@gmail.com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IN" sz="1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Jeet Singh Bais — 22COA2BCA0039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IN" sz="1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jeetsinghbais@gmail.com</a:t>
            </a:r>
          </a:p>
          <a:p>
            <a:pPr marL="0" indent="0" algn="ctr">
              <a:buNone/>
            </a:pPr>
            <a:r>
              <a:rPr lang="en-IN" sz="1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GitHub: https://github.com/R3DuX-7/OLMS.git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3327F2B-C9F7-502E-A6AB-4E5320CD5D23}"/>
              </a:ext>
            </a:extLst>
          </p:cNvPr>
          <p:cNvSpPr txBox="1">
            <a:spLocks/>
          </p:cNvSpPr>
          <p:nvPr/>
        </p:nvSpPr>
        <p:spPr>
          <a:xfrm>
            <a:off x="6515944" y="263528"/>
            <a:ext cx="4639736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P</a:t>
            </a:r>
            <a:r>
              <a:rPr lang="en-IN" sz="3600" b="1" dirty="0">
                <a:solidFill>
                  <a:schemeClr val="bg1">
                    <a:lumMod val="65000"/>
                  </a:schemeClr>
                </a:solidFill>
              </a:rPr>
              <a:t>resented By</a:t>
            </a:r>
          </a:p>
        </p:txBody>
      </p:sp>
    </p:spTree>
    <p:extLst>
      <p:ext uri="{BB962C8B-B14F-4D97-AF65-F5344CB8AC3E}">
        <p14:creationId xmlns:p14="http://schemas.microsoft.com/office/powerpoint/2010/main" val="348161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300"/>
            <a:ext cx="12192000" cy="1404057"/>
          </a:xfrm>
          <a:solidFill>
            <a:schemeClr val="bg1">
              <a:lumMod val="65000"/>
            </a:schemeClr>
          </a:solidFill>
        </p:spPr>
        <p:txBody>
          <a:bodyPr anchor="ctr">
            <a:normAutofit/>
          </a:bodyPr>
          <a:lstStyle/>
          <a:p>
            <a:pPr lvl="0" algn="ctr"/>
            <a:r>
              <a:rPr lang="en-US" sz="4800" b="1" i="1" dirty="0"/>
              <a:t>Overview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42657"/>
            <a:ext cx="12192000" cy="5396043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rtl="0" fontAlgn="base">
              <a:buFont typeface="+mj-lt"/>
              <a:buAutoNum type="arabicPeriod"/>
            </a:pPr>
            <a:r>
              <a:rPr lang="en-US" sz="2000" b="0" i="0" u="none" strike="noStrike" cap="none" dirty="0">
                <a:solidFill>
                  <a:schemeClr val="bg1">
                    <a:lumMod val="6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build a library management which contains two login :- student and admin(librarian).</a:t>
            </a:r>
          </a:p>
          <a:p>
            <a:pPr rtl="0" fontAlgn="base">
              <a:spcBef>
                <a:spcPts val="930"/>
              </a:spcBef>
              <a:buFont typeface="+mj-lt"/>
              <a:buAutoNum type="arabicPeriod"/>
            </a:pPr>
            <a:r>
              <a:rPr lang="en-US" sz="2000" b="0" i="0" u="none" strike="noStrike" cap="none" dirty="0">
                <a:solidFill>
                  <a:schemeClr val="bg1">
                    <a:lumMod val="6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will be various features like</a:t>
            </a:r>
          </a:p>
          <a:p>
            <a:pPr marL="742950" lvl="1" indent="-285750" rtl="0" fontAlgn="base"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Searching of books</a:t>
            </a:r>
          </a:p>
          <a:p>
            <a:pPr marL="742950" lvl="1" indent="-285750" rtl="0" fontAlgn="base"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Issuing and returning books</a:t>
            </a:r>
          </a:p>
          <a:p>
            <a:pPr marL="742950" lvl="1" indent="-285750" rtl="0" fontAlgn="base"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Librarian can read information about any member</a:t>
            </a:r>
          </a:p>
          <a:p>
            <a:pPr marL="742950" lvl="1" indent="-285750" rtl="0" fontAlgn="base"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Librarian can track the books issued by a particular student</a:t>
            </a:r>
          </a:p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869C-0503-37EE-4507-1ED904ED1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nl-NL" sz="4000" b="1" dirty="0"/>
              <a:t>Module 1 - Student Login / Admin Login</a:t>
            </a:r>
            <a:endParaRPr lang="en-IN" sz="4000" b="1" dirty="0"/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0B7C82E-652E-1244-6C66-AB39E3C2F2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120900"/>
            <a:ext cx="4696970" cy="357253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BF450-ACE6-07AF-BC07-FD08E25218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64B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of the user will be there.</a:t>
            </a:r>
          </a:p>
          <a:p>
            <a:pPr rtl="0" fontAlgn="base"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64B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Username and password will be matched from our database. Once both username and password matches, then only a user is allowed to enter into the system.</a:t>
            </a:r>
          </a:p>
          <a:p>
            <a:pPr rtl="0" fontAlgn="base"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464B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Similarly for admin there will be a authentication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924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917F-334A-A96C-6404-3044734F4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Module 2 - Signup For New Uses</a:t>
            </a:r>
            <a:br>
              <a:rPr lang="en-US" sz="3600" b="1" dirty="0"/>
            </a:b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96D2F-BD79-83ED-3715-850CFB0A2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5856" y="2108201"/>
            <a:ext cx="4409823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new users there will be sign up option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details like registration number , username , password etc. will be taken from the user and then it will be updated in our database.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this , the user will be redirected to the login page.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9F9FD-B5D1-9FAC-98CE-17447EA80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618" y="2108201"/>
            <a:ext cx="3483661" cy="353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2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D6BE-983B-A636-2A49-DFECFB93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dirty="0"/>
              <a:t>Module 3 - Student Profile</a:t>
            </a:r>
            <a:br>
              <a:rPr lang="en-IN" dirty="0"/>
            </a:br>
            <a:endParaRPr lang="en-IN" dirty="0"/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59B5735-035B-9D8E-8129-7FB510C393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97" y="2225535"/>
            <a:ext cx="4640262" cy="301371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B9EF4-1CCD-4483-226A-59E4DD0521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fontAlgn="base"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464B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successful login into system, user can see its details </a:t>
            </a:r>
          </a:p>
          <a:p>
            <a:pPr fontAlgn="base">
              <a:spcBef>
                <a:spcPts val="930"/>
              </a:spcBef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464B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Various details which will be shown are:-</a:t>
            </a:r>
          </a:p>
          <a:p>
            <a:pPr>
              <a:spcBef>
                <a:spcPts val="930"/>
              </a:spcBef>
              <a:buFont typeface="Wingdings" panose="05000000000000000000" pitchFamily="2" charset="2"/>
              <a:buChar char="§"/>
            </a:pPr>
            <a:r>
              <a:rPr lang="en-US" sz="1800" b="0" i="0" u="none" strike="noStrike" dirty="0">
                <a:solidFill>
                  <a:srgbClr val="464B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Issued books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ts val="930"/>
              </a:spcBef>
              <a:buFont typeface="Wingdings" panose="05000000000000000000" pitchFamily="2" charset="2"/>
              <a:buChar char="§"/>
            </a:pPr>
            <a:r>
              <a:rPr lang="en-US" sz="1800" b="0" i="0" u="none" strike="noStrike" dirty="0">
                <a:solidFill>
                  <a:srgbClr val="464B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Date of issue </a:t>
            </a:r>
          </a:p>
          <a:p>
            <a:pPr fontAlgn="base">
              <a:spcBef>
                <a:spcPts val="930"/>
              </a:spcBef>
              <a:buFont typeface="Wingdings" panose="05000000000000000000" pitchFamily="2" charset="2"/>
              <a:buChar char="§"/>
            </a:pPr>
            <a:r>
              <a:rPr lang="en-US" sz="1800" b="0" i="0" u="none" strike="noStrike" dirty="0">
                <a:solidFill>
                  <a:srgbClr val="464B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Searching book in the library.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6826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DB2D-2384-C920-6CC2-EC72A8D37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13352"/>
            <a:ext cx="10058400" cy="890347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Module 4 - Admin Panel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2030D15-8BFF-5D32-376D-A91B05CE56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55396"/>
            <a:ext cx="4640262" cy="301327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D2625-684A-8415-245E-0F657C24A6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successful login admin can keep track of the books issued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also track which book is issued by the student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copies of book which can help the librarian to know which book to order.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219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19292-E0ED-475E-6696-155ECDFFB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7963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Module 5 – Book Search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9F41224-472B-1E6B-DBCC-70C332CDAD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488309"/>
            <a:ext cx="4640262" cy="301327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2F14A-CDF6-8CA3-733A-EF0F72DA0F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rtl="0" fontAlgn="base">
              <a:buFont typeface="Wingdings" panose="05000000000000000000" pitchFamily="2" charset="2"/>
              <a:buChar char="v"/>
            </a:pPr>
            <a:r>
              <a:rPr lang="en-US" sz="1800" i="0" u="none" strike="noStrike" dirty="0">
                <a:solidFill>
                  <a:srgbClr val="464B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Books present in the library can be searched.</a:t>
            </a:r>
          </a:p>
          <a:p>
            <a:pPr rtl="0" fontAlgn="base">
              <a:spcBef>
                <a:spcPts val="930"/>
              </a:spcBef>
              <a:buFont typeface="Wingdings" panose="05000000000000000000" pitchFamily="2" charset="2"/>
              <a:buChar char="v"/>
            </a:pPr>
            <a:r>
              <a:rPr lang="en-US" sz="1800" i="0" u="none" strike="noStrike" dirty="0">
                <a:solidFill>
                  <a:srgbClr val="464B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books can be searched on various parameters such as:</a:t>
            </a:r>
          </a:p>
          <a:p>
            <a:pPr rtl="0" fontAlgn="base"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464B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US" sz="1700" i="0" u="none" strike="noStrike" dirty="0">
                <a:solidFill>
                  <a:srgbClr val="464B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wise Search- If a student wants a book on Science - Fi</a:t>
            </a:r>
            <a:r>
              <a:rPr lang="en-US" sz="1700" dirty="0">
                <a:solidFill>
                  <a:srgbClr val="464B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ction </a:t>
            </a:r>
            <a:r>
              <a:rPr lang="en-US" sz="1700" i="0" u="none" strike="noStrike" dirty="0">
                <a:solidFill>
                  <a:srgbClr val="464B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 system will show all the books related to Sci-Fi present in the library .</a:t>
            </a:r>
          </a:p>
          <a:p>
            <a:pPr rtl="0" fontAlgn="base"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en-US" sz="1700" i="0" u="none" strike="noStrike" dirty="0">
                <a:solidFill>
                  <a:srgbClr val="464B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Author Wise Search- Can search a book on particular author. The system will show all the books on that author available in the library </a:t>
            </a:r>
          </a:p>
          <a:p>
            <a:pPr rtl="0" fontAlgn="base"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464B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ISBN Number </a:t>
            </a:r>
            <a:r>
              <a:rPr lang="en-US" sz="1700" i="0" u="none" strike="noStrike" dirty="0">
                <a:solidFill>
                  <a:srgbClr val="464B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Search- Searching a book based on particular edition will be available.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236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1728-CDD1-2C1D-1AFD-BE2B1979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Technology Stack 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6CCA2-9A24-8487-AF27-13D9E5AD3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0769"/>
            <a:ext cx="3355848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Technologies: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3.13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Django (Web Framework)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ORM: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Django ORM</a:t>
            </a:r>
          </a:p>
          <a:p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DE7AF2-E866-A8B8-3ED4-161A38D274A8}"/>
              </a:ext>
            </a:extLst>
          </p:cNvPr>
          <p:cNvSpPr txBox="1">
            <a:spLocks/>
          </p:cNvSpPr>
          <p:nvPr/>
        </p:nvSpPr>
        <p:spPr>
          <a:xfrm>
            <a:off x="4738116" y="2080768"/>
            <a:ext cx="3355848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Technologies: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Markup: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Styling: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CSS3 Bootstrap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Scripting: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</a:t>
            </a:r>
          </a:p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FAFDF8-41AF-9066-B93A-03B8BE8A44D0}"/>
              </a:ext>
            </a:extLst>
          </p:cNvPr>
          <p:cNvSpPr txBox="1">
            <a:spLocks/>
          </p:cNvSpPr>
          <p:nvPr/>
        </p:nvSpPr>
        <p:spPr>
          <a:xfrm>
            <a:off x="8378952" y="2080768"/>
            <a:ext cx="3544824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Technologies: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Styling: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CSS3 Bootstrap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Tool: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 Workbench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5204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155F-5890-4E9B-892A-25AE82A2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813817"/>
          </a:xfrm>
        </p:spPr>
        <p:txBody>
          <a:bodyPr/>
          <a:lstStyle/>
          <a:p>
            <a:pPr algn="ctr"/>
            <a:r>
              <a:rPr lang="en-US" b="1" dirty="0"/>
              <a:t>ER</a:t>
            </a:r>
            <a:r>
              <a:rPr lang="en-US" dirty="0"/>
              <a:t> </a:t>
            </a:r>
            <a:r>
              <a:rPr lang="en-US" b="1" dirty="0"/>
              <a:t>Diagram</a:t>
            </a:r>
            <a:endParaRPr lang="en-IN" b="1" dirty="0"/>
          </a:p>
        </p:txBody>
      </p:sp>
      <p:pic>
        <p:nvPicPr>
          <p:cNvPr id="6" name="Content Placeholder 5" descr="A diagram of a diagram&#10;&#10;AI-generated content may be incorrect.">
            <a:extLst>
              <a:ext uri="{FF2B5EF4-FFF2-40B4-BE49-F238E27FC236}">
                <a16:creationId xmlns:a16="http://schemas.microsoft.com/office/drawing/2014/main" id="{44D7F35E-4EC0-F97D-216E-4591C6FFA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196" y="812800"/>
            <a:ext cx="5364158" cy="52943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D111A-F8AA-0B8E-441D-15BE2B1CC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709928"/>
            <a:ext cx="3517567" cy="4397627"/>
          </a:xfrm>
        </p:spPr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Entities: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CustomUser (Authentication)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(Student profiles)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(Library books)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 (Book authors)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(Book categories)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IssuedBookDetails (Transaction tracking)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5240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{14748EF5-A65C-4A5F-9188-8D2820726F10}tf56160789_win32</Template>
  <TotalTime>187</TotalTime>
  <Words>704</Words>
  <Application>Microsoft Office PowerPoint</Application>
  <PresentationFormat>Widescreen</PresentationFormat>
  <Paragraphs>112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Arial</vt:lpstr>
      <vt:lpstr>Bookman Old Style</vt:lpstr>
      <vt:lpstr>Calibri</vt:lpstr>
      <vt:lpstr>Franklin Gothic Book</vt:lpstr>
      <vt:lpstr>Times New Roman</vt:lpstr>
      <vt:lpstr>Wingdings</vt:lpstr>
      <vt:lpstr>Custom</vt:lpstr>
      <vt:lpstr>Online Library Management System</vt:lpstr>
      <vt:lpstr>Overview</vt:lpstr>
      <vt:lpstr>Module 1 - Student Login / Admin Login</vt:lpstr>
      <vt:lpstr>Module 2 - Signup For New Uses </vt:lpstr>
      <vt:lpstr>Module 3 - Student Profile </vt:lpstr>
      <vt:lpstr>Module 4 - Admin Panel</vt:lpstr>
      <vt:lpstr>Module 5 – Book Search</vt:lpstr>
      <vt:lpstr>Technology Stack </vt:lpstr>
      <vt:lpstr>ER Diagram</vt:lpstr>
      <vt:lpstr>Data Flow Diagram</vt:lpstr>
      <vt:lpstr>Use Case Diagram</vt:lpstr>
      <vt:lpstr> Testing Strategy</vt:lpstr>
      <vt:lpstr>FUTURE ENHANCEMENT </vt:lpstr>
      <vt:lpstr>Conclusion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Akshat Gangrade</dc:creator>
  <cp:lastModifiedBy>Akshat Gangrade</cp:lastModifiedBy>
  <cp:revision>2</cp:revision>
  <dcterms:created xsi:type="dcterms:W3CDTF">2025-05-22T14:16:15Z</dcterms:created>
  <dcterms:modified xsi:type="dcterms:W3CDTF">2025-05-22T17:24:01Z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