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FFFFF"/>
        </a:fontRef>
        <a:srgbClr val="FFFFF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D1D1D1"/>
          </a:solidFill>
        </a:fill>
      </a:tcStyle>
    </a:wholeTbl>
    <a:band2H>
      <a:tcTxStyle b="def" i="def"/>
      <a:tcStyle>
        <a:tcBdr/>
        <a:fill>
          <a:solidFill>
            <a:srgbClr val="EAEAEA"/>
          </a:solidFill>
        </a:fill>
      </a:tcStyle>
    </a:band2H>
    <a:firstCol>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1"/>
          </a:solidFill>
        </a:fill>
      </a:tcStyle>
    </a:firstCol>
    <a:la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381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1"/>
          </a:solidFill>
        </a:fill>
      </a:tcStyle>
    </a:lastRow>
    <a:fir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381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1"/>
          </a:solidFill>
        </a:fill>
      </a:tcStyle>
    </a:firstRow>
  </a:tblStyle>
  <a:tblStyle styleId="{C7B018BB-80A7-4F77-B60F-C8B233D01FF8}" styleName="">
    <a:tblBg/>
    <a:wholeTbl>
      <a:tcTxStyle b="off" i="off">
        <a:fontRef idx="major">
          <a:srgbClr val="FFFFFF"/>
        </a:fontRef>
        <a:srgbClr val="FFFFF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ECECEC"/>
          </a:solidFill>
        </a:fill>
      </a:tcStyle>
    </a:wholeTbl>
    <a:band2H>
      <a:tcTxStyle b="def" i="def"/>
      <a:tcStyle>
        <a:tcBdr/>
        <a:fill>
          <a:solidFill>
            <a:schemeClr val="accent6"/>
          </a:solidFill>
        </a:fill>
      </a:tcStyle>
    </a:band2H>
    <a:firstCol>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3"/>
          </a:solidFill>
        </a:fill>
      </a:tcStyle>
    </a:firstCol>
    <a:la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381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3"/>
          </a:solidFill>
        </a:fill>
      </a:tcStyle>
    </a:lastRow>
    <a:fir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381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3"/>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BFBFB"/>
          </a:solidFill>
        </a:fill>
      </a:tcStyle>
    </a:wholeTbl>
    <a:band2H>
      <a:tcTxStyle b="def" i="def"/>
      <a:tcStyle>
        <a:tcBdr/>
        <a:fill>
          <a:solidFill>
            <a:srgbClr val="FDFDFD"/>
          </a:solidFill>
        </a:fill>
      </a:tcStyle>
    </a:band2H>
    <a:firstCol>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6"/>
          </a:solidFill>
        </a:fill>
      </a:tcStyle>
    </a:firstCol>
    <a:la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381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6"/>
          </a:solidFill>
        </a:fill>
      </a:tcStyle>
    </a:lastRow>
    <a:fir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381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6"/>
          </a:solidFill>
        </a:fill>
      </a:tcStyle>
    </a:firstRow>
  </a:tblStyle>
  <a:tblStyle styleId="{CF821DB8-F4EB-4A41-A1BA-3FCAFE7338EE}"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37474F"/>
          </a:solidFill>
        </a:fill>
      </a:tcStyle>
    </a:band2H>
    <a:firstCol>
      <a:tcTxStyle b="on" i="off">
        <a:fontRef idx="major">
          <a:srgbClr val="37474F"/>
        </a:fontRef>
        <a:srgbClr val="37474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37474F"/>
          </a:solidFill>
        </a:fill>
      </a:tcStyle>
    </a:lastRow>
    <a:firstRow>
      <a:tcTxStyle b="on" i="off">
        <a:fontRef idx="major">
          <a:srgbClr val="37474F"/>
        </a:fontRef>
        <a:srgbClr val="37474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FFFFF"/>
        </a:fontRef>
        <a:srgbClr val="FFFFF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FFFFF"/>
          </a:solidFill>
        </a:fill>
      </a:tcStyle>
    </a:firstCol>
    <a:la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381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FFFFF"/>
          </a:solidFill>
        </a:fill>
      </a:tcStyle>
    </a:lastRow>
    <a:fir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381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FFFFF"/>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grpSp>
        <p:nvGrpSpPr>
          <p:cNvPr id="14" name="Google Shape;10;p2"/>
          <p:cNvGrpSpPr/>
          <p:nvPr/>
        </p:nvGrpSpPr>
        <p:grpSpPr>
          <a:xfrm>
            <a:off x="4350279" y="2855377"/>
            <a:ext cx="443589" cy="105633"/>
            <a:chOff x="0" y="0"/>
            <a:chExt cx="443588" cy="105631"/>
          </a:xfrm>
        </p:grpSpPr>
        <p:sp>
          <p:nvSpPr>
            <p:cNvPr id="11" name="Google Shape;11;p2"/>
            <p:cNvSpPr/>
            <p:nvPr/>
          </p:nvSpPr>
          <p:spPr>
            <a:xfrm>
              <a:off x="168968" y="0"/>
              <a:ext cx="105653" cy="105632"/>
            </a:xfrm>
            <a:prstGeom prst="ellipse">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 name="Google Shape;12;p2"/>
            <p:cNvSpPr/>
            <p:nvPr/>
          </p:nvSpPr>
          <p:spPr>
            <a:xfrm>
              <a:off x="337936" y="0"/>
              <a:ext cx="105653" cy="105632"/>
            </a:xfrm>
            <a:prstGeom prst="ellipse">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 name="Google Shape;13;p2"/>
            <p:cNvSpPr/>
            <p:nvPr/>
          </p:nvSpPr>
          <p:spPr>
            <a:xfrm>
              <a:off x="-1" y="0"/>
              <a:ext cx="105654" cy="105632"/>
            </a:xfrm>
            <a:prstGeom prst="ellipse">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5" name="Title Text"/>
          <p:cNvSpPr txBox="1"/>
          <p:nvPr>
            <p:ph type="title"/>
          </p:nvPr>
        </p:nvSpPr>
        <p:spPr>
          <a:xfrm>
            <a:off x="671258" y="990799"/>
            <a:ext cx="7801500" cy="1730102"/>
          </a:xfrm>
          <a:prstGeom prst="rect">
            <a:avLst/>
          </a:prstGeom>
        </p:spPr>
        <p:txBody>
          <a:bodyPr anchor="b"/>
          <a:lstStyle>
            <a:lvl1pPr algn="ctr">
              <a:defRPr sz="4800"/>
            </a:lvl1pPr>
          </a:lstStyle>
          <a:p>
            <a:pPr/>
            <a:r>
              <a:t>Title Text</a:t>
            </a:r>
          </a:p>
        </p:txBody>
      </p:sp>
      <p:sp>
        <p:nvSpPr>
          <p:cNvPr id="16" name="Body Level One…"/>
          <p:cNvSpPr txBox="1"/>
          <p:nvPr>
            <p:ph type="body" sz="quarter" idx="1"/>
          </p:nvPr>
        </p:nvSpPr>
        <p:spPr>
          <a:xfrm>
            <a:off x="671250" y="3174875"/>
            <a:ext cx="7801500" cy="7926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6" name="xx%"/>
          <p:cNvSpPr txBox="1"/>
          <p:nvPr>
            <p:ph type="title" hasCustomPrompt="1"/>
          </p:nvPr>
        </p:nvSpPr>
        <p:spPr>
          <a:xfrm>
            <a:off x="311699" y="1255275"/>
            <a:ext cx="8520602" cy="1890600"/>
          </a:xfrm>
          <a:prstGeom prst="rect">
            <a:avLst/>
          </a:prstGeom>
        </p:spPr>
        <p:txBody>
          <a:bodyPr anchor="b"/>
          <a:lstStyle>
            <a:lvl1pPr algn="ctr">
              <a:defRPr sz="12000"/>
            </a:lvl1pPr>
          </a:lstStyle>
          <a:p>
            <a:pPr/>
            <a:r>
              <a:t>xx%</a:t>
            </a:r>
          </a:p>
        </p:txBody>
      </p:sp>
      <p:sp>
        <p:nvSpPr>
          <p:cNvPr id="97" name="Body Level One…"/>
          <p:cNvSpPr txBox="1"/>
          <p:nvPr>
            <p:ph type="body" sz="half" idx="1"/>
          </p:nvPr>
        </p:nvSpPr>
        <p:spPr>
          <a:xfrm>
            <a:off x="311699" y="32284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xfrm>
            <a:off x="8702137" y="4710183"/>
            <a:ext cx="336813"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5" name="Slide Number"/>
          <p:cNvSpPr txBox="1"/>
          <p:nvPr>
            <p:ph type="sldNum" sz="quarter" idx="2"/>
          </p:nvPr>
        </p:nvSpPr>
        <p:spPr>
          <a:xfrm>
            <a:off x="8702137" y="4710183"/>
            <a:ext cx="336813"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4" name="Title Text"/>
          <p:cNvSpPr txBox="1"/>
          <p:nvPr>
            <p:ph type="title"/>
          </p:nvPr>
        </p:nvSpPr>
        <p:spPr>
          <a:xfrm>
            <a:off x="671250" y="2141249"/>
            <a:ext cx="7852200" cy="861001"/>
          </a:xfrm>
          <a:prstGeom prst="rect">
            <a:avLst/>
          </a:prstGeom>
        </p:spPr>
        <p:txBody>
          <a:bodyPr anchor="ctr"/>
          <a:lstStyle>
            <a:lvl1pPr algn="ctr">
              <a:defRPr sz="36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3" name="Google Shape;27;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1" name="Title Text"/>
          <p:cNvSpPr txBox="1"/>
          <p:nvPr>
            <p:ph type="title"/>
          </p:nvPr>
        </p:nvSpPr>
        <p:spPr>
          <a:prstGeom prst="rect">
            <a:avLst/>
          </a:prstGeom>
        </p:spPr>
        <p:txBody>
          <a:bodyPr/>
          <a:lstStyle/>
          <a:p>
            <a:pPr/>
            <a:r>
              <a:t>Title Text</a:t>
            </a:r>
          </a:p>
        </p:txBody>
      </p:sp>
      <p:sp>
        <p:nvSpPr>
          <p:cNvPr id="52" name="Slide Number"/>
          <p:cNvSpPr txBox="1"/>
          <p:nvPr>
            <p:ph type="sldNum" sz="quarter" idx="2"/>
          </p:nvPr>
        </p:nvSpPr>
        <p:spPr>
          <a:xfrm>
            <a:off x="8702137" y="4710183"/>
            <a:ext cx="336813"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9"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60"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E0E0E0"/>
        </a:solidFill>
      </p:bgPr>
    </p:bg>
    <p:spTree>
      <p:nvGrpSpPr>
        <p:cNvPr id="1" name=""/>
        <p:cNvGrpSpPr/>
        <p:nvPr/>
      </p:nvGrpSpPr>
      <p:grpSpPr>
        <a:xfrm>
          <a:off x="0" y="0"/>
          <a:ext cx="0" cy="0"/>
          <a:chOff x="0" y="0"/>
          <a:chExt cx="0" cy="0"/>
        </a:xfrm>
      </p:grpSpPr>
      <p:sp>
        <p:nvSpPr>
          <p:cNvPr id="68" name="Title Text"/>
          <p:cNvSpPr txBox="1"/>
          <p:nvPr>
            <p:ph type="title"/>
          </p:nvPr>
        </p:nvSpPr>
        <p:spPr>
          <a:xfrm>
            <a:off x="490250" y="526349"/>
            <a:ext cx="6227101" cy="4090801"/>
          </a:xfrm>
          <a:prstGeom prst="rect">
            <a:avLst/>
          </a:prstGeom>
        </p:spPr>
        <p:txBody>
          <a:bodyPr anchor="ctr"/>
          <a:lstStyle>
            <a:lvl1pPr>
              <a:defRPr sz="4800">
                <a:solidFill>
                  <a:srgbClr val="37474F"/>
                </a:solidFill>
              </a:defRPr>
            </a:lvl1pPr>
          </a:lstStyle>
          <a:p>
            <a:pPr/>
            <a:r>
              <a:t>Title Text</a:t>
            </a:r>
          </a:p>
        </p:txBody>
      </p:sp>
      <p:sp>
        <p:nvSpPr>
          <p:cNvPr id="69" name="Slide Number"/>
          <p:cNvSpPr txBox="1"/>
          <p:nvPr>
            <p:ph type="sldNum" sz="quarter" idx="2"/>
          </p:nvPr>
        </p:nvSpPr>
        <p:spPr>
          <a:xfrm>
            <a:off x="8702137" y="4710183"/>
            <a:ext cx="336813" cy="335251"/>
          </a:xfrm>
          <a:prstGeom prst="rect">
            <a:avLst/>
          </a:prstGeom>
        </p:spPr>
        <p:txBody>
          <a:bodyPr/>
          <a:lstStyle>
            <a:lvl1pPr>
              <a:defRPr>
                <a:solidFill>
                  <a:srgbClr val="37474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6" name="Google Shape;40;p9"/>
          <p:cNvSpPr/>
          <p:nvPr/>
        </p:nvSpPr>
        <p:spPr>
          <a:xfrm>
            <a:off x="4572000" y="0"/>
            <a:ext cx="4572000" cy="514350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77" name="Google Shape;41;p9"/>
          <p:cNvSpPr/>
          <p:nvPr/>
        </p:nvSpPr>
        <p:spPr>
          <a:xfrm>
            <a:off x="5029675" y="4495500"/>
            <a:ext cx="468301" cy="1"/>
          </a:xfrm>
          <a:prstGeom prst="line">
            <a:avLst/>
          </a:prstGeom>
          <a:ln w="19050">
            <a:solidFill>
              <a:srgbClr val="37474F"/>
            </a:solidFill>
          </a:ln>
        </p:spPr>
        <p:txBody>
          <a:bodyPr lIns="0" tIns="0" rIns="0" bIns="0"/>
          <a:lstStyle/>
          <a:p>
            <a:pPr/>
          </a:p>
        </p:txBody>
      </p:sp>
      <p:sp>
        <p:nvSpPr>
          <p:cNvPr id="78" name="Title Text"/>
          <p:cNvSpPr txBox="1"/>
          <p:nvPr>
            <p:ph type="title"/>
          </p:nvPr>
        </p:nvSpPr>
        <p:spPr>
          <a:xfrm>
            <a:off x="265500" y="1081399"/>
            <a:ext cx="4045200" cy="1710302"/>
          </a:xfrm>
          <a:prstGeom prst="rect">
            <a:avLst/>
          </a:prstGeom>
        </p:spPr>
        <p:txBody>
          <a:bodyPr anchor="b"/>
          <a:lstStyle>
            <a:lvl1pPr algn="ctr">
              <a:defRPr sz="4200"/>
            </a:lvl1pPr>
          </a:lstStyle>
          <a:p>
            <a:pPr/>
            <a:r>
              <a:t>Title Text</a:t>
            </a:r>
          </a:p>
        </p:txBody>
      </p:sp>
      <p:sp>
        <p:nvSpPr>
          <p:cNvPr id="79" name="Body Level One…"/>
          <p:cNvSpPr txBox="1"/>
          <p:nvPr>
            <p:ph type="body" sz="quarter" idx="1"/>
          </p:nvPr>
        </p:nvSpPr>
        <p:spPr>
          <a:xfrm>
            <a:off x="265500" y="2845200"/>
            <a:ext cx="4045200" cy="1345501"/>
          </a:xfrm>
          <a:prstGeom prst="rect">
            <a:avLst/>
          </a:prstGeom>
        </p:spPr>
        <p:txBody>
          <a:bodyPr/>
          <a:lstStyle>
            <a:lvl1pPr marL="342900" indent="-228600" algn="ctr">
              <a:lnSpc>
                <a:spcPct val="100000"/>
              </a:lnSpc>
              <a:buClrTx/>
              <a:buSzTx/>
              <a:buFontTx/>
              <a:buNone/>
              <a:defRPr sz="2100">
                <a:solidFill>
                  <a:srgbClr val="FFFFFF"/>
                </a:solidFill>
              </a:defRPr>
            </a:lvl1pPr>
            <a:lvl2pPr marL="342900" indent="254000" algn="ctr">
              <a:lnSpc>
                <a:spcPct val="100000"/>
              </a:lnSpc>
              <a:buClrTx/>
              <a:buSzTx/>
              <a:buFontTx/>
              <a:buNone/>
              <a:defRPr sz="2100">
                <a:solidFill>
                  <a:srgbClr val="FFFFFF"/>
                </a:solidFill>
              </a:defRPr>
            </a:lvl2pPr>
            <a:lvl3pPr marL="342900" indent="711200" algn="ctr">
              <a:lnSpc>
                <a:spcPct val="100000"/>
              </a:lnSpc>
              <a:buClrTx/>
              <a:buSzTx/>
              <a:buFontTx/>
              <a:buNone/>
              <a:defRPr sz="2100">
                <a:solidFill>
                  <a:srgbClr val="FFFFFF"/>
                </a:solidFill>
              </a:defRPr>
            </a:lvl3pPr>
            <a:lvl4pPr marL="342900" indent="1168400" algn="ctr">
              <a:lnSpc>
                <a:spcPct val="100000"/>
              </a:lnSpc>
              <a:buClrTx/>
              <a:buSzTx/>
              <a:buFontTx/>
              <a:buNone/>
              <a:defRPr sz="2100">
                <a:solidFill>
                  <a:srgbClr val="FFFFFF"/>
                </a:solidFill>
              </a:defRPr>
            </a:lvl4pPr>
            <a:lvl5pPr marL="342900" indent="1625600" algn="ctr">
              <a:lnSpc>
                <a:spcPct val="100000"/>
              </a:lnSpc>
              <a:buClrTx/>
              <a:buSzTx/>
              <a:buFontTx/>
              <a:buNone/>
              <a:defRPr sz="2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0" name="Google Shape;44;p9"/>
          <p:cNvSpPr txBox="1"/>
          <p:nvPr>
            <p:ph type="body" sz="half" idx="21"/>
          </p:nvPr>
        </p:nvSpPr>
        <p:spPr>
          <a:xfrm>
            <a:off x="4939500" y="724199"/>
            <a:ext cx="3837000" cy="3695102"/>
          </a:xfrm>
          <a:prstGeom prst="rect">
            <a:avLst/>
          </a:prstGeom>
        </p:spPr>
        <p:txBody>
          <a:bodyPr anchor="ctr"/>
          <a:lstStyle/>
          <a:p>
            <a:pPr>
              <a:buClr>
                <a:srgbClr val="37474F"/>
              </a:buClr>
              <a:defRPr>
                <a:solidFill>
                  <a:srgbClr val="37474F"/>
                </a:solidFill>
              </a:defRPr>
            </a:pPr>
          </a:p>
        </p:txBody>
      </p:sp>
      <p:sp>
        <p:nvSpPr>
          <p:cNvPr id="81" name="Slide Number"/>
          <p:cNvSpPr txBox="1"/>
          <p:nvPr>
            <p:ph type="sldNum" sz="quarter" idx="2"/>
          </p:nvPr>
        </p:nvSpPr>
        <p:spPr>
          <a:xfrm>
            <a:off x="8702137" y="4710183"/>
            <a:ext cx="336813" cy="335251"/>
          </a:xfrm>
          <a:prstGeom prst="rect">
            <a:avLst/>
          </a:prstGeom>
        </p:spPr>
        <p:txBody>
          <a:bodyPr/>
          <a:lstStyle>
            <a:lvl1pPr>
              <a:defRPr>
                <a:solidFill>
                  <a:srgbClr val="37474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8"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defRPr sz="2100">
                <a:solidFill>
                  <a:srgbClr val="FFFFFF"/>
                </a:solidFill>
                <a:latin typeface="Oswald"/>
                <a:ea typeface="Oswald"/>
                <a:cs typeface="Oswald"/>
                <a:sym typeface="Oswald"/>
              </a:defRPr>
            </a:lvl1pPr>
            <a:lvl2pPr marL="1073150" indent="-476250">
              <a:lnSpc>
                <a:spcPct val="100000"/>
              </a:lnSpc>
              <a:buClrTx/>
              <a:buSzPts val="2100"/>
              <a:buFontTx/>
              <a:defRPr sz="2100">
                <a:solidFill>
                  <a:srgbClr val="FFFFFF"/>
                </a:solidFill>
                <a:latin typeface="Oswald"/>
                <a:ea typeface="Oswald"/>
                <a:cs typeface="Oswald"/>
                <a:sym typeface="Oswald"/>
              </a:defRPr>
            </a:lvl2pPr>
            <a:lvl3pPr marL="1530350" indent="-476250">
              <a:lnSpc>
                <a:spcPct val="100000"/>
              </a:lnSpc>
              <a:buClrTx/>
              <a:buSzPts val="2100"/>
              <a:buFontTx/>
              <a:defRPr sz="2100">
                <a:solidFill>
                  <a:srgbClr val="FFFFFF"/>
                </a:solidFill>
                <a:latin typeface="Oswald"/>
                <a:ea typeface="Oswald"/>
                <a:cs typeface="Oswald"/>
                <a:sym typeface="Oswald"/>
              </a:defRPr>
            </a:lvl3pPr>
            <a:lvl4pPr marL="1987550" indent="-476250">
              <a:lnSpc>
                <a:spcPct val="100000"/>
              </a:lnSpc>
              <a:buClrTx/>
              <a:buSzPts val="2100"/>
              <a:buFontTx/>
              <a:defRPr sz="2100">
                <a:solidFill>
                  <a:srgbClr val="FFFFFF"/>
                </a:solidFill>
                <a:latin typeface="Oswald"/>
                <a:ea typeface="Oswald"/>
                <a:cs typeface="Oswald"/>
                <a:sym typeface="Oswald"/>
              </a:defRPr>
            </a:lvl4pPr>
            <a:lvl5pPr marL="2444750" indent="-476250">
              <a:lnSpc>
                <a:spcPct val="100000"/>
              </a:lnSpc>
              <a:buClrTx/>
              <a:buSzPts val="2100"/>
              <a:buFontTx/>
              <a:defRPr sz="2100">
                <a:solidFill>
                  <a:srgbClr val="FFFFFF"/>
                </a:solidFill>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xfrm>
            <a:off x="8702137" y="4710183"/>
            <a:ext cx="336813"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37474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702137" y="4710183"/>
            <a:ext cx="336813" cy="335251"/>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3"/>
                </a:solidFill>
                <a:latin typeface="Average"/>
                <a:ea typeface="Average"/>
                <a:cs typeface="Average"/>
                <a:sym typeface="Averag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Oswald"/>
          <a:ea typeface="Oswald"/>
          <a:cs typeface="Oswald"/>
          <a:sym typeface="Oswald"/>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Oswald"/>
          <a:ea typeface="Oswald"/>
          <a:cs typeface="Oswald"/>
          <a:sym typeface="Oswald"/>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Oswald"/>
          <a:ea typeface="Oswald"/>
          <a:cs typeface="Oswald"/>
          <a:sym typeface="Oswald"/>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Oswald"/>
          <a:ea typeface="Oswald"/>
          <a:cs typeface="Oswald"/>
          <a:sym typeface="Oswald"/>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Oswald"/>
          <a:ea typeface="Oswald"/>
          <a:cs typeface="Oswald"/>
          <a:sym typeface="Oswald"/>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Oswald"/>
          <a:ea typeface="Oswald"/>
          <a:cs typeface="Oswald"/>
          <a:sym typeface="Oswald"/>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Oswald"/>
          <a:ea typeface="Oswald"/>
          <a:cs typeface="Oswald"/>
          <a:sym typeface="Oswald"/>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Oswald"/>
          <a:ea typeface="Oswald"/>
          <a:cs typeface="Oswald"/>
          <a:sym typeface="Oswald"/>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Oswald"/>
          <a:ea typeface="Oswald"/>
          <a:cs typeface="Oswald"/>
          <a:sym typeface="Oswald"/>
        </a:defRPr>
      </a:lvl9pPr>
    </p:titleStyle>
    <p:bodyStyle>
      <a:lvl1pPr marL="457200" marR="0" indent="-342900"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solidFill>
            <a:schemeClr val="accent3"/>
          </a:solidFill>
          <a:uFillTx/>
          <a:latin typeface="Average"/>
          <a:ea typeface="Average"/>
          <a:cs typeface="Average"/>
          <a:sym typeface="Average"/>
        </a:defRPr>
      </a:lvl1pPr>
      <a:lvl2pPr marL="10051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solidFill>
            <a:schemeClr val="accent3"/>
          </a:solidFill>
          <a:uFillTx/>
          <a:latin typeface="Average"/>
          <a:ea typeface="Average"/>
          <a:cs typeface="Average"/>
          <a:sym typeface="Average"/>
        </a:defRPr>
      </a:lvl2pPr>
      <a:lvl3pPr marL="14623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solidFill>
            <a:schemeClr val="accent3"/>
          </a:solidFill>
          <a:uFillTx/>
          <a:latin typeface="Average"/>
          <a:ea typeface="Average"/>
          <a:cs typeface="Average"/>
          <a:sym typeface="Average"/>
        </a:defRPr>
      </a:lvl3pPr>
      <a:lvl4pPr marL="19195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solidFill>
            <a:schemeClr val="accent3"/>
          </a:solidFill>
          <a:uFillTx/>
          <a:latin typeface="Average"/>
          <a:ea typeface="Average"/>
          <a:cs typeface="Average"/>
          <a:sym typeface="Average"/>
        </a:defRPr>
      </a:lvl4pPr>
      <a:lvl5pPr marL="23767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solidFill>
            <a:schemeClr val="accent3"/>
          </a:solidFill>
          <a:uFillTx/>
          <a:latin typeface="Average"/>
          <a:ea typeface="Average"/>
          <a:cs typeface="Average"/>
          <a:sym typeface="Average"/>
        </a:defRPr>
      </a:lvl5pPr>
      <a:lvl6pPr marL="28339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solidFill>
            <a:schemeClr val="accent3"/>
          </a:solidFill>
          <a:uFillTx/>
          <a:latin typeface="Average"/>
          <a:ea typeface="Average"/>
          <a:cs typeface="Average"/>
          <a:sym typeface="Average"/>
        </a:defRPr>
      </a:lvl6pPr>
      <a:lvl7pPr marL="32911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solidFill>
            <a:schemeClr val="accent3"/>
          </a:solidFill>
          <a:uFillTx/>
          <a:latin typeface="Average"/>
          <a:ea typeface="Average"/>
          <a:cs typeface="Average"/>
          <a:sym typeface="Average"/>
        </a:defRPr>
      </a:lvl7pPr>
      <a:lvl8pPr marL="37483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solidFill>
            <a:schemeClr val="accent3"/>
          </a:solidFill>
          <a:uFillTx/>
          <a:latin typeface="Average"/>
          <a:ea typeface="Average"/>
          <a:cs typeface="Average"/>
          <a:sym typeface="Average"/>
        </a:defRPr>
      </a:lvl8pPr>
      <a:lvl9pPr marL="42055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solidFill>
            <a:schemeClr val="accent3"/>
          </a:solidFill>
          <a:uFillTx/>
          <a:latin typeface="Average"/>
          <a:ea typeface="Average"/>
          <a:cs typeface="Average"/>
          <a:sym typeface="Average"/>
        </a:defRPr>
      </a:lvl9pPr>
    </p:bodyStyle>
    <p:otherStyle>
      <a:lvl1pPr marL="0" marR="0" indent="0" algn="r" defTabSz="91440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rage"/>
        </a:defRPr>
      </a:lvl1pPr>
      <a:lvl2pPr marL="0" marR="0" indent="0" algn="r" defTabSz="91440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rage"/>
        </a:defRPr>
      </a:lvl2pPr>
      <a:lvl3pPr marL="0" marR="0" indent="0" algn="r" defTabSz="91440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rage"/>
        </a:defRPr>
      </a:lvl3pPr>
      <a:lvl4pPr marL="0" marR="0" indent="0" algn="r" defTabSz="91440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rage"/>
        </a:defRPr>
      </a:lvl4pPr>
      <a:lvl5pPr marL="0" marR="0" indent="0" algn="r" defTabSz="91440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rage"/>
        </a:defRPr>
      </a:lvl5pPr>
      <a:lvl6pPr marL="0" marR="0" indent="0" algn="r" defTabSz="91440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rage"/>
        </a:defRPr>
      </a:lvl6pPr>
      <a:lvl7pPr marL="0" marR="0" indent="0" algn="r" defTabSz="91440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rage"/>
        </a:defRPr>
      </a:lvl7pPr>
      <a:lvl8pPr marL="0" marR="0" indent="0" algn="r" defTabSz="91440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rage"/>
        </a:defRPr>
      </a:lvl8pPr>
      <a:lvl9pPr marL="0" marR="0" indent="0" algn="r" defTabSz="91440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verag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s://arxiv.org/abs/1706.03762"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g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Google Shape;59;p13"/>
          <p:cNvSpPr txBox="1"/>
          <p:nvPr>
            <p:ph type="ctrTitle"/>
          </p:nvPr>
        </p:nvSpPr>
        <p:spPr>
          <a:xfrm>
            <a:off x="671258" y="990799"/>
            <a:ext cx="7801500" cy="1730101"/>
          </a:xfrm>
          <a:prstGeom prst="rect">
            <a:avLst/>
          </a:prstGeom>
        </p:spPr>
        <p:txBody>
          <a:bodyPr/>
          <a:lstStyle/>
          <a:p>
            <a:pPr/>
            <a:r>
              <a:t>Working of Sequence-to-Sequence Model</a:t>
            </a:r>
          </a:p>
        </p:txBody>
      </p:sp>
      <p:sp>
        <p:nvSpPr>
          <p:cNvPr id="115" name="Google Shape;60;p13"/>
          <p:cNvSpPr txBox="1"/>
          <p:nvPr>
            <p:ph type="subTitle" sz="quarter" idx="1"/>
          </p:nvPr>
        </p:nvSpPr>
        <p:spPr>
          <a:xfrm>
            <a:off x="671250" y="3510369"/>
            <a:ext cx="7801500" cy="792601"/>
          </a:xfrm>
          <a:prstGeom prst="rect">
            <a:avLst/>
          </a:prstGeom>
        </p:spPr>
        <p:txBody>
          <a:bodyPr/>
          <a:lstStyle>
            <a:lvl1pPr marL="0" indent="0">
              <a:defRPr sz="1100"/>
            </a:lvl1pPr>
          </a:lstStyle>
          <a:p>
            <a:pPr/>
            <a:r>
              <a:t>Let's dive into the inner workings of Sequence-to-Sequence (Seq2Seq) models. These models are deep learning architectures that handle sequential data inputs and outputs. They have found applications in various natural language processing tasks, such as machine translation, text summarisation, speech recognition, etc.</a:t>
            </a:r>
          </a:p>
        </p:txBody>
      </p:sp>
      <p:sp>
        <p:nvSpPr>
          <p:cNvPr id="116" name="By Reiyo"/>
          <p:cNvSpPr txBox="1"/>
          <p:nvPr/>
        </p:nvSpPr>
        <p:spPr>
          <a:xfrm>
            <a:off x="6355346" y="3107157"/>
            <a:ext cx="72416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By Reiyo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22;p22"/>
          <p:cNvSpPr txBox="1"/>
          <p:nvPr>
            <p:ph type="title"/>
          </p:nvPr>
        </p:nvSpPr>
        <p:spPr>
          <a:xfrm>
            <a:off x="311699" y="445025"/>
            <a:ext cx="8520602" cy="572701"/>
          </a:xfrm>
          <a:prstGeom prst="rect">
            <a:avLst/>
          </a:prstGeom>
        </p:spPr>
        <p:txBody>
          <a:bodyPr/>
          <a:lstStyle>
            <a:lvl1pPr defTabSz="850391">
              <a:defRPr sz="2511"/>
            </a:lvl1pPr>
          </a:lstStyle>
          <a:p>
            <a:pPr/>
            <a:r>
              <a:t>Conclusion</a:t>
            </a:r>
          </a:p>
        </p:txBody>
      </p:sp>
      <p:sp>
        <p:nvSpPr>
          <p:cNvPr id="152" name="Google Shape;123;p22"/>
          <p:cNvSpPr txBox="1"/>
          <p:nvPr>
            <p:ph type="body" idx="1"/>
          </p:nvPr>
        </p:nvSpPr>
        <p:spPr>
          <a:xfrm>
            <a:off x="311699" y="1152475"/>
            <a:ext cx="8520602" cy="3416400"/>
          </a:xfrm>
          <a:prstGeom prst="rect">
            <a:avLst/>
          </a:prstGeom>
        </p:spPr>
        <p:txBody>
          <a:bodyPr/>
          <a:lstStyle/>
          <a:p>
            <a:pPr marL="0" indent="0">
              <a:lnSpc>
                <a:spcPct val="100000"/>
              </a:lnSpc>
              <a:buSzTx/>
              <a:buNone/>
            </a:pPr>
            <a:r>
              <a:t>Recap: Sequence-to-Sequence models use an encoder-decoder architecture to process sequential data.</a:t>
            </a:r>
          </a:p>
          <a:p>
            <a:pPr marL="0" indent="0">
              <a:lnSpc>
                <a:spcPct val="100000"/>
              </a:lnSpc>
              <a:spcBef>
                <a:spcPts val="1200"/>
              </a:spcBef>
              <a:buSzTx/>
              <a:buNone/>
            </a:pPr>
            <a:r>
              <a:t>Versatility: They have demonstrated success in various natural language processing tasks.</a:t>
            </a:r>
          </a:p>
          <a:p>
            <a:pPr marL="0" indent="0">
              <a:lnSpc>
                <a:spcPct val="100000"/>
              </a:lnSpc>
              <a:spcBef>
                <a:spcPts val="1200"/>
              </a:spcBef>
              <a:buSzTx/>
              <a:buNone/>
            </a:pPr>
            <a:r>
              <a:t>Ongoing Research: Continuous improvements and advancements in Seq2Seq models.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ferences  :"/>
          <p:cNvSpPr txBox="1"/>
          <p:nvPr/>
        </p:nvSpPr>
        <p:spPr>
          <a:xfrm>
            <a:off x="489927" y="657228"/>
            <a:ext cx="1296716" cy="2469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700"/>
            </a:lvl1pPr>
          </a:lstStyle>
          <a:p>
            <a:pPr/>
            <a:r>
              <a:t>References  :</a:t>
            </a:r>
          </a:p>
        </p:txBody>
      </p:sp>
      <p:sp>
        <p:nvSpPr>
          <p:cNvPr id="155" name="“Attention Is All You Need” by Vaswani et al.(2017) https://arxiv.org/abs/1706.03762"/>
          <p:cNvSpPr txBox="1"/>
          <p:nvPr/>
        </p:nvSpPr>
        <p:spPr>
          <a:xfrm>
            <a:off x="453899" y="1067951"/>
            <a:ext cx="6689564"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buSzPct val="60000"/>
              <a:buBlip>
                <a:blip r:embed="rId2"/>
              </a:buBlip>
            </a:pPr>
            <a:r>
              <a:t>“Attention Is All You Need” by Vaswani et al.(2017) </a:t>
            </a:r>
            <a:r>
              <a:rPr u="sng">
                <a:solidFill>
                  <a:schemeClr val="accent5"/>
                </a:solidFill>
                <a:uFill>
                  <a:solidFill>
                    <a:schemeClr val="accent5"/>
                  </a:solidFill>
                </a:uFill>
                <a:hlinkClick r:id="rId3" invalidUrl="" action="" tgtFrame="" tooltip="" history="1" highlightClick="0" endSnd="0"/>
              </a:rPr>
              <a:t>https://arxiv.org/abs/1706.03762</a:t>
            </a:r>
          </a:p>
        </p:txBody>
      </p:sp>
      <p:sp>
        <p:nvSpPr>
          <p:cNvPr id="156" name="https://pytorch.org/tutorials/intermediate/seq2seq_translation_tutorial.html"/>
          <p:cNvSpPr txBox="1"/>
          <p:nvPr/>
        </p:nvSpPr>
        <p:spPr>
          <a:xfrm>
            <a:off x="446693" y="1630880"/>
            <a:ext cx="593460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140368" indent="-140368">
              <a:buSzPct val="60000"/>
              <a:buBlip>
                <a:blip r:embed="rId2"/>
              </a:buBlip>
              <a:defRPr u="sng">
                <a:solidFill>
                  <a:schemeClr val="accent5"/>
                </a:solidFill>
                <a:uFill>
                  <a:solidFill>
                    <a:schemeClr val="accent5"/>
                  </a:solidFill>
                </a:uFill>
              </a:defRPr>
            </a:lvl1pPr>
          </a:lstStyle>
          <a:p>
            <a:pPr>
              <a:defRPr u="none">
                <a:solidFill>
                  <a:srgbClr val="FFFFFF"/>
                </a:solidFill>
                <a:uFillTx/>
              </a:defRPr>
            </a:pPr>
            <a:r>
              <a:rPr u="sng">
                <a:solidFill>
                  <a:schemeClr val="accent5"/>
                </a:solidFill>
                <a:uFill>
                  <a:solidFill>
                    <a:schemeClr val="accent5"/>
                  </a:solidFill>
                </a:uFill>
              </a:rPr>
              <a:t>https://pytorch.org/tutorials/intermediate/seq2seq_translation_tutorial.html</a:t>
            </a:r>
          </a:p>
        </p:txBody>
      </p:sp>
      <p:sp>
        <p:nvSpPr>
          <p:cNvPr id="157" name="Link to Github repo :"/>
          <p:cNvSpPr txBox="1"/>
          <p:nvPr/>
        </p:nvSpPr>
        <p:spPr>
          <a:xfrm>
            <a:off x="439488" y="2285710"/>
            <a:ext cx="1663254"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Link to Github repo : </a:t>
            </a:r>
          </a:p>
        </p:txBody>
      </p:sp>
      <p:sp>
        <p:nvSpPr>
          <p:cNvPr id="158" name="https://github.com/R3IYO/Seq2Seq"/>
          <p:cNvSpPr txBox="1"/>
          <p:nvPr/>
        </p:nvSpPr>
        <p:spPr>
          <a:xfrm>
            <a:off x="410665" y="2718051"/>
            <a:ext cx="292042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140368" indent="-140368">
              <a:buSzPct val="60000"/>
              <a:buBlip>
                <a:blip r:embed="rId2"/>
              </a:buBlip>
              <a:defRPr u="sng">
                <a:solidFill>
                  <a:schemeClr val="accent5"/>
                </a:solidFill>
                <a:uFill>
                  <a:solidFill>
                    <a:schemeClr val="accent5"/>
                  </a:solidFill>
                </a:uFill>
              </a:defRPr>
            </a:lvl1pPr>
          </a:lstStyle>
          <a:p>
            <a:pPr>
              <a:defRPr u="none">
                <a:solidFill>
                  <a:srgbClr val="FFFFFF"/>
                </a:solidFill>
                <a:uFillTx/>
              </a:defRPr>
            </a:pPr>
            <a:r>
              <a:rPr u="sng">
                <a:solidFill>
                  <a:schemeClr val="accent5"/>
                </a:solidFill>
                <a:uFill>
                  <a:solidFill>
                    <a:schemeClr val="accent5"/>
                  </a:solidFill>
                </a:uFill>
              </a:rPr>
              <a:t>https://github.com/R3IYO/Seq2Seq</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28;p23"/>
          <p:cNvSpPr txBox="1"/>
          <p:nvPr>
            <p:ph type="title"/>
          </p:nvPr>
        </p:nvSpPr>
        <p:spPr>
          <a:xfrm>
            <a:off x="671250" y="2141249"/>
            <a:ext cx="7852200" cy="861000"/>
          </a:xfrm>
          <a:prstGeom prst="rect">
            <a:avLst/>
          </a:prstGeom>
        </p:spPr>
        <p:txBody>
          <a:bodyPr/>
          <a:lstStyle/>
          <a:p>
            <a:pPr/>
            <a:r>
              <a:t>Thank You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65;p14"/>
          <p:cNvSpPr txBox="1"/>
          <p:nvPr>
            <p:ph type="title"/>
          </p:nvPr>
        </p:nvSpPr>
        <p:spPr>
          <a:xfrm>
            <a:off x="311699" y="445025"/>
            <a:ext cx="8520602" cy="572701"/>
          </a:xfrm>
          <a:prstGeom prst="rect">
            <a:avLst/>
          </a:prstGeom>
        </p:spPr>
        <p:txBody>
          <a:bodyPr/>
          <a:lstStyle>
            <a:lvl1pPr defTabSz="850391">
              <a:defRPr sz="2511"/>
            </a:lvl1pPr>
          </a:lstStyle>
          <a:p>
            <a:pPr/>
            <a:r>
              <a:t>Introduction to Sequence-to-Sequence Models</a:t>
            </a:r>
          </a:p>
        </p:txBody>
      </p:sp>
      <p:sp>
        <p:nvSpPr>
          <p:cNvPr id="119" name="Google Shape;66;p14"/>
          <p:cNvSpPr txBox="1"/>
          <p:nvPr>
            <p:ph type="body" idx="1"/>
          </p:nvPr>
        </p:nvSpPr>
        <p:spPr>
          <a:xfrm>
            <a:off x="460949" y="1171950"/>
            <a:ext cx="8020202" cy="3614700"/>
          </a:xfrm>
          <a:prstGeom prst="rect">
            <a:avLst/>
          </a:prstGeom>
        </p:spPr>
        <p:txBody>
          <a:bodyPr/>
          <a:lstStyle/>
          <a:p>
            <a:pPr marL="0" indent="0">
              <a:lnSpc>
                <a:spcPct val="103500"/>
              </a:lnSpc>
              <a:buSzTx/>
              <a:buNone/>
              <a:defRPr sz="1500"/>
            </a:pPr>
            <a:r>
              <a:t>Definition: Sequence-to-Sequence (Seq2Seq) models are deep learning architectures designed to handle sequential data inputs and outputs.</a:t>
            </a:r>
          </a:p>
          <a:p>
            <a:pPr marL="0" indent="0">
              <a:lnSpc>
                <a:spcPct val="103500"/>
              </a:lnSpc>
              <a:spcBef>
                <a:spcPts val="1200"/>
              </a:spcBef>
              <a:buSzTx/>
              <a:buNone/>
              <a:defRPr sz="1500"/>
            </a:pPr>
            <a:r>
              <a:t>A Seq2Seq model consists of two main components - the Encoder and the Decoder. The primary purpose of this architecture is to process an input sequence, such as a sentence, and generate an output sequence, which can be of a different length or structure.</a:t>
            </a:r>
          </a:p>
          <a:p>
            <a:pPr marL="0" indent="0">
              <a:lnSpc>
                <a:spcPct val="103500"/>
              </a:lnSpc>
              <a:spcBef>
                <a:spcPts val="1200"/>
              </a:spcBef>
              <a:buSzTx/>
              <a:buNone/>
              <a:defRPr sz="1500"/>
            </a:pPr>
          </a:p>
          <a:p>
            <a:pPr marL="0" indent="0">
              <a:lnSpc>
                <a:spcPct val="103500"/>
              </a:lnSpc>
              <a:spcBef>
                <a:spcPts val="1200"/>
              </a:spcBef>
              <a:buSzTx/>
              <a:buNone/>
              <a:defRPr sz="1500"/>
            </a:pPr>
          </a:p>
          <a:p>
            <a:pPr marL="0" indent="0">
              <a:lnSpc>
                <a:spcPct val="103500"/>
              </a:lnSpc>
              <a:spcBef>
                <a:spcPts val="1200"/>
              </a:spcBef>
              <a:buSzTx/>
              <a:buNone/>
              <a:defRPr sz="1500"/>
            </a:pPr>
          </a:p>
          <a:p>
            <a:pPr marL="0" indent="0">
              <a:lnSpc>
                <a:spcPct val="103500"/>
              </a:lnSpc>
              <a:spcBef>
                <a:spcPts val="1200"/>
              </a:spcBef>
              <a:buSzTx/>
              <a:buNone/>
              <a:defRPr sz="1500"/>
            </a:pPr>
          </a:p>
          <a:p>
            <a:pPr marL="0" indent="0">
              <a:lnSpc>
                <a:spcPct val="103500"/>
              </a:lnSpc>
              <a:spcBef>
                <a:spcPts val="1200"/>
              </a:spcBef>
              <a:buSzTx/>
              <a:buNone/>
              <a:defRPr sz="1500"/>
            </a:pPr>
            <a:r>
              <a:t>Applications: Machine Translation, Text Summarization, Speech Recognition, etc.</a:t>
            </a:r>
          </a:p>
        </p:txBody>
      </p:sp>
      <p:pic>
        <p:nvPicPr>
          <p:cNvPr id="120" name="Google Shape;67;p14" descr="Google Shape;67;p14"/>
          <p:cNvPicPr>
            <a:picLocks noChangeAspect="1"/>
          </p:cNvPicPr>
          <p:nvPr/>
        </p:nvPicPr>
        <p:blipFill>
          <a:blip r:embed="rId2">
            <a:extLst/>
          </a:blip>
          <a:stretch>
            <a:fillRect/>
          </a:stretch>
        </p:blipFill>
        <p:spPr>
          <a:xfrm>
            <a:off x="2512860" y="2947752"/>
            <a:ext cx="3916402" cy="103742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72;p15"/>
          <p:cNvSpPr txBox="1"/>
          <p:nvPr>
            <p:ph type="title"/>
          </p:nvPr>
        </p:nvSpPr>
        <p:spPr>
          <a:xfrm>
            <a:off x="311699" y="445025"/>
            <a:ext cx="8520602" cy="572701"/>
          </a:xfrm>
          <a:prstGeom prst="rect">
            <a:avLst/>
          </a:prstGeom>
        </p:spPr>
        <p:txBody>
          <a:bodyPr/>
          <a:lstStyle>
            <a:lvl1pPr defTabSz="850391">
              <a:defRPr sz="2511"/>
            </a:lvl1pPr>
          </a:lstStyle>
          <a:p>
            <a:pPr/>
            <a:r>
              <a:t>Architecture Overview: Encoder-Decoder Structure</a:t>
            </a:r>
          </a:p>
        </p:txBody>
      </p:sp>
      <p:sp>
        <p:nvSpPr>
          <p:cNvPr id="123" name="Google Shape;73;p15"/>
          <p:cNvSpPr txBox="1"/>
          <p:nvPr>
            <p:ph type="body" sz="quarter" idx="1"/>
          </p:nvPr>
        </p:nvSpPr>
        <p:spPr>
          <a:xfrm>
            <a:off x="471900" y="1536700"/>
            <a:ext cx="3999901" cy="819001"/>
          </a:xfrm>
          <a:prstGeom prst="rect">
            <a:avLst/>
          </a:prstGeom>
        </p:spPr>
        <p:txBody>
          <a:bodyPr/>
          <a:lstStyle>
            <a:lvl1pPr marL="0" indent="0">
              <a:lnSpc>
                <a:spcPct val="100000"/>
              </a:lnSpc>
              <a:spcBef>
                <a:spcPts val="1200"/>
              </a:spcBef>
              <a:buSzTx/>
              <a:buNone/>
            </a:lvl1pPr>
          </a:lstStyle>
          <a:p>
            <a:pPr/>
            <a:r>
              <a:t>Encoder: Processes the input sequence and creates a fixed-length context vector</a:t>
            </a:r>
          </a:p>
        </p:txBody>
      </p:sp>
      <p:sp>
        <p:nvSpPr>
          <p:cNvPr id="124" name="Google Shape;74;p15"/>
          <p:cNvSpPr txBox="1"/>
          <p:nvPr>
            <p:ph type="body" idx="21"/>
          </p:nvPr>
        </p:nvSpPr>
        <p:spPr>
          <a:xfrm>
            <a:off x="4571999" y="1483177"/>
            <a:ext cx="3999902" cy="976201"/>
          </a:xfrm>
          <a:prstGeom prst="rect">
            <a:avLst/>
          </a:prstGeom>
          <a:extLst>
            <a:ext uri="{C572A759-6A51-4108-AA02-DFA0A04FC94B}">
              <ma14:wrappingTextBoxFlag xmlns:ma14="http://schemas.microsoft.com/office/mac/drawingml/2011/main" val="1"/>
            </a:ext>
          </a:extLst>
        </p:spPr>
        <p:txBody>
          <a:bodyPr/>
          <a:lstStyle>
            <a:lvl1pPr marL="0" indent="0">
              <a:lnSpc>
                <a:spcPct val="100000"/>
              </a:lnSpc>
              <a:spcBef>
                <a:spcPts val="1200"/>
              </a:spcBef>
              <a:buSzTx/>
              <a:buNone/>
              <a:defRPr sz="1400"/>
            </a:lvl1pPr>
          </a:lstStyle>
          <a:p>
            <a:pPr/>
            <a:r>
              <a:t>Decoder: Uses the context vector as an initial hidden state and uses it to generate the output sequence step by step.</a:t>
            </a:r>
          </a:p>
        </p:txBody>
      </p:sp>
      <p:pic>
        <p:nvPicPr>
          <p:cNvPr id="125" name="Google Shape;75;p15" descr="Google Shape;75;p15"/>
          <p:cNvPicPr>
            <a:picLocks noChangeAspect="1"/>
          </p:cNvPicPr>
          <p:nvPr/>
        </p:nvPicPr>
        <p:blipFill>
          <a:blip r:embed="rId2">
            <a:extLst/>
          </a:blip>
          <a:stretch>
            <a:fillRect/>
          </a:stretch>
        </p:blipFill>
        <p:spPr>
          <a:xfrm>
            <a:off x="1741152" y="2571750"/>
            <a:ext cx="5702552" cy="257175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80;p16"/>
          <p:cNvSpPr txBox="1"/>
          <p:nvPr>
            <p:ph type="title"/>
          </p:nvPr>
        </p:nvSpPr>
        <p:spPr>
          <a:xfrm>
            <a:off x="311699" y="555600"/>
            <a:ext cx="2808002" cy="755700"/>
          </a:xfrm>
          <a:prstGeom prst="rect">
            <a:avLst/>
          </a:prstGeom>
        </p:spPr>
        <p:txBody>
          <a:bodyPr/>
          <a:lstStyle/>
          <a:p>
            <a:pPr/>
            <a:r>
              <a:t>Encoder</a:t>
            </a:r>
          </a:p>
        </p:txBody>
      </p:sp>
      <p:sp>
        <p:nvSpPr>
          <p:cNvPr id="128" name="Google Shape;81;p16"/>
          <p:cNvSpPr txBox="1"/>
          <p:nvPr>
            <p:ph type="body" sz="quarter" idx="1"/>
          </p:nvPr>
        </p:nvSpPr>
        <p:spPr>
          <a:xfrm>
            <a:off x="311699" y="1468862"/>
            <a:ext cx="2808002" cy="3179401"/>
          </a:xfrm>
          <a:prstGeom prst="rect">
            <a:avLst/>
          </a:prstGeom>
        </p:spPr>
        <p:txBody>
          <a:bodyPr/>
          <a:lstStyle/>
          <a:p>
            <a:pPr marL="0" indent="0">
              <a:lnSpc>
                <a:spcPct val="100000"/>
              </a:lnSpc>
              <a:buSzTx/>
              <a:buNone/>
            </a:pPr>
            <a:r>
              <a:t>Input Sequence: Tokenized input text (e.g., words, characters) represented as numerical vectors.</a:t>
            </a:r>
          </a:p>
          <a:p>
            <a:pPr marL="0" indent="0">
              <a:lnSpc>
                <a:spcPct val="100000"/>
              </a:lnSpc>
              <a:spcBef>
                <a:spcPts val="1200"/>
              </a:spcBef>
              <a:buSzTx/>
              <a:buNone/>
            </a:pPr>
            <a:r>
              <a:t>RNN/LSTM/GRU Layer: Recurrent Neural Network or Long Short-Term Memory or Gated Recurrent Unit to capture sequential information.</a:t>
            </a:r>
          </a:p>
          <a:p>
            <a:pPr marL="0" indent="0">
              <a:lnSpc>
                <a:spcPct val="100000"/>
              </a:lnSpc>
              <a:spcBef>
                <a:spcPts val="1200"/>
              </a:spcBef>
              <a:buSzTx/>
              <a:buNone/>
            </a:pPr>
            <a:r>
              <a:t>Encoder Hidden State: Encodes the input sequence into a context vector representing the input's meaning</a:t>
            </a:r>
          </a:p>
        </p:txBody>
      </p:sp>
      <p:pic>
        <p:nvPicPr>
          <p:cNvPr id="129" name="Google Shape;82;p16" descr="Google Shape;82;p16"/>
          <p:cNvPicPr>
            <a:picLocks noChangeAspect="1"/>
          </p:cNvPicPr>
          <p:nvPr/>
        </p:nvPicPr>
        <p:blipFill>
          <a:blip r:embed="rId2">
            <a:extLst/>
          </a:blip>
          <a:stretch>
            <a:fillRect/>
          </a:stretch>
        </p:blipFill>
        <p:spPr>
          <a:xfrm>
            <a:off x="3119700" y="1575888"/>
            <a:ext cx="5719500" cy="199173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96;p18"/>
          <p:cNvSpPr txBox="1"/>
          <p:nvPr>
            <p:ph type="title"/>
          </p:nvPr>
        </p:nvSpPr>
        <p:spPr>
          <a:xfrm>
            <a:off x="311699" y="555600"/>
            <a:ext cx="2808002" cy="755700"/>
          </a:xfrm>
          <a:prstGeom prst="rect">
            <a:avLst/>
          </a:prstGeom>
        </p:spPr>
        <p:txBody>
          <a:bodyPr/>
          <a:lstStyle/>
          <a:p>
            <a:pPr/>
            <a:r>
              <a:t>Decoder</a:t>
            </a:r>
          </a:p>
        </p:txBody>
      </p:sp>
      <p:sp>
        <p:nvSpPr>
          <p:cNvPr id="132" name="Google Shape;97;p18"/>
          <p:cNvSpPr txBox="1"/>
          <p:nvPr>
            <p:ph type="body" sz="quarter" idx="1"/>
          </p:nvPr>
        </p:nvSpPr>
        <p:spPr>
          <a:xfrm>
            <a:off x="311699" y="1389599"/>
            <a:ext cx="2808002" cy="3179402"/>
          </a:xfrm>
          <a:prstGeom prst="rect">
            <a:avLst/>
          </a:prstGeom>
        </p:spPr>
        <p:txBody>
          <a:bodyPr/>
          <a:lstStyle/>
          <a:p>
            <a:pPr marL="0" indent="0">
              <a:lnSpc>
                <a:spcPct val="100000"/>
              </a:lnSpc>
              <a:buSzTx/>
              <a:buNone/>
            </a:pPr>
            <a:r>
              <a:t>Context Vector: Obtained from the encoder, serves as the initial hidden state of the decoder.</a:t>
            </a:r>
          </a:p>
          <a:p>
            <a:pPr marL="0" indent="0">
              <a:lnSpc>
                <a:spcPct val="100000"/>
              </a:lnSpc>
              <a:spcBef>
                <a:spcPts val="1200"/>
              </a:spcBef>
              <a:buSzTx/>
              <a:buNone/>
            </a:pPr>
            <a:r>
              <a:t>RNN/LSTM/GRU Layer: Generates the output sequence step by step.</a:t>
            </a:r>
          </a:p>
          <a:p>
            <a:pPr marL="0" indent="0">
              <a:lnSpc>
                <a:spcPct val="100000"/>
              </a:lnSpc>
              <a:spcBef>
                <a:spcPts val="1200"/>
              </a:spcBef>
              <a:buSzTx/>
              <a:buNone/>
            </a:pPr>
            <a:r>
              <a:t>Vocabulary: A predefined set of tokens that the decoder can use to construct the output sequence.</a:t>
            </a:r>
          </a:p>
        </p:txBody>
      </p:sp>
      <p:pic>
        <p:nvPicPr>
          <p:cNvPr id="133" name="Google Shape;98;p18" descr="Google Shape;98;p18"/>
          <p:cNvPicPr>
            <a:picLocks noChangeAspect="1"/>
          </p:cNvPicPr>
          <p:nvPr/>
        </p:nvPicPr>
        <p:blipFill>
          <a:blip r:embed="rId2">
            <a:extLst/>
          </a:blip>
          <a:stretch>
            <a:fillRect/>
          </a:stretch>
        </p:blipFill>
        <p:spPr>
          <a:xfrm>
            <a:off x="3119700" y="920238"/>
            <a:ext cx="5719501" cy="330303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87;p17"/>
          <p:cNvSpPr txBox="1"/>
          <p:nvPr>
            <p:ph type="body" sz="half" idx="1"/>
          </p:nvPr>
        </p:nvSpPr>
        <p:spPr>
          <a:xfrm>
            <a:off x="4900236" y="2041836"/>
            <a:ext cx="3837001" cy="2809202"/>
          </a:xfrm>
          <a:prstGeom prst="rect">
            <a:avLst/>
          </a:prstGeom>
        </p:spPr>
        <p:txBody>
          <a:bodyPr anchor="ctr"/>
          <a:lstStyle/>
          <a:p>
            <a:pPr marL="0" indent="0" algn="l">
              <a:defRPr sz="1800">
                <a:solidFill>
                  <a:srgbClr val="37474F"/>
                </a:solidFill>
              </a:defRPr>
            </a:pPr>
            <a:r>
              <a:t>Importance: Helps the model focus on relevant parts of the input sequence during decoding.</a:t>
            </a:r>
          </a:p>
          <a:p>
            <a:pPr marL="0" indent="0" algn="l">
              <a:defRPr sz="1800">
                <a:solidFill>
                  <a:srgbClr val="37474F"/>
                </a:solidFill>
              </a:defRPr>
            </a:pPr>
          </a:p>
          <a:p>
            <a:pPr marL="0" indent="0" algn="l">
              <a:spcBef>
                <a:spcPts val="1200"/>
              </a:spcBef>
              <a:defRPr sz="1800">
                <a:solidFill>
                  <a:srgbClr val="37474F"/>
                </a:solidFill>
              </a:defRPr>
            </a:pPr>
            <a:r>
              <a:t>Weights: Attention weights are assigned to each input element during decoding.</a:t>
            </a:r>
          </a:p>
        </p:txBody>
      </p:sp>
      <p:sp>
        <p:nvSpPr>
          <p:cNvPr id="136" name="Google Shape;88;p17"/>
          <p:cNvSpPr txBox="1"/>
          <p:nvPr>
            <p:ph type="title"/>
          </p:nvPr>
        </p:nvSpPr>
        <p:spPr>
          <a:xfrm>
            <a:off x="751949" y="1141315"/>
            <a:ext cx="3072302" cy="1235101"/>
          </a:xfrm>
          <a:prstGeom prst="rect">
            <a:avLst/>
          </a:prstGeom>
        </p:spPr>
        <p:txBody>
          <a:bodyPr/>
          <a:lstStyle>
            <a:lvl1pPr defTabSz="850391">
              <a:defRPr sz="3441"/>
            </a:lvl1pPr>
          </a:lstStyle>
          <a:p>
            <a:pPr/>
            <a:r>
              <a:t>Attention Mechanism</a:t>
            </a:r>
          </a:p>
        </p:txBody>
      </p:sp>
      <p:pic>
        <p:nvPicPr>
          <p:cNvPr id="137" name="Google Shape;89;p17" descr="Google Shape;89;p17"/>
          <p:cNvPicPr>
            <a:picLocks noChangeAspect="0"/>
          </p:cNvPicPr>
          <p:nvPr/>
        </p:nvPicPr>
        <p:blipFill>
          <a:blip r:embed="rId2">
            <a:extLst/>
          </a:blip>
          <a:stretch>
            <a:fillRect/>
          </a:stretch>
        </p:blipFill>
        <p:spPr>
          <a:xfrm>
            <a:off x="265500" y="2994101"/>
            <a:ext cx="4045200" cy="1856925"/>
          </a:xfrm>
          <a:prstGeom prst="rect">
            <a:avLst/>
          </a:prstGeom>
          <a:ln w="12700">
            <a:miter lim="400000"/>
          </a:ln>
        </p:spPr>
      </p:pic>
      <p:sp>
        <p:nvSpPr>
          <p:cNvPr id="138" name="Google Shape;90;p17"/>
          <p:cNvSpPr/>
          <p:nvPr/>
        </p:nvSpPr>
        <p:spPr>
          <a:xfrm>
            <a:off x="4796116" y="280524"/>
            <a:ext cx="4045201" cy="1761302"/>
          </a:xfrm>
          <a:prstGeom prst="rect">
            <a:avLst/>
          </a:prstGeom>
          <a:solidFill>
            <a:srgbClr val="E0E0E0"/>
          </a:solidFill>
          <a:ln>
            <a:solidFill>
              <a:srgbClr val="9E9E9E"/>
            </a:solidFill>
          </a:ln>
        </p:spPr>
        <p:txBody>
          <a:bodyPr lIns="0" tIns="0" rIns="0" bIns="0" anchor="ctr"/>
          <a:lstStyle/>
          <a:p>
            <a:pPr>
              <a:defRPr>
                <a:solidFill>
                  <a:srgbClr val="000000"/>
                </a:solidFill>
              </a:defRPr>
            </a:pPr>
          </a:p>
        </p:txBody>
      </p:sp>
      <p:sp>
        <p:nvSpPr>
          <p:cNvPr id="139" name="Google Shape;91;p17"/>
          <p:cNvSpPr txBox="1"/>
          <p:nvPr/>
        </p:nvSpPr>
        <p:spPr>
          <a:xfrm>
            <a:off x="4796137" y="488422"/>
            <a:ext cx="4045201" cy="13455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777240">
              <a:defRPr sz="1105">
                <a:solidFill>
                  <a:srgbClr val="000000"/>
                </a:solidFill>
                <a:latin typeface="Average"/>
                <a:ea typeface="Average"/>
                <a:cs typeface="Average"/>
                <a:sym typeface="Average"/>
              </a:defRPr>
            </a:lvl1pPr>
          </a:lstStyle>
          <a:p>
            <a:pPr/>
            <a:r>
              <a:t>The Attention Mechanism is an optional component in Seq2Seq models, but it has become a crucial innovation. It helps the model focus on relevant parts of the input sequence during decoding. This attention mechanism assigns weights to each element of the input sequence, indicating its importance for generating each output token during decoding.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03;p19"/>
          <p:cNvSpPr txBox="1"/>
          <p:nvPr>
            <p:ph type="title"/>
          </p:nvPr>
        </p:nvSpPr>
        <p:spPr>
          <a:xfrm>
            <a:off x="311699" y="445025"/>
            <a:ext cx="8520602" cy="572701"/>
          </a:xfrm>
          <a:prstGeom prst="rect">
            <a:avLst/>
          </a:prstGeom>
        </p:spPr>
        <p:txBody>
          <a:bodyPr/>
          <a:lstStyle>
            <a:lvl1pPr defTabSz="850391">
              <a:defRPr sz="2511"/>
            </a:lvl1pPr>
          </a:lstStyle>
          <a:p>
            <a:pPr/>
            <a:r>
              <a:t>Training the Seq2Seq Model</a:t>
            </a:r>
          </a:p>
        </p:txBody>
      </p:sp>
      <p:sp>
        <p:nvSpPr>
          <p:cNvPr id="142" name="Google Shape;104;p19"/>
          <p:cNvSpPr txBox="1"/>
          <p:nvPr>
            <p:ph type="body" idx="1"/>
          </p:nvPr>
        </p:nvSpPr>
        <p:spPr>
          <a:xfrm>
            <a:off x="311699" y="1152475"/>
            <a:ext cx="8520602" cy="3416400"/>
          </a:xfrm>
          <a:prstGeom prst="rect">
            <a:avLst/>
          </a:prstGeom>
        </p:spPr>
        <p:txBody>
          <a:bodyPr/>
          <a:lstStyle/>
          <a:p>
            <a:pPr marL="0" indent="0">
              <a:buSzTx/>
              <a:buNone/>
              <a:defRPr sz="1600"/>
            </a:pPr>
            <a:r>
              <a:t>During training, the Seq2Seq model uses a process called "Teacher Forcing” can be used. This means that true target outputs are used as inputs to the Decoder during training. The model's performance is evaluated using a loss function, usually, the cross-entropy loss, which measures the difference between the predicted and actual output sequences. Backpropagation is then employed to update the model parameters and improve its performance.</a:t>
            </a:r>
          </a:p>
          <a:p>
            <a:pPr marL="0" indent="0">
              <a:spcBef>
                <a:spcPts val="1200"/>
              </a:spcBef>
              <a:buSzTx/>
              <a:buNone/>
              <a:defRPr sz="1600"/>
            </a:pPr>
            <a:r>
              <a:t>Teacher Forcing: During training, use true target outputs as inputs to the decoder.</a:t>
            </a:r>
          </a:p>
          <a:p>
            <a:pPr marL="0" indent="0">
              <a:spcBef>
                <a:spcPts val="1200"/>
              </a:spcBef>
              <a:buSzTx/>
              <a:buNone/>
              <a:defRPr sz="1600"/>
            </a:pPr>
            <a:r>
              <a:t>Loss Function: Usually cross-entropy loss between predicted and actual outputs.</a:t>
            </a:r>
          </a:p>
          <a:p>
            <a:pPr marL="0" indent="0">
              <a:spcBef>
                <a:spcPts val="1200"/>
              </a:spcBef>
              <a:buSzTx/>
              <a:buNone/>
              <a:defRPr sz="1600"/>
            </a:pPr>
            <a:r>
              <a:t>Backpropagation: Gradient-based optimization to update model parameters.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09;p20"/>
          <p:cNvSpPr txBox="1"/>
          <p:nvPr>
            <p:ph type="title"/>
          </p:nvPr>
        </p:nvSpPr>
        <p:spPr>
          <a:xfrm>
            <a:off x="311699" y="445025"/>
            <a:ext cx="8520602" cy="572701"/>
          </a:xfrm>
          <a:prstGeom prst="rect">
            <a:avLst/>
          </a:prstGeom>
        </p:spPr>
        <p:txBody>
          <a:bodyPr/>
          <a:lstStyle>
            <a:lvl1pPr defTabSz="850391">
              <a:defRPr sz="2511"/>
            </a:lvl1pPr>
          </a:lstStyle>
          <a:p>
            <a:pPr/>
            <a:r>
              <a:t>Inference with Seq2Seq Model</a:t>
            </a:r>
          </a:p>
        </p:txBody>
      </p:sp>
      <p:sp>
        <p:nvSpPr>
          <p:cNvPr id="145" name="Google Shape;110;p20"/>
          <p:cNvSpPr txBox="1"/>
          <p:nvPr>
            <p:ph type="body" idx="1"/>
          </p:nvPr>
        </p:nvSpPr>
        <p:spPr>
          <a:xfrm>
            <a:off x="311699" y="1152475"/>
            <a:ext cx="8520602" cy="3416400"/>
          </a:xfrm>
          <a:prstGeom prst="rect">
            <a:avLst/>
          </a:prstGeom>
        </p:spPr>
        <p:txBody>
          <a:bodyPr/>
          <a:lstStyle/>
          <a:p>
            <a:pPr marL="0" indent="0">
              <a:lnSpc>
                <a:spcPct val="100000"/>
              </a:lnSpc>
              <a:buSzTx/>
              <a:buNone/>
            </a:pPr>
            <a:r>
              <a:t>During Inference: Predictions are generated one token at a time using the previously generated tokens. During inference, the model generates predictions one token at a time. It starts with a special "start" token and iteratively generates subsequent tokens, using the previously generated tokens as input. The process continues until the model predicts an "end" token or reaches a predefined maximum length for the output sequence.</a:t>
            </a:r>
          </a:p>
          <a:p>
            <a:pPr marL="0" indent="0">
              <a:lnSpc>
                <a:spcPct val="100000"/>
              </a:lnSpc>
              <a:spcBef>
                <a:spcPts val="1200"/>
              </a:spcBef>
              <a:buSzTx/>
              <a:buNone/>
            </a:pPr>
            <a:r>
              <a:t>Start and Stop Tokens: Special tokens to indicate the start and end of the output sequence.</a:t>
            </a:r>
          </a:p>
          <a:p>
            <a:pPr marL="0" indent="0">
              <a:lnSpc>
                <a:spcPct val="100000"/>
              </a:lnSpc>
              <a:spcBef>
                <a:spcPts val="1200"/>
              </a:spcBef>
              <a:buSzTx/>
              <a:buNone/>
            </a:pPr>
            <a:r>
              <a:t>Beam Search: Optionally used to explore multiple candidate sequences during decoding.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15;p21"/>
          <p:cNvSpPr txBox="1"/>
          <p:nvPr>
            <p:ph type="title"/>
          </p:nvPr>
        </p:nvSpPr>
        <p:spPr>
          <a:xfrm>
            <a:off x="311699" y="445025"/>
            <a:ext cx="8520602" cy="572701"/>
          </a:xfrm>
          <a:prstGeom prst="rect">
            <a:avLst/>
          </a:prstGeom>
        </p:spPr>
        <p:txBody>
          <a:bodyPr/>
          <a:lstStyle>
            <a:lvl1pPr defTabSz="850391">
              <a:defRPr sz="2511"/>
            </a:lvl1pPr>
          </a:lstStyle>
          <a:p>
            <a:pPr/>
            <a:r>
              <a:t>Advantages and Challenges</a:t>
            </a:r>
          </a:p>
        </p:txBody>
      </p:sp>
      <p:sp>
        <p:nvSpPr>
          <p:cNvPr id="148" name="Google Shape;116;p21"/>
          <p:cNvSpPr txBox="1"/>
          <p:nvPr>
            <p:ph type="body" sz="half" idx="1"/>
          </p:nvPr>
        </p:nvSpPr>
        <p:spPr>
          <a:xfrm>
            <a:off x="311699" y="1152475"/>
            <a:ext cx="3999902" cy="3416400"/>
          </a:xfrm>
          <a:prstGeom prst="rect">
            <a:avLst/>
          </a:prstGeom>
        </p:spPr>
        <p:txBody>
          <a:bodyPr/>
          <a:lstStyle/>
          <a:p>
            <a:pPr marL="0" indent="0">
              <a:lnSpc>
                <a:spcPct val="100000"/>
              </a:lnSpc>
              <a:spcBef>
                <a:spcPts val="1200"/>
              </a:spcBef>
              <a:buSzTx/>
              <a:buNone/>
            </a:pPr>
            <a:r>
              <a:t>Advantages: </a:t>
            </a:r>
          </a:p>
          <a:p>
            <a:pPr marL="0" indent="0">
              <a:lnSpc>
                <a:spcPct val="100000"/>
              </a:lnSpc>
              <a:spcBef>
                <a:spcPts val="1200"/>
              </a:spcBef>
              <a:buSzTx/>
              <a:buNone/>
            </a:pPr>
          </a:p>
          <a:p>
            <a:pPr marL="140368" indent="-140368">
              <a:lnSpc>
                <a:spcPct val="100000"/>
              </a:lnSpc>
              <a:spcBef>
                <a:spcPts val="1200"/>
              </a:spcBef>
              <a:buClrTx/>
              <a:buSzPct val="60000"/>
              <a:buFontTx/>
              <a:buBlip>
                <a:blip r:embed="rId2"/>
              </a:buBlip>
            </a:pPr>
            <a:r>
              <a:t>Effective for handling sequential data, </a:t>
            </a:r>
          </a:p>
          <a:p>
            <a:pPr marL="140368" indent="-140368">
              <a:lnSpc>
                <a:spcPct val="100000"/>
              </a:lnSpc>
              <a:spcBef>
                <a:spcPts val="1200"/>
              </a:spcBef>
              <a:buClrTx/>
              <a:buSzPct val="60000"/>
              <a:buFontTx/>
              <a:buBlip>
                <a:blip r:embed="rId2"/>
              </a:buBlip>
            </a:pPr>
            <a:r>
              <a:t>versatile for various tasks like text generation, machine translation, image captioning, text summarization</a:t>
            </a:r>
          </a:p>
          <a:p>
            <a:pPr marL="140368" indent="-140368">
              <a:lnSpc>
                <a:spcPct val="100000"/>
              </a:lnSpc>
              <a:spcBef>
                <a:spcPts val="1200"/>
              </a:spcBef>
              <a:buClrTx/>
              <a:buSzPct val="60000"/>
              <a:buFontTx/>
              <a:buBlip>
                <a:blip r:embed="rId2"/>
              </a:buBlip>
            </a:pPr>
            <a:r>
              <a:t>Can handle variable-length inputs/outputs.</a:t>
            </a:r>
          </a:p>
        </p:txBody>
      </p:sp>
      <p:sp>
        <p:nvSpPr>
          <p:cNvPr id="149" name="Google Shape;117;p21"/>
          <p:cNvSpPr txBox="1"/>
          <p:nvPr>
            <p:ph type="body" idx="21"/>
          </p:nvPr>
        </p:nvSpPr>
        <p:spPr>
          <a:xfrm>
            <a:off x="4832399" y="1152475"/>
            <a:ext cx="3999902" cy="3416400"/>
          </a:xfrm>
          <a:prstGeom prst="rect">
            <a:avLst/>
          </a:prstGeom>
          <a:extLst>
            <a:ext uri="{C572A759-6A51-4108-AA02-DFA0A04FC94B}">
              <ma14:wrappingTextBoxFlag xmlns:ma14="http://schemas.microsoft.com/office/mac/drawingml/2011/main" val="1"/>
            </a:ext>
          </a:extLst>
        </p:spPr>
        <p:txBody>
          <a:bodyPr/>
          <a:lstStyle/>
          <a:p>
            <a:pPr marL="0" indent="0">
              <a:lnSpc>
                <a:spcPct val="100000"/>
              </a:lnSpc>
              <a:spcBef>
                <a:spcPts val="1200"/>
              </a:spcBef>
              <a:buSzTx/>
              <a:buNone/>
              <a:defRPr sz="1400"/>
            </a:pPr>
            <a:r>
              <a:t>Challenges: </a:t>
            </a:r>
          </a:p>
          <a:p>
            <a:pPr marL="0" indent="0">
              <a:lnSpc>
                <a:spcPct val="100000"/>
              </a:lnSpc>
              <a:spcBef>
                <a:spcPts val="1200"/>
              </a:spcBef>
              <a:buSzTx/>
              <a:buNone/>
              <a:defRPr sz="1400"/>
            </a:pPr>
          </a:p>
          <a:p>
            <a:pPr marL="140368" indent="-140368">
              <a:lnSpc>
                <a:spcPct val="100000"/>
              </a:lnSpc>
              <a:spcBef>
                <a:spcPts val="1200"/>
              </a:spcBef>
              <a:buClrTx/>
              <a:buSzPct val="60000"/>
              <a:buFontTx/>
              <a:buBlip>
                <a:blip r:embed="rId2"/>
              </a:buBlip>
              <a:defRPr sz="1400"/>
            </a:pPr>
            <a:r>
              <a:t>Sensitive to input length</a:t>
            </a:r>
          </a:p>
          <a:p>
            <a:pPr marL="140368" indent="-140368">
              <a:lnSpc>
                <a:spcPct val="100000"/>
              </a:lnSpc>
              <a:spcBef>
                <a:spcPts val="1200"/>
              </a:spcBef>
              <a:buClrTx/>
              <a:buSzPct val="60000"/>
              <a:buFontTx/>
              <a:buBlip>
                <a:blip r:embed="rId2"/>
              </a:buBlip>
              <a:defRPr sz="1400"/>
            </a:pPr>
            <a:r>
              <a:t>Potential loss of context in long sequences.</a:t>
            </a:r>
          </a:p>
          <a:p>
            <a:pPr marL="140368" indent="-140368">
              <a:lnSpc>
                <a:spcPct val="100000"/>
              </a:lnSpc>
              <a:spcBef>
                <a:spcPts val="1200"/>
              </a:spcBef>
              <a:buClrTx/>
              <a:buSzPct val="60000"/>
              <a:buFontTx/>
              <a:buBlip>
                <a:blip r:embed="rId2"/>
              </a:buBlip>
              <a:defRPr sz="1400"/>
            </a:pPr>
            <a:r>
              <a:t>Computationally Expensive </a:t>
            </a:r>
          </a:p>
          <a:p>
            <a:pPr marL="140368" indent="-140368">
              <a:lnSpc>
                <a:spcPct val="100000"/>
              </a:lnSpc>
              <a:spcBef>
                <a:spcPts val="1200"/>
              </a:spcBef>
              <a:buClrTx/>
              <a:buSzPct val="60000"/>
              <a:buFontTx/>
              <a:buBlip>
                <a:blip r:embed="rId2"/>
              </a:buBlip>
              <a:defRPr sz="1400"/>
            </a:pPr>
            <a:r>
              <a:t>Overfitting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late">
  <a:themeElements>
    <a:clrScheme name="Slate">
      <a:dk1>
        <a:srgbClr val="37474F"/>
      </a:dk1>
      <a:lt1>
        <a:srgbClr val="FFFFFF"/>
      </a:lt1>
      <a:dk2>
        <a:srgbClr val="A7A7A7"/>
      </a:dk2>
      <a:lt2>
        <a:srgbClr val="535353"/>
      </a:lt2>
      <a:accent1>
        <a:srgbClr val="616161"/>
      </a:accent1>
      <a:accent2>
        <a:srgbClr val="78909C"/>
      </a:accent2>
      <a:accent3>
        <a:srgbClr val="CACACA"/>
      </a:accent3>
      <a:accent4>
        <a:srgbClr val="64FFDA"/>
      </a:accent4>
      <a:accent5>
        <a:srgbClr val="FFD966"/>
      </a:accent5>
      <a:accent6>
        <a:srgbClr val="F5F5F5"/>
      </a:accent6>
      <a:hlink>
        <a:srgbClr val="0000FF"/>
      </a:hlink>
      <a:folHlink>
        <a:srgbClr val="FF00FF"/>
      </a:folHlink>
    </a:clrScheme>
    <a:fontScheme name="Slate">
      <a:majorFont>
        <a:latin typeface="Arial"/>
        <a:ea typeface="Arial"/>
        <a:cs typeface="Arial"/>
      </a:majorFont>
      <a:minorFont>
        <a:latin typeface="Helvetica"/>
        <a:ea typeface="Helvetica"/>
        <a:cs typeface="Helvetica"/>
      </a:minorFont>
    </a:fontScheme>
    <a:fmtScheme name="S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7474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A7A7A7"/>
      </a:dk2>
      <a:lt2>
        <a:srgbClr val="535353"/>
      </a:lt2>
      <a:accent1>
        <a:srgbClr val="616161"/>
      </a:accent1>
      <a:accent2>
        <a:srgbClr val="78909C"/>
      </a:accent2>
      <a:accent3>
        <a:srgbClr val="CACACA"/>
      </a:accent3>
      <a:accent4>
        <a:srgbClr val="64FFDA"/>
      </a:accent4>
      <a:accent5>
        <a:srgbClr val="FFD966"/>
      </a:accent5>
      <a:accent6>
        <a:srgbClr val="F5F5F5"/>
      </a:accent6>
      <a:hlink>
        <a:srgbClr val="0000FF"/>
      </a:hlink>
      <a:folHlink>
        <a:srgbClr val="FF00FF"/>
      </a:folHlink>
    </a:clrScheme>
    <a:fontScheme name="Slate">
      <a:majorFont>
        <a:latin typeface="Arial"/>
        <a:ea typeface="Arial"/>
        <a:cs typeface="Arial"/>
      </a:majorFont>
      <a:minorFont>
        <a:latin typeface="Helvetica"/>
        <a:ea typeface="Helvetica"/>
        <a:cs typeface="Helvetica"/>
      </a:minorFont>
    </a:fontScheme>
    <a:fmtScheme name="S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7474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