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321" r:id="rId2"/>
    <p:sldId id="293" r:id="rId3"/>
    <p:sldId id="297" r:id="rId4"/>
    <p:sldId id="300" r:id="rId5"/>
    <p:sldId id="303" r:id="rId6"/>
    <p:sldId id="304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05" r:id="rId19"/>
    <p:sldId id="30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38" autoAdjust="0"/>
    <p:restoredTop sz="71614" autoAdjust="0"/>
  </p:normalViewPr>
  <p:slideViewPr>
    <p:cSldViewPr>
      <p:cViewPr>
        <p:scale>
          <a:sx n="94" d="100"/>
          <a:sy n="94" d="100"/>
        </p:scale>
        <p:origin x="-9904" y="-14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717C6-FD34-43D1-A713-D3498AADACD9}" type="datetimeFigureOut">
              <a:rPr lang="en-US" smtClean="0"/>
              <a:t>5/1/17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B3152-1B8A-4070-9BAE-5E7B9E621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34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3152-1B8A-4070-9BAE-5E7B9E621B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96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3152-1B8A-4070-9BAE-5E7B9E621B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1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3152-1B8A-4070-9BAE-5E7B9E621B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87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http://landing.damballa.com/state-infections-report-q4-2014.html</a:t>
            </a:r>
          </a:p>
          <a:p>
            <a:r>
              <a:rPr lang="en-US" dirty="0" smtClean="0"/>
              <a:t>http://betanews.com/2015/02/12/antivirus-tools-miss-almost-70-percent-of-malware-within-the-first-hour/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2131A-B2BE-438A-B2EF-6B43035867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20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Recovery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Get the host back into production. Time is $$$.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a workstation is out of commission, the company is paying to have the employee sit around and be unproductive.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a server is out of commission, it will result in loss of revenue, impact to customer experience, and potentially brand damage.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Typically reimaging a host not only eradicates the threat but also recovers the system at the same time.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Lessons Learned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do we prevent this from happening again?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Informal / Low Criticality: Track documentation within a ticketing system.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Formal / High Criticality: Formal Incident Report complete with executive summaries, Incident details, Incident timelines, root cause analysis, recommendations. This is then passed up to Sr. Leadership to make corporate wide remediation's.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2131A-B2BE-438A-B2EF-6B430358676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20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2131A-B2BE-438A-B2EF-6B430358676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20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EA1D-AC8C-44D3-A0B9-0A7035E872E2}" type="datetimeFigureOut">
              <a:rPr lang="en-US" smtClean="0"/>
              <a:t>5/1/17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4895-D830-4E35-9BD4-8039FBB14D9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EA1D-AC8C-44D3-A0B9-0A7035E872E2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4895-D830-4E35-9BD4-8039FBB14D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EA1D-AC8C-44D3-A0B9-0A7035E872E2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4895-D830-4E35-9BD4-8039FBB14D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EA1D-AC8C-44D3-A0B9-0A7035E872E2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4895-D830-4E35-9BD4-8039FBB14D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EA1D-AC8C-44D3-A0B9-0A7035E872E2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4895-D830-4E35-9BD4-8039FBB14D9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EA1D-AC8C-44D3-A0B9-0A7035E872E2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4895-D830-4E35-9BD4-8039FBB14D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EA1D-AC8C-44D3-A0B9-0A7035E872E2}" type="datetimeFigureOut">
              <a:rPr lang="en-US" smtClean="0"/>
              <a:t>5/1/17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4895-D830-4E35-9BD4-8039FBB14D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EA1D-AC8C-44D3-A0B9-0A7035E872E2}" type="datetimeFigureOut">
              <a:rPr lang="en-US" smtClean="0"/>
              <a:t>5/1/17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4895-D830-4E35-9BD4-8039FBB14D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EA1D-AC8C-44D3-A0B9-0A7035E872E2}" type="datetimeFigureOut">
              <a:rPr lang="en-US" smtClean="0"/>
              <a:t>5/1/17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4895-D830-4E35-9BD4-8039FBB14D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EA1D-AC8C-44D3-A0B9-0A7035E872E2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4895-D830-4E35-9BD4-8039FBB14D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EA1D-AC8C-44D3-A0B9-0A7035E872E2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C434895-D830-4E35-9BD4-8039FBB14D9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E2DEA1D-AC8C-44D3-A0B9-0A7035E872E2}" type="datetimeFigureOut">
              <a:rPr lang="en-US" smtClean="0"/>
              <a:t>5/1/17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C434895-D830-4E35-9BD4-8039FBB14D9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Cyber Security Operations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Blue </a:t>
            </a:r>
            <a:r>
              <a:rPr lang="en-US" dirty="0"/>
              <a:t>T</a:t>
            </a:r>
            <a:r>
              <a:rPr lang="en-US" dirty="0" smtClean="0"/>
              <a:t>eam Insight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7000" y="4631870"/>
            <a:ext cx="8839200" cy="2073729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 :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Rob Pantazopoulos, Sr. SOC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Manager</a:t>
            </a:r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0543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3407" y="5301521"/>
            <a:ext cx="2057400" cy="1219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5807" y="5530121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Asset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29000" y="5961355"/>
            <a:ext cx="4715032" cy="4383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36116" y="600085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Helpful but Compromised Forums Site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 rot="10800000">
            <a:off x="8229600" y="152400"/>
            <a:ext cx="762000" cy="5934163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5400000">
            <a:off x="8254483" y="3185307"/>
            <a:ext cx="800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472098" y="3967397"/>
            <a:ext cx="4671934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472098" y="4008414"/>
            <a:ext cx="467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Malware Request - Questionable Adult Site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117829" y="5394006"/>
            <a:ext cx="10055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117829" y="5415840"/>
            <a:ext cx="10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12:40:07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523407" y="2789214"/>
            <a:ext cx="2057400" cy="1219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675807" y="3017814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Compromised</a:t>
            </a:r>
          </a:p>
          <a:p>
            <a:pPr algn="ctr"/>
            <a:r>
              <a:rPr lang="en-US" dirty="0" smtClean="0"/>
              <a:t>Asset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3463354" y="5396471"/>
            <a:ext cx="3499890" cy="381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572656" y="5396471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Malicious Web Site (Exploit Kit)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3541271" y="4716730"/>
            <a:ext cx="3421973" cy="511327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541395" y="480683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Compromise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7129072" y="4769010"/>
            <a:ext cx="10055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7129072" y="4790844"/>
            <a:ext cx="10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12:40:18</a:t>
            </a:r>
            <a:endParaRPr lang="en-US" dirty="0"/>
          </a:p>
        </p:txBody>
      </p:sp>
      <p:sp>
        <p:nvSpPr>
          <p:cNvPr id="73" name="Down Arrow 72"/>
          <p:cNvSpPr/>
          <p:nvPr/>
        </p:nvSpPr>
        <p:spPr>
          <a:xfrm rot="16200000">
            <a:off x="2894828" y="5843228"/>
            <a:ext cx="148121" cy="60377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Down Arrow 73"/>
          <p:cNvSpPr/>
          <p:nvPr/>
        </p:nvSpPr>
        <p:spPr>
          <a:xfrm rot="16200000">
            <a:off x="2950109" y="5208381"/>
            <a:ext cx="170747" cy="74058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Down Arrow 74"/>
          <p:cNvSpPr/>
          <p:nvPr/>
        </p:nvSpPr>
        <p:spPr>
          <a:xfrm rot="7820811">
            <a:off x="2685318" y="3732556"/>
            <a:ext cx="205398" cy="1857867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own Arrow 75"/>
          <p:cNvSpPr/>
          <p:nvPr/>
        </p:nvSpPr>
        <p:spPr>
          <a:xfrm rot="17234777">
            <a:off x="2932784" y="3620724"/>
            <a:ext cx="205398" cy="808806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5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">
        <p:fade/>
      </p:transition>
    </mc:Choice>
    <mc:Fallback xmlns="">
      <p:transition spd="med" advTm="5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3407" y="5301521"/>
            <a:ext cx="2057400" cy="1219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5807" y="5530121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Asset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29000" y="5961355"/>
            <a:ext cx="4715032" cy="4383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36116" y="600085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Helpful but Compromised Forums Site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 rot="10800000">
            <a:off x="8229600" y="152400"/>
            <a:ext cx="762000" cy="5934163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5400000">
            <a:off x="8254483" y="3185307"/>
            <a:ext cx="800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472098" y="3967397"/>
            <a:ext cx="4671934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472098" y="4008414"/>
            <a:ext cx="467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Malware Request - Questionable Adult Site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472098" y="3317556"/>
            <a:ext cx="4671933" cy="41624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536116" y="3317556"/>
            <a:ext cx="456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 Malicious .CN web requests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117829" y="5394006"/>
            <a:ext cx="10055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117829" y="5415840"/>
            <a:ext cx="10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12:40:07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523407" y="2789214"/>
            <a:ext cx="2057400" cy="1219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675807" y="3017814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Compromised</a:t>
            </a:r>
          </a:p>
          <a:p>
            <a:pPr algn="ctr"/>
            <a:r>
              <a:rPr lang="en-US" dirty="0" smtClean="0"/>
              <a:t>Asset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3463354" y="5396471"/>
            <a:ext cx="3499890" cy="381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572656" y="5396471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Malicious Web Site (Exploit Kit)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3541271" y="4716730"/>
            <a:ext cx="3421973" cy="511327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541395" y="480683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Compromise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7129072" y="4769010"/>
            <a:ext cx="10055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7129072" y="4790844"/>
            <a:ext cx="10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12:40:18</a:t>
            </a:r>
            <a:endParaRPr lang="en-US" dirty="0"/>
          </a:p>
        </p:txBody>
      </p:sp>
      <p:sp>
        <p:nvSpPr>
          <p:cNvPr id="73" name="Down Arrow 72"/>
          <p:cNvSpPr/>
          <p:nvPr/>
        </p:nvSpPr>
        <p:spPr>
          <a:xfrm rot="16200000">
            <a:off x="2894828" y="5843228"/>
            <a:ext cx="148121" cy="60377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Down Arrow 73"/>
          <p:cNvSpPr/>
          <p:nvPr/>
        </p:nvSpPr>
        <p:spPr>
          <a:xfrm rot="16200000">
            <a:off x="2950109" y="5208381"/>
            <a:ext cx="170747" cy="74058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Down Arrow 74"/>
          <p:cNvSpPr/>
          <p:nvPr/>
        </p:nvSpPr>
        <p:spPr>
          <a:xfrm rot="7820811">
            <a:off x="2685318" y="3732556"/>
            <a:ext cx="205398" cy="1857867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own Arrow 75"/>
          <p:cNvSpPr/>
          <p:nvPr/>
        </p:nvSpPr>
        <p:spPr>
          <a:xfrm rot="17234777">
            <a:off x="2932784" y="3620724"/>
            <a:ext cx="205398" cy="808806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own Arrow 76"/>
          <p:cNvSpPr/>
          <p:nvPr/>
        </p:nvSpPr>
        <p:spPr>
          <a:xfrm rot="16393005">
            <a:off x="2912356" y="3066268"/>
            <a:ext cx="205398" cy="749722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8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">
        <p:fade/>
      </p:transition>
    </mc:Choice>
    <mc:Fallback xmlns="">
      <p:transition spd="med" advTm="5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3407" y="5301521"/>
            <a:ext cx="2057400" cy="1219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5807" y="5530121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Asset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29000" y="5961355"/>
            <a:ext cx="4715032" cy="4383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36116" y="600085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Helpful but Compromised Forums Site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 rot="10800000">
            <a:off x="8229600" y="152400"/>
            <a:ext cx="762000" cy="5934163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5400000">
            <a:off x="8254483" y="3185307"/>
            <a:ext cx="800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472098" y="3967397"/>
            <a:ext cx="4671934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472098" y="4008414"/>
            <a:ext cx="467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Malware Request - Questionable Adult Site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472098" y="3317556"/>
            <a:ext cx="4671933" cy="41624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536116" y="3317556"/>
            <a:ext cx="456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 Malicious .CN web requests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472098" y="2731532"/>
            <a:ext cx="4671934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472097" y="2731532"/>
            <a:ext cx="455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 Malicious Non-http Network Requests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117829" y="5394006"/>
            <a:ext cx="10055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117829" y="5415840"/>
            <a:ext cx="10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12:40:07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523407" y="2789214"/>
            <a:ext cx="2057400" cy="1219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675807" y="3017814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Compromised</a:t>
            </a:r>
          </a:p>
          <a:p>
            <a:pPr algn="ctr"/>
            <a:r>
              <a:rPr lang="en-US" dirty="0" smtClean="0"/>
              <a:t>Asset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3463354" y="5396471"/>
            <a:ext cx="3499890" cy="381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572656" y="5396471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Malicious Web Site (Exploit Kit)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3541271" y="4716730"/>
            <a:ext cx="3421973" cy="511327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541395" y="480683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Compromise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7129072" y="4769010"/>
            <a:ext cx="10055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7129072" y="4790844"/>
            <a:ext cx="10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12:40:18</a:t>
            </a:r>
            <a:endParaRPr lang="en-US" dirty="0"/>
          </a:p>
        </p:txBody>
      </p:sp>
      <p:sp>
        <p:nvSpPr>
          <p:cNvPr id="73" name="Down Arrow 72"/>
          <p:cNvSpPr/>
          <p:nvPr/>
        </p:nvSpPr>
        <p:spPr>
          <a:xfrm rot="16200000">
            <a:off x="2894828" y="5843228"/>
            <a:ext cx="148121" cy="60377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Down Arrow 73"/>
          <p:cNvSpPr/>
          <p:nvPr/>
        </p:nvSpPr>
        <p:spPr>
          <a:xfrm rot="16200000">
            <a:off x="2950109" y="5208381"/>
            <a:ext cx="170747" cy="74058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Down Arrow 74"/>
          <p:cNvSpPr/>
          <p:nvPr/>
        </p:nvSpPr>
        <p:spPr>
          <a:xfrm rot="7820811">
            <a:off x="2685318" y="3732556"/>
            <a:ext cx="205398" cy="1857867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own Arrow 75"/>
          <p:cNvSpPr/>
          <p:nvPr/>
        </p:nvSpPr>
        <p:spPr>
          <a:xfrm rot="17234777">
            <a:off x="2932784" y="3620724"/>
            <a:ext cx="205398" cy="808806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own Arrow 76"/>
          <p:cNvSpPr/>
          <p:nvPr/>
        </p:nvSpPr>
        <p:spPr>
          <a:xfrm rot="16393005">
            <a:off x="2912356" y="3066268"/>
            <a:ext cx="205398" cy="749722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own Arrow 77"/>
          <p:cNvSpPr/>
          <p:nvPr/>
        </p:nvSpPr>
        <p:spPr>
          <a:xfrm rot="16200000">
            <a:off x="2918365" y="2540254"/>
            <a:ext cx="205398" cy="749722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7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">
        <p:fade/>
      </p:transition>
    </mc:Choice>
    <mc:Fallback xmlns="">
      <p:transition spd="med" advTm="5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3407" y="5301521"/>
            <a:ext cx="2057400" cy="1219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5807" y="5530121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Asset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29000" y="5961355"/>
            <a:ext cx="4715032" cy="4383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36116" y="600085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Helpful but Compromised Forums Site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 rot="10800000">
            <a:off x="8229600" y="152400"/>
            <a:ext cx="762000" cy="5934163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5400000">
            <a:off x="8254483" y="3185307"/>
            <a:ext cx="800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472098" y="3967397"/>
            <a:ext cx="4671934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472098" y="4008414"/>
            <a:ext cx="467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Malware Request - Questionable Adult Site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472098" y="3317556"/>
            <a:ext cx="4671933" cy="41624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536116" y="3317556"/>
            <a:ext cx="456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 Malicious .CN web requests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472098" y="2731532"/>
            <a:ext cx="4671934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472097" y="2731532"/>
            <a:ext cx="455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 Malicious Non-http Network Requests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472098" y="2057400"/>
            <a:ext cx="3491146" cy="3810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581400" y="2057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AV detection – Trojan .dll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117829" y="5394006"/>
            <a:ext cx="10055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117829" y="5415840"/>
            <a:ext cx="10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12:40:07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129073" y="2069068"/>
            <a:ext cx="1005590" cy="382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129073" y="2069068"/>
            <a:ext cx="101495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12:45pm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523407" y="2789214"/>
            <a:ext cx="2057400" cy="1219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675807" y="3017814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Compromised</a:t>
            </a:r>
          </a:p>
          <a:p>
            <a:pPr algn="ctr"/>
            <a:r>
              <a:rPr lang="en-US" dirty="0" smtClean="0"/>
              <a:t>Asset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3463354" y="5396471"/>
            <a:ext cx="3499890" cy="381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572656" y="5396471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Malicious Web Site (Exploit Kit)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3541271" y="4716730"/>
            <a:ext cx="3421973" cy="511327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541395" y="480683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Compromise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7129072" y="4769010"/>
            <a:ext cx="10055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7129072" y="4790844"/>
            <a:ext cx="10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12:40:18</a:t>
            </a:r>
            <a:endParaRPr lang="en-US" dirty="0"/>
          </a:p>
        </p:txBody>
      </p:sp>
      <p:sp>
        <p:nvSpPr>
          <p:cNvPr id="73" name="Down Arrow 72"/>
          <p:cNvSpPr/>
          <p:nvPr/>
        </p:nvSpPr>
        <p:spPr>
          <a:xfrm rot="16200000">
            <a:off x="2894828" y="5843228"/>
            <a:ext cx="148121" cy="60377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Down Arrow 73"/>
          <p:cNvSpPr/>
          <p:nvPr/>
        </p:nvSpPr>
        <p:spPr>
          <a:xfrm rot="16200000">
            <a:off x="2950109" y="5208381"/>
            <a:ext cx="170747" cy="74058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Down Arrow 74"/>
          <p:cNvSpPr/>
          <p:nvPr/>
        </p:nvSpPr>
        <p:spPr>
          <a:xfrm rot="7820811">
            <a:off x="2685318" y="3732556"/>
            <a:ext cx="205398" cy="1857867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own Arrow 75"/>
          <p:cNvSpPr/>
          <p:nvPr/>
        </p:nvSpPr>
        <p:spPr>
          <a:xfrm rot="17234777">
            <a:off x="2932784" y="3620724"/>
            <a:ext cx="205398" cy="808806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own Arrow 76"/>
          <p:cNvSpPr/>
          <p:nvPr/>
        </p:nvSpPr>
        <p:spPr>
          <a:xfrm rot="16393005">
            <a:off x="2912356" y="3066268"/>
            <a:ext cx="205398" cy="749722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own Arrow 77"/>
          <p:cNvSpPr/>
          <p:nvPr/>
        </p:nvSpPr>
        <p:spPr>
          <a:xfrm rot="16200000">
            <a:off x="2918365" y="2540254"/>
            <a:ext cx="205398" cy="749722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37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3407" y="5301521"/>
            <a:ext cx="2057400" cy="1219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5807" y="5530121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Asset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29000" y="5961355"/>
            <a:ext cx="4715032" cy="4383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36116" y="600085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Helpful but Compromised Forums Site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 rot="10800000">
            <a:off x="8229600" y="152400"/>
            <a:ext cx="762000" cy="5934163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5400000">
            <a:off x="8254483" y="3185307"/>
            <a:ext cx="800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472098" y="3967397"/>
            <a:ext cx="4671934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472098" y="4008414"/>
            <a:ext cx="467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Malware Request - Questionable Adult Site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472098" y="3317556"/>
            <a:ext cx="4671933" cy="41624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536116" y="3317556"/>
            <a:ext cx="456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 Malicious .CN web requests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472098" y="2731532"/>
            <a:ext cx="4671934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472097" y="2731532"/>
            <a:ext cx="455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 Malicious Non-http Network Requests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472098" y="2057400"/>
            <a:ext cx="3491146" cy="3810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581400" y="2057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AV detection – Trojan .dll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117829" y="5394006"/>
            <a:ext cx="10055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117829" y="5415840"/>
            <a:ext cx="10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12:40:07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129073" y="2069068"/>
            <a:ext cx="1005590" cy="382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129073" y="2069068"/>
            <a:ext cx="101495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12:45pm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472097" y="1492260"/>
            <a:ext cx="4671935" cy="37464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472097" y="1497570"/>
            <a:ext cx="46719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Rootkit presence - 32 related Web requests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523407" y="2789214"/>
            <a:ext cx="2057400" cy="1219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675807" y="3017814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Compromised</a:t>
            </a:r>
          </a:p>
          <a:p>
            <a:pPr algn="ctr"/>
            <a:r>
              <a:rPr lang="en-US" dirty="0" smtClean="0"/>
              <a:t>Asset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3463354" y="5396471"/>
            <a:ext cx="3499890" cy="381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572656" y="5396471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Malicious Web Site (Exploit Kit)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3541271" y="4716730"/>
            <a:ext cx="3421973" cy="511327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541395" y="480683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Compromise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7129072" y="4769010"/>
            <a:ext cx="10055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7129072" y="4790844"/>
            <a:ext cx="10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12:40:18</a:t>
            </a:r>
            <a:endParaRPr lang="en-US" dirty="0"/>
          </a:p>
        </p:txBody>
      </p:sp>
      <p:sp>
        <p:nvSpPr>
          <p:cNvPr id="73" name="Down Arrow 72"/>
          <p:cNvSpPr/>
          <p:nvPr/>
        </p:nvSpPr>
        <p:spPr>
          <a:xfrm rot="16200000">
            <a:off x="2894828" y="5843228"/>
            <a:ext cx="148121" cy="60377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Down Arrow 73"/>
          <p:cNvSpPr/>
          <p:nvPr/>
        </p:nvSpPr>
        <p:spPr>
          <a:xfrm rot="16200000">
            <a:off x="2950109" y="5208381"/>
            <a:ext cx="170747" cy="74058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Down Arrow 74"/>
          <p:cNvSpPr/>
          <p:nvPr/>
        </p:nvSpPr>
        <p:spPr>
          <a:xfrm rot="7820811">
            <a:off x="2685318" y="3732556"/>
            <a:ext cx="205398" cy="1857867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own Arrow 75"/>
          <p:cNvSpPr/>
          <p:nvPr/>
        </p:nvSpPr>
        <p:spPr>
          <a:xfrm rot="17234777">
            <a:off x="2932784" y="3620724"/>
            <a:ext cx="205398" cy="808806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own Arrow 76"/>
          <p:cNvSpPr/>
          <p:nvPr/>
        </p:nvSpPr>
        <p:spPr>
          <a:xfrm rot="16393005">
            <a:off x="2912356" y="3066268"/>
            <a:ext cx="205398" cy="749722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own Arrow 77"/>
          <p:cNvSpPr/>
          <p:nvPr/>
        </p:nvSpPr>
        <p:spPr>
          <a:xfrm rot="16200000">
            <a:off x="2918365" y="2540254"/>
            <a:ext cx="205398" cy="749722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/>
          <p:cNvSpPr/>
          <p:nvPr/>
        </p:nvSpPr>
        <p:spPr>
          <a:xfrm rot="13681131">
            <a:off x="2801188" y="1568180"/>
            <a:ext cx="205398" cy="1347772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22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3407" y="5301521"/>
            <a:ext cx="2057400" cy="1219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5807" y="5530121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Asset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29000" y="5961355"/>
            <a:ext cx="4715032" cy="4383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36116" y="600085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Helpful but Compromised Forums Site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 rot="10800000">
            <a:off x="8229600" y="152400"/>
            <a:ext cx="762000" cy="5934163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5400000">
            <a:off x="8254483" y="3185307"/>
            <a:ext cx="800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472098" y="3967397"/>
            <a:ext cx="4671934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472098" y="4008414"/>
            <a:ext cx="467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Malware Request - Questionable Adult Site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472098" y="3317556"/>
            <a:ext cx="4671933" cy="41624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536116" y="3317556"/>
            <a:ext cx="456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 Malicious .CN web requests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472098" y="2731532"/>
            <a:ext cx="4671934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472097" y="2731532"/>
            <a:ext cx="455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 Malicious Non-http Network Requests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472098" y="2057400"/>
            <a:ext cx="3491146" cy="3810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581400" y="2057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AV detection – Trojan .dll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117829" y="5394006"/>
            <a:ext cx="10055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117829" y="5415840"/>
            <a:ext cx="10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12:40:07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129073" y="2069068"/>
            <a:ext cx="1005590" cy="382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129073" y="2069068"/>
            <a:ext cx="101495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12:45pm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472097" y="1492260"/>
            <a:ext cx="4671935" cy="37464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472097" y="1497570"/>
            <a:ext cx="46719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Rootkit presence - 32 related Web requests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3472098" y="990600"/>
            <a:ext cx="3491146" cy="3810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610443" y="990600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Second AV detection – </a:t>
            </a:r>
            <a:r>
              <a:rPr lang="en-US" sz="1600" dirty="0" err="1" smtClean="0"/>
              <a:t>JavaExploit</a:t>
            </a:r>
            <a:endParaRPr lang="en-US" sz="1600" dirty="0"/>
          </a:p>
        </p:txBody>
      </p:sp>
      <p:sp>
        <p:nvSpPr>
          <p:cNvPr id="59" name="Rectangle 58"/>
          <p:cNvSpPr/>
          <p:nvPr/>
        </p:nvSpPr>
        <p:spPr>
          <a:xfrm>
            <a:off x="7129073" y="990600"/>
            <a:ext cx="1014959" cy="382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129073" y="990600"/>
            <a:ext cx="8962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1:00pm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523407" y="2789214"/>
            <a:ext cx="2057400" cy="1219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675807" y="3017814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Compromised</a:t>
            </a:r>
          </a:p>
          <a:p>
            <a:pPr algn="ctr"/>
            <a:r>
              <a:rPr lang="en-US" dirty="0" smtClean="0"/>
              <a:t>Asset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3463354" y="5396471"/>
            <a:ext cx="3499890" cy="381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572656" y="5396471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Malicious Web Site (Exploit Kit)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3541271" y="4716730"/>
            <a:ext cx="3421973" cy="511327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541395" y="480683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Compromise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7129072" y="4769010"/>
            <a:ext cx="10055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7129072" y="4790844"/>
            <a:ext cx="10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12:40:18</a:t>
            </a:r>
            <a:endParaRPr lang="en-US" dirty="0"/>
          </a:p>
        </p:txBody>
      </p:sp>
      <p:sp>
        <p:nvSpPr>
          <p:cNvPr id="73" name="Down Arrow 72"/>
          <p:cNvSpPr/>
          <p:nvPr/>
        </p:nvSpPr>
        <p:spPr>
          <a:xfrm rot="16200000">
            <a:off x="2894828" y="5843228"/>
            <a:ext cx="148121" cy="60377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Down Arrow 73"/>
          <p:cNvSpPr/>
          <p:nvPr/>
        </p:nvSpPr>
        <p:spPr>
          <a:xfrm rot="16200000">
            <a:off x="2950109" y="5208381"/>
            <a:ext cx="170747" cy="74058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Down Arrow 74"/>
          <p:cNvSpPr/>
          <p:nvPr/>
        </p:nvSpPr>
        <p:spPr>
          <a:xfrm rot="7820811">
            <a:off x="2685318" y="3732556"/>
            <a:ext cx="205398" cy="1857867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own Arrow 75"/>
          <p:cNvSpPr/>
          <p:nvPr/>
        </p:nvSpPr>
        <p:spPr>
          <a:xfrm rot="17234777">
            <a:off x="2932784" y="3620724"/>
            <a:ext cx="205398" cy="808806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own Arrow 76"/>
          <p:cNvSpPr/>
          <p:nvPr/>
        </p:nvSpPr>
        <p:spPr>
          <a:xfrm rot="16393005">
            <a:off x="2912356" y="3066268"/>
            <a:ext cx="205398" cy="749722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own Arrow 77"/>
          <p:cNvSpPr/>
          <p:nvPr/>
        </p:nvSpPr>
        <p:spPr>
          <a:xfrm rot="16200000">
            <a:off x="2918365" y="2540254"/>
            <a:ext cx="205398" cy="749722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/>
          <p:cNvSpPr/>
          <p:nvPr/>
        </p:nvSpPr>
        <p:spPr>
          <a:xfrm rot="13681131">
            <a:off x="2801188" y="1568180"/>
            <a:ext cx="205398" cy="1347772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60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3407" y="5301521"/>
            <a:ext cx="2057400" cy="1219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5807" y="5530121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Asset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29000" y="5961355"/>
            <a:ext cx="4715032" cy="4383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36116" y="600085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Helpful but Compromised Forums Site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 rot="10800000">
            <a:off x="8229600" y="152400"/>
            <a:ext cx="762000" cy="5934163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5400000">
            <a:off x="8254483" y="3185307"/>
            <a:ext cx="800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472098" y="3967397"/>
            <a:ext cx="4671934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472098" y="4008414"/>
            <a:ext cx="467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Malware Request - Questionable Adult Site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472098" y="3317556"/>
            <a:ext cx="4671933" cy="41624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536116" y="3317556"/>
            <a:ext cx="456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 Malicious .CN web requests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472098" y="2731532"/>
            <a:ext cx="4671934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472097" y="2731532"/>
            <a:ext cx="455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 Malicious Non-http Network Requests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472098" y="2057400"/>
            <a:ext cx="3491146" cy="3810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581400" y="2057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AV detection – Trojan .dll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117829" y="5394006"/>
            <a:ext cx="10055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117829" y="5415840"/>
            <a:ext cx="10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12:40:07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129073" y="2069068"/>
            <a:ext cx="1005590" cy="382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129073" y="2069068"/>
            <a:ext cx="101495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12:45pm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472097" y="1492260"/>
            <a:ext cx="4671935" cy="37464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472097" y="1497570"/>
            <a:ext cx="46719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Rootkit presence - 32 related Web requests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3472098" y="990600"/>
            <a:ext cx="3491146" cy="3810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610443" y="990600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Second AV detection – </a:t>
            </a:r>
            <a:r>
              <a:rPr lang="en-US" sz="1600" dirty="0" err="1" smtClean="0"/>
              <a:t>JavaExploit</a:t>
            </a:r>
            <a:endParaRPr lang="en-US" sz="1600" dirty="0"/>
          </a:p>
        </p:txBody>
      </p:sp>
      <p:sp>
        <p:nvSpPr>
          <p:cNvPr id="59" name="Rectangle 58"/>
          <p:cNvSpPr/>
          <p:nvPr/>
        </p:nvSpPr>
        <p:spPr>
          <a:xfrm>
            <a:off x="7129073" y="990600"/>
            <a:ext cx="1014959" cy="382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129073" y="990600"/>
            <a:ext cx="8962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1:00pm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523407" y="2789214"/>
            <a:ext cx="2057400" cy="1219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675807" y="3017814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Compromised</a:t>
            </a:r>
          </a:p>
          <a:p>
            <a:pPr algn="ctr"/>
            <a:r>
              <a:rPr lang="en-US" dirty="0" smtClean="0"/>
              <a:t>Asset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472098" y="451890"/>
            <a:ext cx="4671934" cy="37464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472098" y="457200"/>
            <a:ext cx="467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Rootkit Persists- 554 related Web requests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3463354" y="5396471"/>
            <a:ext cx="3499890" cy="381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572656" y="5396471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Malicious Web Site (Exploit Kit)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3541271" y="4716730"/>
            <a:ext cx="3421973" cy="511327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541395" y="480683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Compromise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7129072" y="4769010"/>
            <a:ext cx="10055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7129072" y="4790844"/>
            <a:ext cx="10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12:40:18</a:t>
            </a:r>
            <a:endParaRPr lang="en-US" dirty="0"/>
          </a:p>
        </p:txBody>
      </p:sp>
      <p:sp>
        <p:nvSpPr>
          <p:cNvPr id="73" name="Down Arrow 72"/>
          <p:cNvSpPr/>
          <p:nvPr/>
        </p:nvSpPr>
        <p:spPr>
          <a:xfrm rot="16200000">
            <a:off x="2894828" y="5843228"/>
            <a:ext cx="148121" cy="60377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Down Arrow 73"/>
          <p:cNvSpPr/>
          <p:nvPr/>
        </p:nvSpPr>
        <p:spPr>
          <a:xfrm rot="16200000">
            <a:off x="2950109" y="5208381"/>
            <a:ext cx="170747" cy="74058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Down Arrow 74"/>
          <p:cNvSpPr/>
          <p:nvPr/>
        </p:nvSpPr>
        <p:spPr>
          <a:xfrm rot="7820811">
            <a:off x="2685318" y="3732556"/>
            <a:ext cx="205398" cy="1857867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own Arrow 75"/>
          <p:cNvSpPr/>
          <p:nvPr/>
        </p:nvSpPr>
        <p:spPr>
          <a:xfrm rot="17234777">
            <a:off x="2932784" y="3620724"/>
            <a:ext cx="205398" cy="808806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own Arrow 76"/>
          <p:cNvSpPr/>
          <p:nvPr/>
        </p:nvSpPr>
        <p:spPr>
          <a:xfrm rot="16393005">
            <a:off x="2912356" y="3066268"/>
            <a:ext cx="205398" cy="749722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own Arrow 77"/>
          <p:cNvSpPr/>
          <p:nvPr/>
        </p:nvSpPr>
        <p:spPr>
          <a:xfrm rot="16200000">
            <a:off x="2918365" y="2540254"/>
            <a:ext cx="205398" cy="749722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/>
          <p:cNvSpPr/>
          <p:nvPr/>
        </p:nvSpPr>
        <p:spPr>
          <a:xfrm rot="13681131">
            <a:off x="2801188" y="1568180"/>
            <a:ext cx="205398" cy="1347772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Down Arrow 79"/>
          <p:cNvSpPr/>
          <p:nvPr/>
        </p:nvSpPr>
        <p:spPr>
          <a:xfrm rot="13125451">
            <a:off x="2536703" y="457692"/>
            <a:ext cx="205398" cy="2256752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49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media.giphy.com/media/ALalVMOVR8Qw/giphy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6525"/>
            <a:ext cx="9525000" cy="714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56299" y="6096000"/>
            <a:ext cx="2212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SAD PANDA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976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Incident Response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5480"/>
            <a:ext cx="9144000" cy="43891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 smtClean="0"/>
              <a:t>Preparation – Identification – Containment – Eradication – </a:t>
            </a:r>
            <a:r>
              <a:rPr lang="en-US" sz="1800" dirty="0" smtClean="0">
                <a:solidFill>
                  <a:srgbClr val="FF0000"/>
                </a:solidFill>
              </a:rPr>
              <a:t>Recovery</a:t>
            </a:r>
            <a:r>
              <a:rPr lang="en-US" sz="1800" dirty="0" smtClean="0"/>
              <a:t> – </a:t>
            </a:r>
            <a:r>
              <a:rPr lang="en-US" sz="1800" dirty="0" smtClean="0">
                <a:solidFill>
                  <a:srgbClr val="FF0000"/>
                </a:solidFill>
              </a:rPr>
              <a:t>Lessons Learned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362199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Recovery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Get the host back into production. Time is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$$$: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If a workstation is out of commission, the company is paying to have the employee sit around and be unproductive.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If a server is out of commission, it will result in loss of revenue, impact to customer experience, and potentially brand damage.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Typically reimaging a host not only eradicates the threat but also recovers the system at the same time.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Lessons Learned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How do we prevent this from happening again?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Informal / Low Criticality: Track documentation within a ticketing system.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Formal / High Criticality: Formal Incident Report complete with executive summaries, Incident details, Incident timelines, root cause analysis, recommendations. This is then passed up to Sr. Leadership to make corporate wide remediation's.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47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Challenge Yourself!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28575" y="1905000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Learn an Incident Response framework: PICERLL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Network and Security fundamentals: Net+ / Sec+ certifications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Log Analysis: Proxy, IDS, Firewall, syslog. (UAS, HTTP Status Codes, etc…)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Stand up your own IDS at home: Snort, Suricata, Bro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Learn to read/write your own snort signatures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 you even command line, bro? (Linux: cat,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egrep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awk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to name a few)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Packet crafting, capture, and analysis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hping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scapy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tcpdump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wireshark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Ethernet/IP/Transport headers, TCP Flags)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Learn to script (Python, Perl, PowerShell, etc…)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Participate in InfoSec conferences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CactusCon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DEFCON, PHX2600)</a:t>
            </a:r>
          </a:p>
        </p:txBody>
      </p:sp>
    </p:spTree>
    <p:extLst>
      <p:ext uri="{BB962C8B-B14F-4D97-AF65-F5344CB8AC3E}">
        <p14:creationId xmlns:p14="http://schemas.microsoft.com/office/powerpoint/2010/main" val="2828517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Incident Response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b="1" dirty="0" smtClean="0"/>
          </a:p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ysAdmin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udit,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etworking, and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ecurity (SANS)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Preparation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Identification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Containment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Eradication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Recovery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Lessons Learned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National Institute of Standards and Technology (NIST)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Special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Publication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800-61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02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Incident Response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5480"/>
            <a:ext cx="9144000" cy="43891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Preparation</a:t>
            </a:r>
            <a:r>
              <a:rPr lang="en-US" sz="1800" dirty="0" smtClean="0"/>
              <a:t> – Identification – Containment – Eradication – Recovery – Lessons Learned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1771" y="2438400"/>
            <a:ext cx="9144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People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Staff for 24x7x365 monitoring? Only Mon-Fri: 9am-5pm? MSSP?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Define required skillsets. Network+, Security+, GCIH, GCIA.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Define roles and responsibilities. Team Structure.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 an Incident Response framework.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Document response plans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(how to identify, contain, eradicate, etc…)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Document communication plans.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Logs: IDS/IPS, Proxy, Firewall/Router/Switch, WAF, Antivirus, Full Packet Capture, etc…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Event Managers: SIEM, Splunk, etc…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IR/Forensics Tools: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EnCase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RSA ECAT, Volatility, etc…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78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Incident Response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5480"/>
            <a:ext cx="9144000" cy="43891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 smtClean="0"/>
              <a:t>Preparation – </a:t>
            </a:r>
            <a:r>
              <a:rPr lang="en-US" sz="1800" dirty="0" smtClean="0">
                <a:solidFill>
                  <a:srgbClr val="FF0000"/>
                </a:solidFill>
              </a:rPr>
              <a:t>Identification</a:t>
            </a:r>
            <a:r>
              <a:rPr lang="en-US" sz="1800" dirty="0" smtClean="0"/>
              <a:t> – Containment – Eradication – Recovery – Lessons Learned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416629"/>
            <a:ext cx="91440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Intrusion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Detection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network security device which inspects network traffic at the packet level looking for specific patterns referred to as signatures.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Snort, Suricata, Bro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(free, free, and free)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Security Information and Event Management System (SIEM)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Security technology that provides log aggregation and event correlation and alerting.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Enterprise Solutions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(read: $$$$)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ArcSight, Security Analytics,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Qradar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LogRhythm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Open Source – Alien Vault’s OSSIM (Unified Security Management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Great for near-real time alerting and short-term event analysis (-30 days).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Analytics/Storage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Splunk – Free and Commercial options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(IMHO not a SIEM)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Hadoop, ELK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Elasticsearch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Logstash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Kibana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 – “Big Data” analytics. The future.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Great for long-term trending, analysis, and hunting.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~900GB/day... And we’re not done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573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Incident Response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5480"/>
            <a:ext cx="9144000" cy="43891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 smtClean="0"/>
              <a:t>Preparation – Identification – </a:t>
            </a:r>
            <a:r>
              <a:rPr lang="en-US" sz="1800" dirty="0" smtClean="0">
                <a:solidFill>
                  <a:srgbClr val="FF0000"/>
                </a:solidFill>
              </a:rPr>
              <a:t>Containment</a:t>
            </a:r>
            <a:r>
              <a:rPr lang="en-US" sz="1800" dirty="0" smtClean="0"/>
              <a:t> – Eradication – Recovery – Lessons Learned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362200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Host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Containment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HIPS / Host Firewall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Switch port isolation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MAC isolation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VLAN Isolation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Physically unplug the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network cable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Network Traffic Containment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Domain blocks at the proxy/DNS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IP blocks on firewalls/routers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Account Containment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Removal of permissions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Account lockout /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disablement</a:t>
            </a:r>
            <a:endParaRPr lang="en-US" sz="16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i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Aren’t you glad we defined and documented these actions as part of the Preparation phase ?</a:t>
            </a: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255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Incident Response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5480"/>
            <a:ext cx="9144000" cy="43891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 smtClean="0"/>
              <a:t>Preparation – Identification – Containment – </a:t>
            </a:r>
            <a:r>
              <a:rPr lang="en-US" sz="1800" dirty="0" smtClean="0">
                <a:solidFill>
                  <a:srgbClr val="FF0000"/>
                </a:solidFill>
              </a:rPr>
              <a:t>Eradication</a:t>
            </a:r>
            <a:r>
              <a:rPr lang="en-US" sz="1800" dirty="0" smtClean="0"/>
              <a:t> – Recovery – Lessons Learned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362199"/>
            <a:ext cx="9144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99.99999999999% of the time this will require a system reimage/rebuild.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Relying on Anti-Virus is a mistake. Research performed by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amballa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in 2014 found that: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Only 30% of malware is detected within first hour of 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submission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to the vendor.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66% after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24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hours.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72% after seven days.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100% detection 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six months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after submission.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New malware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ariants per day over the past year: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Symantec &amp; Verizon reported ~1M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AV-TEST reported ~400K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 Data reported ~5k for Android alone</a:t>
            </a:r>
          </a:p>
        </p:txBody>
      </p:sp>
    </p:spTree>
    <p:extLst>
      <p:ext uri="{BB962C8B-B14F-4D97-AF65-F5344CB8AC3E}">
        <p14:creationId xmlns:p14="http://schemas.microsoft.com/office/powerpoint/2010/main" val="3002701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3407" y="5301521"/>
            <a:ext cx="2057400" cy="1219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5807" y="5530121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Asset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29000" y="5961355"/>
            <a:ext cx="4715032" cy="4383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36116" y="600085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Helpful but Compromised Forums Site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 rot="10800000">
            <a:off x="8229600" y="152400"/>
            <a:ext cx="762000" cy="5934163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5400000">
            <a:off x="8254483" y="3185307"/>
            <a:ext cx="800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73" name="Down Arrow 72"/>
          <p:cNvSpPr/>
          <p:nvPr/>
        </p:nvSpPr>
        <p:spPr>
          <a:xfrm rot="16200000">
            <a:off x="2894828" y="5843228"/>
            <a:ext cx="148121" cy="60377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7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3407" y="5301521"/>
            <a:ext cx="2057400" cy="1219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5807" y="5530121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Asset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29000" y="5961355"/>
            <a:ext cx="4715032" cy="4383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36116" y="600085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Helpful but Compromised Forums Site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 rot="10800000">
            <a:off x="8229600" y="152400"/>
            <a:ext cx="762000" cy="5934163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5400000">
            <a:off x="8254483" y="3185307"/>
            <a:ext cx="800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117829" y="5394006"/>
            <a:ext cx="10055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117829" y="5415840"/>
            <a:ext cx="10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12:40:07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3463354" y="5396471"/>
            <a:ext cx="3499890" cy="381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572656" y="5396471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Malicious Web Site (Exploit Kit)</a:t>
            </a:r>
            <a:endParaRPr lang="en-US" dirty="0"/>
          </a:p>
        </p:txBody>
      </p:sp>
      <p:sp>
        <p:nvSpPr>
          <p:cNvPr id="73" name="Down Arrow 72"/>
          <p:cNvSpPr/>
          <p:nvPr/>
        </p:nvSpPr>
        <p:spPr>
          <a:xfrm rot="16200000">
            <a:off x="2894828" y="5843228"/>
            <a:ext cx="148121" cy="60377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Down Arrow 73"/>
          <p:cNvSpPr/>
          <p:nvPr/>
        </p:nvSpPr>
        <p:spPr>
          <a:xfrm rot="16200000">
            <a:off x="2950109" y="5208381"/>
            <a:ext cx="170747" cy="74058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67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3407" y="5301521"/>
            <a:ext cx="2057400" cy="1219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5807" y="5530121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Asset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29000" y="5961355"/>
            <a:ext cx="4715032" cy="4383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36116" y="600085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Helpful but Compromised Forums Site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 rot="10800000">
            <a:off x="8229600" y="152400"/>
            <a:ext cx="762000" cy="5934163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5400000">
            <a:off x="8254483" y="3185307"/>
            <a:ext cx="800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117829" y="5394006"/>
            <a:ext cx="10055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117829" y="5415840"/>
            <a:ext cx="10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12:40:07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523407" y="2789214"/>
            <a:ext cx="2057400" cy="1219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675807" y="3017814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Compromised</a:t>
            </a:r>
          </a:p>
          <a:p>
            <a:pPr algn="ctr"/>
            <a:r>
              <a:rPr lang="en-US" dirty="0" smtClean="0"/>
              <a:t>Asset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3463354" y="5396471"/>
            <a:ext cx="3499890" cy="381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572656" y="5396471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Malicious Web Site (Exploit Kit)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3541271" y="4716730"/>
            <a:ext cx="3421973" cy="511327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541395" y="480683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Compromise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7129072" y="4769010"/>
            <a:ext cx="10055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7129072" y="4790844"/>
            <a:ext cx="10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12:40:18</a:t>
            </a:r>
            <a:endParaRPr lang="en-US" dirty="0"/>
          </a:p>
        </p:txBody>
      </p:sp>
      <p:sp>
        <p:nvSpPr>
          <p:cNvPr id="73" name="Down Arrow 72"/>
          <p:cNvSpPr/>
          <p:nvPr/>
        </p:nvSpPr>
        <p:spPr>
          <a:xfrm rot="16200000">
            <a:off x="2894828" y="5843228"/>
            <a:ext cx="148121" cy="60377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Down Arrow 73"/>
          <p:cNvSpPr/>
          <p:nvPr/>
        </p:nvSpPr>
        <p:spPr>
          <a:xfrm rot="16200000">
            <a:off x="2950109" y="5208381"/>
            <a:ext cx="170747" cy="74058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Down Arrow 74"/>
          <p:cNvSpPr/>
          <p:nvPr/>
        </p:nvSpPr>
        <p:spPr>
          <a:xfrm rot="7820811">
            <a:off x="2685318" y="3732556"/>
            <a:ext cx="205398" cy="1857867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02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1865</TotalTime>
  <Words>1500</Words>
  <Application>Microsoft Macintosh PowerPoint</Application>
  <PresentationFormat>On-screen Show (4:3)</PresentationFormat>
  <Paragraphs>237</Paragraphs>
  <Slides>19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Cyber Security Operations</vt:lpstr>
      <vt:lpstr>Incident Response Framework</vt:lpstr>
      <vt:lpstr>Incident Response Framework</vt:lpstr>
      <vt:lpstr>Incident Response Framework</vt:lpstr>
      <vt:lpstr>Incident Response Framework</vt:lpstr>
      <vt:lpstr>Incident Response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Incident Response Framework</vt:lpstr>
      <vt:lpstr>Challenge Yourself!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Operations</dc:title>
  <dc:subject/>
  <dc:creator/>
  <cp:keywords/>
  <dc:description/>
  <cp:lastModifiedBy>Rob Pantazopoulos</cp:lastModifiedBy>
  <cp:revision>45</cp:revision>
  <dcterms:created xsi:type="dcterms:W3CDTF">2015-10-21T18:34:55Z</dcterms:created>
  <dcterms:modified xsi:type="dcterms:W3CDTF">2017-05-01T17:09:32Z</dcterms:modified>
  <cp:category/>
</cp:coreProperties>
</file>