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11.png" ContentType="image/png"/>
  <Override PartName="/ppt/media/image8.jpeg" ContentType="image/jpeg"/>
  <Override PartName="/ppt/media/image13.jpeg" ContentType="image/jpeg"/>
  <Override PartName="/ppt/media/image9.png" ContentType="image/png"/>
  <Override PartName="/ppt/media/image12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20DF68A-B2FC-4851-A42F-84D52E4805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1384418-A760-4C03-93F2-AEC1BBD9B3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CD9147F-9F5F-4FB0-ABB2-B488BAA79D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E4846F9-441B-4E44-84E4-3125EF6270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8537BB8-0731-4451-8BC5-6C41847605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BCD0FAB-04B5-4E67-BB1F-F1AC66A5EE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0E38632-E5B9-4474-BB7A-F55A327BAB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9AE4542-0633-4DD8-BB84-A7A55435B5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DE29AB8-7BFA-4693-B7FF-374748C485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7F693CE-1741-40E8-B8B3-E11E0C449C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80AD6AB-6F88-43BA-9034-F8002FD603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7E0A6DD-B822-47AD-95C7-DF2D8859CE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5FD408E-95F4-4159-86BF-3B107D4EA9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54EA327-3358-432F-8891-58B3603036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22018A4-2784-448B-A2FA-C32AE9BAAB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FE1ADED-8FF8-4B63-A8C4-3E781C0FB0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3A58916-7380-43F0-ACED-EADBBA3FF8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B05BC00-D0A9-4CC7-9682-265E4CA03A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AB55D06-B6BD-471C-BAE4-959DFAFB9A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DF761AB-59E1-4352-88C5-DAA83A3419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2167A1E-611A-425B-B84D-EF5A4892A3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D5E83DE-B3A1-46CE-B0FD-1FDEED88CA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FA0F47A-54DC-4AFC-8B72-1588C223E3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4FB95FD-9941-4EAB-9C85-C4BCFEB2E8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7DC89E6-6BA4-4F87-862D-42D13D3E41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483AF75-0941-496D-AED2-6E54A84683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9DAE760-D335-4776-A54B-72DF019369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3B2C66B-AC79-45A7-81D3-39525C1CDB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BA43E13-6DAF-480C-9EB9-19F2F4A515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79B0016-7E93-4B1F-9DC1-5EC227DA6C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966807-4E4C-4BC9-B8A9-1C9BCB0D93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C278701-881C-4BFD-8FAD-7974184E23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EF0DE12-2F4C-454C-9601-7EAEDF6E87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67D765C-6657-4E60-BE8B-3B3393C684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9B39A7-F32E-4790-82C8-6BF75DDF3C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8516D8-E1E7-4D9E-9D5A-03CCA52DBE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1FB366-6610-4289-B6C8-8F38CB69FF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B92A13-15A2-4ACE-8AB7-1DB68303D8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F3A782-B373-4C90-A1EF-E58EA634F8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F54219-E4D2-4593-BCB2-BD320ECA89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4DBA0C-A471-4E62-B9E6-FCA941F73E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968995-EB51-4885-9B09-DF5FD3782F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915728-D1D7-4A5D-AB5A-7BFEF89043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0FDB35-B847-4E17-BEC0-BA62A1A147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A011E0-8EBE-4668-A93A-DC0C044DD9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B30AA9-43CF-4E6B-A3B6-7BB8F6E2CA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7C9117-A454-4E5A-BAFE-CA9EE84A53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31D62A-D655-47DC-BCCA-CC4308DB02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B23998-2EE9-4E4E-A306-B477CE4F49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11918B-FE14-4B97-A6BA-05393CC888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1AC5C1-B72F-435E-8354-1627711FB6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E4209E-FEDD-485D-B83E-451363D32A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125202-A9F3-44C1-9984-C008AD5F0F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A755FE-B5E4-4D9D-ADC6-D0DA59B61D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634E27-50C4-441D-9E90-9380A4566C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88375C-EA38-49F0-90F1-E990AD9FB1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9F9040-8985-4FD1-AE40-4C7696F0F3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1F4D743-58C4-463E-A2D1-2C29C486D1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DB8E67-3EE5-4481-B5FF-97ABF7720F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3586AF-1129-427B-8410-FF08491728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B5D630-7284-4D36-B18A-9ECD43728C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2FCDC4-3556-4EA5-8EB9-9D22395E01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60F0EF-EB4B-4356-A6F6-3C9E91D4A8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132C62-D3EA-4CD8-92CB-0DE12E424D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1C43F4-2ED2-4266-A44E-461C565F8A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219DA6-7952-4E41-8AF1-DDD9DC6A92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C28994-A7F3-4724-96C6-CD77936A10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42AE32-4B69-40B0-A7B4-906DF42C0A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2AAC87A-2ADF-43BF-A462-ADF6C49772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B49676-83B6-4C48-AF63-DAC5D72BAA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307BE1-A992-499C-A0C6-201D5F7345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E92AE91-32DD-4082-88A9-40DBED71DF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B02B2C-F129-4F48-BD51-4156DCE7D9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695B20F-6E4D-426B-B33D-FBD1A9FC99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17F427-B5C7-47C1-815B-BE56CBD225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517C04-DEB0-4738-9B19-0E3A9BE559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F647B46-7771-42F2-B599-ED44EC01AA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FDF13B-F05C-4DDB-B21C-9B8CA85EF7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F9D99D2-47B5-4A83-9AA1-518CE90D73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4437D7-A3F7-4166-8FB3-E6DF6A5917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C37D522-855A-4D55-AAFC-B919645EB6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F0A2AE7-6C92-48D8-BD60-FDC9CF5708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61FF402-752E-46A7-A4E1-FB41DE1E69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622E2C0-5501-4628-8384-9117B0B527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5FE1DD8-7AF3-4F13-83ED-29AC5F73EF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8CCB9DE-5C06-4637-8E4B-49B429BACA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D7B1B67-C250-4247-8C68-FBA400FBAD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9AF0353-788E-4D75-A6AF-69B881A3CE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1E77A98-A931-46AE-B4DA-3EA84E7E29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207DBD5-BE17-4D88-8A1B-049AC1BD20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E96EA44-5BE2-4362-AD50-E4C15367B3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1240396-426D-43AE-9E47-CFB0FA3780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F879CEF-0DFA-4E41-8DE0-15D52C22CF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6466823-6114-469D-8DF2-C24D0D4886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F30DAD0-E1E7-4C31-A970-6CA18898A3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8A1E15E-3381-430A-BC72-626F9D569F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578C4AD-C464-4E11-8149-3AA4B25A2A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18F73C7-470C-420B-A874-36678A094C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F28F340-B282-4022-96F1-35F7248B3D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AED6501-6E5C-4F3F-B0D3-91A9787781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5AB93B0-B49B-408A-9226-898685FEEC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ECC6961-7F27-446A-8CAF-AC207D8E18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DB9F4EA-E9D3-47B0-9D52-9DC6BF3E3F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235D09E-183E-4F3D-9F66-7F04192D45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229D8E5-2C06-437C-9BEB-30A4CFEE0A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C0CE93D-0B25-4FD5-A094-493957DB34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C431647-E604-460C-BB6D-7393EE3B99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996A001-3480-4BED-A934-350C02F6FC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3B04BFB-B4A6-4E6F-8CEE-6601FD9D50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55B2014-15CA-4602-A13E-1AE4F7EDF7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9D5B328-E9BD-4748-AD60-2A14D75C26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015A61F-9507-4192-9720-8677495FE9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F5D02FA-D5CF-4EB9-AAE5-825DAB3B41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BDCBD1D-09BE-419B-8E2B-282E26AC8A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7D672CD-FA8C-4DBA-A44A-17F1802459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61C0F03-7CD3-4DF4-A9DF-2D04D43343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5279666-110E-402C-A0E8-1394C48484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F882A16-1F60-4F82-B41D-13095215ED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CEC69CC-950D-4EE9-855B-3D06EACE15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C70D753-D90E-441C-B882-3767E68694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solidFill>
                  <a:srgbClr val="3a8c93"/>
                </a:solidFill>
                <a:latin typeface="Noto Sans"/>
              </a:rPr>
              <a:t>Click to edit the </a:t>
            </a:r>
            <a:r>
              <a:rPr b="0" lang="en-US" sz="3200" spc="-1" strike="noStrike">
                <a:solidFill>
                  <a:srgbClr val="3a8c93"/>
                </a:solidFill>
                <a:latin typeface="Noto Sans"/>
              </a:rPr>
              <a:t>title text format</a:t>
            </a: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76082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-356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dt" idx="25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ftr" idx="26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sldNum" idx="27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0EDA874C-4A3B-4AD4-89B2-36746C7D77F1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"/>
          <p:cNvSpPr/>
          <p:nvPr/>
        </p:nvSpPr>
        <p:spPr>
          <a:xfrm>
            <a:off x="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dt" idx="28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ftr" idx="29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sldNum" idx="30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EC373D48-4A7B-49FB-8C80-F8CF179BD22C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0076760" cy="566928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</a:t>
            </a:r>
            <a:r>
              <a:rPr b="0" lang="en-US" sz="4400" spc="-1" strike="noStrike">
                <a:latin typeface="Noto Sans"/>
              </a:rPr>
              <a:t>the title text </a:t>
            </a:r>
            <a:r>
              <a:rPr b="0" lang="en-US" sz="4400" spc="-1" strike="noStrike">
                <a:latin typeface="Noto Sans"/>
              </a:rPr>
              <a:t>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BBD70ABF-ADE5-4538-A5D7-3F8E6C1F2879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2467800" cy="56689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</a:t>
            </a:r>
            <a:r>
              <a:rPr b="0" lang="en-US" sz="4400" spc="-1" strike="noStrike">
                <a:latin typeface="Noto Sans"/>
              </a:rPr>
              <a:t>the title text </a:t>
            </a:r>
            <a:r>
              <a:rPr b="0" lang="en-US" sz="4400" spc="-1" strike="noStrike">
                <a:latin typeface="Noto Sans"/>
              </a:rPr>
              <a:t>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4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5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6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2A42BBC3-DC45-4120-BB1B-A26C4E75B54D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 flipH="1" rot="16200000">
            <a:off x="3804480" y="-3804120"/>
            <a:ext cx="2468160" cy="1007676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7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8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9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D4C7EC3B-2EE1-4019-8B4B-F9D6199EF24A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943600" y="3475440"/>
            <a:ext cx="4111200" cy="21938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5852160" y="360"/>
            <a:ext cx="2742840" cy="201132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10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 idx="11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 idx="12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606879D1-1248-4FDB-881C-6013EF843195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0" y="365760"/>
            <a:ext cx="3383280" cy="57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13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14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15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A3C66DFB-976D-4C1F-A468-F9AAFDDBD756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4115160" y="4846320"/>
            <a:ext cx="5961960" cy="822960"/>
          </a:xfrm>
          <a:custGeom>
            <a:avLst/>
            <a:gdLst/>
            <a:ahLst/>
            <a:rect l="0" t="0" r="r" b="b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250" name=""/>
          <p:cNvSpPr/>
          <p:nvPr/>
        </p:nvSpPr>
        <p:spPr>
          <a:xfrm>
            <a:off x="360" y="0"/>
            <a:ext cx="10076760" cy="1645920"/>
          </a:xfrm>
          <a:custGeom>
            <a:avLst/>
            <a:gdLst/>
            <a:ahLst/>
            <a:rect l="0" t="0" r="r" b="b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dt" idx="16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ftr" idx="17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sldNum" idx="18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C862FD69-08BF-4754-9188-4F625C1E4EDF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0" y="365760"/>
            <a:ext cx="3240000" cy="57960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dt" idx="19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20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 idx="21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4306F737-E91C-44EB-8C04-C19F1C4CA06D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>
            <a:off x="852228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2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ftr" idx="2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sldNum" idx="2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D3EE9F86-F311-4689-A90D-6880C2D4B99D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863640" y="578160"/>
            <a:ext cx="8939880" cy="24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"/>
              </a:rPr>
              <a:t>Tanzani</a:t>
            </a:r>
            <a:r>
              <a:rPr b="1" lang="en-US" sz="54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Noto Sans"/>
              </a:rPr>
              <a:t>Water Wells Classification</a:t>
            </a:r>
            <a:r>
              <a:rPr b="1" lang="en-US" sz="7200" spc="-1" strike="noStrike">
                <a:solidFill>
                  <a:srgbClr val="ffffff"/>
                </a:solidFill>
                <a:latin typeface="Noto Sans"/>
              </a:rPr>
              <a:t> </a:t>
            </a:r>
            <a:endParaRPr b="0" lang="en-US" sz="7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ubTitle"/>
          </p:nvPr>
        </p:nvSpPr>
        <p:spPr>
          <a:xfrm>
            <a:off x="1510920" y="3200400"/>
            <a:ext cx="6947280" cy="246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63" name=""/>
          <p:cNvSpPr/>
          <p:nvPr/>
        </p:nvSpPr>
        <p:spPr>
          <a:xfrm>
            <a:off x="842400" y="3206160"/>
            <a:ext cx="649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64" name="" descr=""/>
          <p:cNvPicPr/>
          <p:nvPr/>
        </p:nvPicPr>
        <p:blipFill>
          <a:blip r:embed="rId1"/>
          <a:stretch/>
        </p:blipFill>
        <p:spPr>
          <a:xfrm>
            <a:off x="825120" y="2971800"/>
            <a:ext cx="8089920" cy="25146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532440" y="279720"/>
            <a:ext cx="51368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200" spc="-1" strike="noStrike">
                <a:solidFill>
                  <a:srgbClr val="0d84a1"/>
                </a:solidFill>
                <a:latin typeface="Noto Sans"/>
              </a:rPr>
              <a:t>Recommendations</a:t>
            </a:r>
            <a:endParaRPr b="0" lang="en-US" sz="3200" spc="-1" strike="noStrike">
              <a:latin typeface="Noto Sans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457200" y="1663200"/>
            <a:ext cx="4343400" cy="153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ctr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More data can be sourced to improve the model</a:t>
            </a:r>
            <a:endParaRPr b="0" lang="en-US" sz="1400" spc="-1" strike="noStrike">
              <a:latin typeface="Nimbus Sans"/>
            </a:endParaRPr>
          </a:p>
          <a:p>
            <a:pPr marL="216000" indent="-216000" algn="ctr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The model can be deployed in an environment of choice to help ensure water security.</a:t>
            </a:r>
            <a:endParaRPr b="0" lang="en-US" sz="1400" spc="-1" strike="noStrike">
              <a:latin typeface="Nimbus Sans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504000" y="2004840"/>
            <a:ext cx="9068400" cy="166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9600" spc="999" strike="noStrike">
                <a:solidFill>
                  <a:srgbClr val="ffffff"/>
                </a:solidFill>
                <a:latin typeface="Noto Sans"/>
              </a:rPr>
              <a:t>Thank you</a:t>
            </a:r>
            <a:endParaRPr b="0" lang="en-US" sz="96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98" name=""/>
          <p:cNvSpPr txBox="1"/>
          <p:nvPr/>
        </p:nvSpPr>
        <p:spPr>
          <a:xfrm>
            <a:off x="234360" y="5040000"/>
            <a:ext cx="264564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eeeeee"/>
                </a:solidFill>
                <a:latin typeface="Noto Sans"/>
              </a:rPr>
              <a:t>CC by SA, Risyad Rais</a:t>
            </a:r>
            <a:endParaRPr b="0" lang="en-US" sz="1800" spc="-1" strike="noStrike">
              <a:latin typeface="Nimbus Sans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3096360" y="2526120"/>
            <a:ext cx="388404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Noto Sans"/>
              </a:rPr>
              <a:t>Introduction</a:t>
            </a:r>
            <a:endParaRPr b="0" lang="en-US" sz="4000" spc="-1" strike="noStrike">
              <a:latin typeface="Noto Sans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2340000" y="3216240"/>
            <a:ext cx="5220000" cy="182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Noto Sans"/>
              </a:rPr>
              <a:t>STAKEHolders:</a:t>
            </a:r>
            <a:endParaRPr b="1" lang="en-US" sz="1600" spc="-1" strike="noStrike">
              <a:latin typeface="Nimbus Sans"/>
            </a:endParaRPr>
          </a:p>
          <a:p>
            <a:pPr algn="ctr">
              <a:lnSpc>
                <a:spcPct val="115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Noto Sans"/>
              </a:rPr>
              <a:t>Taarifa </a:t>
            </a:r>
            <a:r>
              <a:rPr b="0" lang="en-US" sz="1600" spc="-1" strike="noStrike">
                <a:solidFill>
                  <a:srgbClr val="ffffff"/>
                </a:solidFill>
                <a:latin typeface="Noto Sans"/>
              </a:rPr>
              <a:t>and</a:t>
            </a:r>
            <a:r>
              <a:rPr b="1" lang="en-US" sz="1600" spc="-1" strike="noStrike">
                <a:solidFill>
                  <a:srgbClr val="ffffff"/>
                </a:solidFill>
                <a:latin typeface="Noto Sans"/>
              </a:rPr>
              <a:t> The Tanzania Ministry of Water.</a:t>
            </a:r>
            <a:endParaRPr b="1" lang="en-US" sz="1600" spc="-1" strike="noStrike">
              <a:latin typeface="Nimbus Sans"/>
            </a:endParaRPr>
          </a:p>
          <a:p>
            <a:pPr algn="ctr">
              <a:lnSpc>
                <a:spcPct val="115000"/>
              </a:lnSpc>
              <a:buNone/>
            </a:pPr>
            <a:endParaRPr b="1" lang="en-US" sz="1600" spc="-1" strike="noStrike">
              <a:latin typeface="Nimbus Sans"/>
            </a:endParaRPr>
          </a:p>
          <a:p>
            <a:pPr algn="ctr">
              <a:lnSpc>
                <a:spcPct val="115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Noto Sans"/>
              </a:rPr>
              <a:t>Goal:</a:t>
            </a:r>
            <a:endParaRPr b="1" lang="en-US" sz="1600" spc="-1" strike="noStrike">
              <a:latin typeface="Nimbus Sans"/>
            </a:endParaRPr>
          </a:p>
          <a:p>
            <a:pPr algn="ctr">
              <a:lnSpc>
                <a:spcPct val="115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Noto Sans"/>
              </a:rPr>
              <a:t>To aid in Predictive Maintenance of water wells</a:t>
            </a:r>
            <a:endParaRPr b="1" lang="en-US" sz="1600" spc="-1" strike="noStrike">
              <a:latin typeface="Nimbus Sans"/>
            </a:endParaRPr>
          </a:p>
          <a:p>
            <a:pPr algn="ctr">
              <a:lnSpc>
                <a:spcPct val="115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Noto Sans"/>
              </a:rPr>
              <a:t>Using Machine Learning</a:t>
            </a:r>
            <a:endParaRPr b="1" lang="en-US" sz="1600" spc="-1" strike="noStrike">
              <a:latin typeface="Nimbus Sans"/>
            </a:endParaRPr>
          </a:p>
        </p:txBody>
      </p:sp>
      <p:sp>
        <p:nvSpPr>
          <p:cNvPr id="467" name=""/>
          <p:cNvSpPr/>
          <p:nvPr/>
        </p:nvSpPr>
        <p:spPr>
          <a:xfrm>
            <a:off x="4077720" y="874080"/>
            <a:ext cx="1920960" cy="1486080"/>
          </a:xfrm>
          <a:custGeom>
            <a:avLst/>
            <a:gdLst/>
            <a:ahLst/>
            <a:rect l="0" t="0" r="r" b="b"/>
            <a:pathLst>
              <a:path w="5336" h="4128">
                <a:moveTo>
                  <a:pt x="0" y="2670"/>
                </a:moveTo>
                <a:cubicBezTo>
                  <a:pt x="0" y="2604"/>
                  <a:pt x="22" y="2554"/>
                  <a:pt x="66" y="2519"/>
                </a:cubicBezTo>
                <a:cubicBezTo>
                  <a:pt x="100" y="2482"/>
                  <a:pt x="150" y="2463"/>
                  <a:pt x="216" y="2463"/>
                </a:cubicBezTo>
                <a:lnTo>
                  <a:pt x="729" y="2463"/>
                </a:lnTo>
                <a:cubicBezTo>
                  <a:pt x="788" y="2463"/>
                  <a:pt x="838" y="2482"/>
                  <a:pt x="877" y="2522"/>
                </a:cubicBezTo>
                <a:cubicBezTo>
                  <a:pt x="916" y="2561"/>
                  <a:pt x="936" y="2610"/>
                  <a:pt x="936" y="2670"/>
                </a:cubicBezTo>
                <a:cubicBezTo>
                  <a:pt x="936" y="2729"/>
                  <a:pt x="915" y="2779"/>
                  <a:pt x="874" y="2820"/>
                </a:cubicBezTo>
                <a:cubicBezTo>
                  <a:pt x="834" y="2861"/>
                  <a:pt x="785" y="2881"/>
                  <a:pt x="729" y="2881"/>
                </a:cubicBezTo>
                <a:lnTo>
                  <a:pt x="216" y="2881"/>
                </a:lnTo>
                <a:cubicBezTo>
                  <a:pt x="157" y="2881"/>
                  <a:pt x="106" y="2861"/>
                  <a:pt x="63" y="2820"/>
                </a:cubicBezTo>
                <a:cubicBezTo>
                  <a:pt x="21" y="2779"/>
                  <a:pt x="0" y="2729"/>
                  <a:pt x="0" y="2670"/>
                </a:cubicBezTo>
                <a:moveTo>
                  <a:pt x="226" y="3917"/>
                </a:moveTo>
                <a:cubicBezTo>
                  <a:pt x="226" y="3860"/>
                  <a:pt x="248" y="3810"/>
                  <a:pt x="292" y="3766"/>
                </a:cubicBezTo>
                <a:cubicBezTo>
                  <a:pt x="332" y="3729"/>
                  <a:pt x="382" y="3710"/>
                  <a:pt x="442" y="3710"/>
                </a:cubicBezTo>
                <a:lnTo>
                  <a:pt x="4899" y="3710"/>
                </a:lnTo>
                <a:cubicBezTo>
                  <a:pt x="4958" y="3710"/>
                  <a:pt x="5008" y="3729"/>
                  <a:pt x="5049" y="3769"/>
                </a:cubicBezTo>
                <a:cubicBezTo>
                  <a:pt x="5090" y="3808"/>
                  <a:pt x="5110" y="3856"/>
                  <a:pt x="5110" y="3914"/>
                </a:cubicBezTo>
                <a:cubicBezTo>
                  <a:pt x="5110" y="3972"/>
                  <a:pt x="5090" y="4022"/>
                  <a:pt x="5049" y="4065"/>
                </a:cubicBezTo>
                <a:cubicBezTo>
                  <a:pt x="5008" y="4107"/>
                  <a:pt x="4958" y="4128"/>
                  <a:pt x="4899" y="4128"/>
                </a:cubicBezTo>
                <a:lnTo>
                  <a:pt x="442" y="4128"/>
                </a:lnTo>
                <a:cubicBezTo>
                  <a:pt x="382" y="4128"/>
                  <a:pt x="331" y="4108"/>
                  <a:pt x="289" y="4067"/>
                </a:cubicBezTo>
                <a:cubicBezTo>
                  <a:pt x="247" y="4026"/>
                  <a:pt x="226" y="3976"/>
                  <a:pt x="226" y="3917"/>
                </a:cubicBezTo>
                <a:moveTo>
                  <a:pt x="729" y="936"/>
                </a:moveTo>
                <a:cubicBezTo>
                  <a:pt x="729" y="873"/>
                  <a:pt x="748" y="824"/>
                  <a:pt x="785" y="790"/>
                </a:cubicBezTo>
                <a:cubicBezTo>
                  <a:pt x="826" y="746"/>
                  <a:pt x="876" y="724"/>
                  <a:pt x="936" y="724"/>
                </a:cubicBezTo>
                <a:cubicBezTo>
                  <a:pt x="995" y="724"/>
                  <a:pt x="1045" y="746"/>
                  <a:pt x="1086" y="790"/>
                </a:cubicBezTo>
                <a:lnTo>
                  <a:pt x="1439" y="1147"/>
                </a:lnTo>
                <a:cubicBezTo>
                  <a:pt x="1483" y="1188"/>
                  <a:pt x="1505" y="1236"/>
                  <a:pt x="1505" y="1293"/>
                </a:cubicBezTo>
                <a:cubicBezTo>
                  <a:pt x="1505" y="1355"/>
                  <a:pt x="1485" y="1406"/>
                  <a:pt x="1446" y="1446"/>
                </a:cubicBezTo>
                <a:cubicBezTo>
                  <a:pt x="1407" y="1485"/>
                  <a:pt x="1357" y="1504"/>
                  <a:pt x="1298" y="1504"/>
                </a:cubicBezTo>
                <a:cubicBezTo>
                  <a:pt x="1244" y="1504"/>
                  <a:pt x="1196" y="1484"/>
                  <a:pt x="1152" y="1443"/>
                </a:cubicBezTo>
                <a:lnTo>
                  <a:pt x="785" y="1086"/>
                </a:lnTo>
                <a:cubicBezTo>
                  <a:pt x="748" y="1052"/>
                  <a:pt x="729" y="1001"/>
                  <a:pt x="729" y="936"/>
                </a:cubicBezTo>
                <a:moveTo>
                  <a:pt x="1363" y="2671"/>
                </a:moveTo>
                <a:cubicBezTo>
                  <a:pt x="1363" y="2884"/>
                  <a:pt x="1407" y="3075"/>
                  <a:pt x="1495" y="3245"/>
                </a:cubicBezTo>
                <a:cubicBezTo>
                  <a:pt x="1501" y="3266"/>
                  <a:pt x="1522" y="3277"/>
                  <a:pt x="1556" y="3277"/>
                </a:cubicBezTo>
                <a:lnTo>
                  <a:pt x="1961" y="3277"/>
                </a:lnTo>
                <a:cubicBezTo>
                  <a:pt x="1980" y="3277"/>
                  <a:pt x="1992" y="3272"/>
                  <a:pt x="1996" y="3261"/>
                </a:cubicBezTo>
                <a:cubicBezTo>
                  <a:pt x="2001" y="3250"/>
                  <a:pt x="1996" y="3237"/>
                  <a:pt x="1980" y="3221"/>
                </a:cubicBezTo>
                <a:cubicBezTo>
                  <a:pt x="1848" y="3061"/>
                  <a:pt x="1783" y="2878"/>
                  <a:pt x="1783" y="2671"/>
                </a:cubicBezTo>
                <a:cubicBezTo>
                  <a:pt x="1783" y="2426"/>
                  <a:pt x="1870" y="2218"/>
                  <a:pt x="2046" y="2047"/>
                </a:cubicBezTo>
                <a:cubicBezTo>
                  <a:pt x="2221" y="1876"/>
                  <a:pt x="2430" y="1791"/>
                  <a:pt x="2671" y="1791"/>
                </a:cubicBezTo>
                <a:cubicBezTo>
                  <a:pt x="2916" y="1791"/>
                  <a:pt x="3123" y="1876"/>
                  <a:pt x="3294" y="2047"/>
                </a:cubicBezTo>
                <a:cubicBezTo>
                  <a:pt x="3465" y="2218"/>
                  <a:pt x="3550" y="2426"/>
                  <a:pt x="3550" y="2671"/>
                </a:cubicBezTo>
                <a:cubicBezTo>
                  <a:pt x="3550" y="2881"/>
                  <a:pt x="3486" y="3064"/>
                  <a:pt x="3357" y="3221"/>
                </a:cubicBezTo>
                <a:cubicBezTo>
                  <a:pt x="3348" y="3237"/>
                  <a:pt x="3343" y="3246"/>
                  <a:pt x="3343" y="3249"/>
                </a:cubicBezTo>
                <a:cubicBezTo>
                  <a:pt x="3343" y="3255"/>
                  <a:pt x="3346" y="3262"/>
                  <a:pt x="3350" y="3268"/>
                </a:cubicBezTo>
                <a:cubicBezTo>
                  <a:pt x="3355" y="3274"/>
                  <a:pt x="3364" y="3277"/>
                  <a:pt x="3376" y="3277"/>
                </a:cubicBezTo>
                <a:lnTo>
                  <a:pt x="3789" y="3277"/>
                </a:lnTo>
                <a:cubicBezTo>
                  <a:pt x="3811" y="3277"/>
                  <a:pt x="3829" y="3266"/>
                  <a:pt x="3841" y="3245"/>
                </a:cubicBezTo>
                <a:cubicBezTo>
                  <a:pt x="3932" y="3072"/>
                  <a:pt x="3977" y="2881"/>
                  <a:pt x="3977" y="2671"/>
                </a:cubicBezTo>
                <a:cubicBezTo>
                  <a:pt x="3977" y="2435"/>
                  <a:pt x="3918" y="2218"/>
                  <a:pt x="3801" y="2017"/>
                </a:cubicBezTo>
                <a:cubicBezTo>
                  <a:pt x="3683" y="1816"/>
                  <a:pt x="3524" y="1657"/>
                  <a:pt x="3324" y="1540"/>
                </a:cubicBezTo>
                <a:cubicBezTo>
                  <a:pt x="3123" y="1422"/>
                  <a:pt x="2905" y="1363"/>
                  <a:pt x="2670" y="1363"/>
                </a:cubicBezTo>
                <a:cubicBezTo>
                  <a:pt x="2435" y="1363"/>
                  <a:pt x="2217" y="1422"/>
                  <a:pt x="2017" y="1540"/>
                </a:cubicBezTo>
                <a:cubicBezTo>
                  <a:pt x="1816" y="1657"/>
                  <a:pt x="1657" y="1816"/>
                  <a:pt x="1540" y="2017"/>
                </a:cubicBezTo>
                <a:cubicBezTo>
                  <a:pt x="1422" y="2218"/>
                  <a:pt x="1363" y="2435"/>
                  <a:pt x="1363" y="2671"/>
                </a:cubicBezTo>
                <a:moveTo>
                  <a:pt x="2460" y="729"/>
                </a:moveTo>
                <a:lnTo>
                  <a:pt x="2460" y="216"/>
                </a:lnTo>
                <a:cubicBezTo>
                  <a:pt x="2460" y="157"/>
                  <a:pt x="2480" y="106"/>
                  <a:pt x="2521" y="64"/>
                </a:cubicBezTo>
                <a:cubicBezTo>
                  <a:pt x="2561" y="21"/>
                  <a:pt x="2611" y="0"/>
                  <a:pt x="2669" y="0"/>
                </a:cubicBezTo>
                <a:cubicBezTo>
                  <a:pt x="2727" y="0"/>
                  <a:pt x="2778" y="21"/>
                  <a:pt x="2821" y="64"/>
                </a:cubicBezTo>
                <a:cubicBezTo>
                  <a:pt x="2865" y="106"/>
                  <a:pt x="2887" y="157"/>
                  <a:pt x="2887" y="216"/>
                </a:cubicBezTo>
                <a:lnTo>
                  <a:pt x="2887" y="729"/>
                </a:lnTo>
                <a:cubicBezTo>
                  <a:pt x="2887" y="788"/>
                  <a:pt x="2865" y="839"/>
                  <a:pt x="2821" y="881"/>
                </a:cubicBezTo>
                <a:cubicBezTo>
                  <a:pt x="2778" y="924"/>
                  <a:pt x="2727" y="945"/>
                  <a:pt x="2669" y="945"/>
                </a:cubicBezTo>
                <a:cubicBezTo>
                  <a:pt x="2611" y="945"/>
                  <a:pt x="2561" y="924"/>
                  <a:pt x="2521" y="881"/>
                </a:cubicBezTo>
                <a:cubicBezTo>
                  <a:pt x="2480" y="839"/>
                  <a:pt x="2460" y="788"/>
                  <a:pt x="2460" y="729"/>
                </a:cubicBezTo>
                <a:moveTo>
                  <a:pt x="3836" y="1293"/>
                </a:moveTo>
                <a:cubicBezTo>
                  <a:pt x="3836" y="1233"/>
                  <a:pt x="3857" y="1185"/>
                  <a:pt x="3898" y="1147"/>
                </a:cubicBezTo>
                <a:lnTo>
                  <a:pt x="4250" y="790"/>
                </a:lnTo>
                <a:cubicBezTo>
                  <a:pt x="4291" y="746"/>
                  <a:pt x="4341" y="724"/>
                  <a:pt x="4401" y="724"/>
                </a:cubicBezTo>
                <a:cubicBezTo>
                  <a:pt x="4463" y="724"/>
                  <a:pt x="4514" y="744"/>
                  <a:pt x="4553" y="785"/>
                </a:cubicBezTo>
                <a:cubicBezTo>
                  <a:pt x="4592" y="826"/>
                  <a:pt x="4612" y="876"/>
                  <a:pt x="4612" y="936"/>
                </a:cubicBezTo>
                <a:cubicBezTo>
                  <a:pt x="4612" y="998"/>
                  <a:pt x="4595" y="1049"/>
                  <a:pt x="4560" y="1086"/>
                </a:cubicBezTo>
                <a:lnTo>
                  <a:pt x="4189" y="1443"/>
                </a:lnTo>
                <a:cubicBezTo>
                  <a:pt x="4148" y="1481"/>
                  <a:pt x="4100" y="1500"/>
                  <a:pt x="4043" y="1500"/>
                </a:cubicBezTo>
                <a:cubicBezTo>
                  <a:pt x="3981" y="1500"/>
                  <a:pt x="3931" y="1481"/>
                  <a:pt x="3893" y="1443"/>
                </a:cubicBezTo>
                <a:cubicBezTo>
                  <a:pt x="3855" y="1406"/>
                  <a:pt x="3836" y="1356"/>
                  <a:pt x="3836" y="1293"/>
                </a:cubicBezTo>
                <a:moveTo>
                  <a:pt x="4405" y="2670"/>
                </a:moveTo>
                <a:cubicBezTo>
                  <a:pt x="4405" y="2604"/>
                  <a:pt x="4426" y="2554"/>
                  <a:pt x="4466" y="2519"/>
                </a:cubicBezTo>
                <a:cubicBezTo>
                  <a:pt x="4501" y="2482"/>
                  <a:pt x="4548" y="2463"/>
                  <a:pt x="4607" y="2463"/>
                </a:cubicBezTo>
                <a:lnTo>
                  <a:pt x="5120" y="2463"/>
                </a:lnTo>
                <a:cubicBezTo>
                  <a:pt x="5179" y="2463"/>
                  <a:pt x="5230" y="2482"/>
                  <a:pt x="5272" y="2522"/>
                </a:cubicBezTo>
                <a:cubicBezTo>
                  <a:pt x="5315" y="2561"/>
                  <a:pt x="5336" y="2610"/>
                  <a:pt x="5336" y="2670"/>
                </a:cubicBezTo>
                <a:cubicBezTo>
                  <a:pt x="5336" y="2729"/>
                  <a:pt x="5315" y="2779"/>
                  <a:pt x="5272" y="2820"/>
                </a:cubicBezTo>
                <a:cubicBezTo>
                  <a:pt x="5230" y="2861"/>
                  <a:pt x="5179" y="2881"/>
                  <a:pt x="5120" y="2881"/>
                </a:cubicBezTo>
                <a:lnTo>
                  <a:pt x="4607" y="2881"/>
                </a:lnTo>
                <a:cubicBezTo>
                  <a:pt x="4551" y="2881"/>
                  <a:pt x="4503" y="2861"/>
                  <a:pt x="4464" y="2820"/>
                </a:cubicBezTo>
                <a:cubicBezTo>
                  <a:pt x="4425" y="2779"/>
                  <a:pt x="4405" y="2729"/>
                  <a:pt x="4405" y="2670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80000"/>
                </a:srgbClr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"/>
          <p:cNvSpPr txBox="1"/>
          <p:nvPr/>
        </p:nvSpPr>
        <p:spPr>
          <a:xfrm>
            <a:off x="6121440" y="1546560"/>
            <a:ext cx="2559600" cy="57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800" spc="-1" strike="noStrike">
                <a:solidFill>
                  <a:srgbClr val="666666"/>
                </a:solidFill>
                <a:latin typeface="Noto Sans"/>
              </a:rPr>
              <a:t>Access</a:t>
            </a:r>
            <a:endParaRPr b="0" lang="en-US" sz="2800" spc="-1" strike="noStrike">
              <a:latin typeface="Nimbus Sans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6140880" y="1983600"/>
            <a:ext cx="3399120" cy="147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While much of Tanzanians population has access to basic water services, a large 39% of households still lack this basic need</a:t>
            </a:r>
            <a:endParaRPr b="0" lang="en-US" sz="1600" spc="-1" strike="noStrike">
              <a:latin typeface="Nimbus Sans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6104880" y="3454560"/>
            <a:ext cx="2810520" cy="57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800" spc="-1" strike="noStrike">
                <a:solidFill>
                  <a:srgbClr val="666666"/>
                </a:solidFill>
                <a:latin typeface="Noto Sans"/>
              </a:rPr>
              <a:t>Maintenance</a:t>
            </a:r>
            <a:endParaRPr b="0" lang="en-US" sz="2800" spc="-1" strike="noStrike">
              <a:latin typeface="Nimbus Sans"/>
            </a:endParaRPr>
          </a:p>
        </p:txBody>
      </p:sp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96560" y="725760"/>
            <a:ext cx="50914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0d84a1"/>
                </a:solidFill>
                <a:latin typeface="Noto Sans"/>
              </a:rPr>
              <a:t>Problem Overview</a:t>
            </a:r>
            <a:endParaRPr b="0" lang="en-US" sz="3600" spc="-1" strike="noStrike">
              <a:latin typeface="Noto Sans"/>
            </a:endParaRPr>
          </a:p>
        </p:txBody>
      </p:sp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457200" y="1588320"/>
            <a:ext cx="4114800" cy="3898080"/>
          </a:xfrm>
          <a:prstGeom prst="rect">
            <a:avLst/>
          </a:prstGeom>
          <a:ln w="0">
            <a:noFill/>
          </a:ln>
        </p:spPr>
      </p:pic>
      <p:sp>
        <p:nvSpPr>
          <p:cNvPr id="473" name=""/>
          <p:cNvSpPr txBox="1"/>
          <p:nvPr/>
        </p:nvSpPr>
        <p:spPr>
          <a:xfrm>
            <a:off x="6104880" y="3886200"/>
            <a:ext cx="3399120" cy="147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Predictive maintenance of the water wells that provide water to much of the rural population is needed.</a:t>
            </a:r>
            <a:endParaRPr b="0" lang="en-US" sz="1600" spc="-1" strike="noStrike">
              <a:latin typeface="Nimbus Sans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"/>
          <p:cNvSpPr txBox="1"/>
          <p:nvPr/>
        </p:nvSpPr>
        <p:spPr>
          <a:xfrm>
            <a:off x="457200" y="2514600"/>
            <a:ext cx="2742480" cy="8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2400" spc="-1" strike="noStrike">
                <a:solidFill>
                  <a:srgbClr val="666666"/>
                </a:solidFill>
                <a:latin typeface="Noto Sans"/>
              </a:rPr>
              <a:t>Feature Identification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422280" y="3384720"/>
            <a:ext cx="2963160" cy="153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To identify the best features to use in </a:t>
            </a: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building the predictive model</a:t>
            </a:r>
            <a:endParaRPr b="0" lang="en-US" sz="1400" spc="-1" strike="noStrike">
              <a:latin typeface="Nimbus Sans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3657600" y="2514600"/>
            <a:ext cx="27432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2400" spc="-1" strike="noStrike">
                <a:solidFill>
                  <a:srgbClr val="666666"/>
                </a:solidFill>
                <a:latin typeface="Noto Sans"/>
              </a:rPr>
              <a:t>Modeling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3657600" y="3368520"/>
            <a:ext cx="3002400" cy="120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To build and train a classification model </a:t>
            </a: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that can predict which wells are likely to </a:t>
            </a: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need repairs. </a:t>
            </a:r>
            <a:endParaRPr b="0" lang="en-US" sz="1400" spc="-1" strike="noStrike">
              <a:latin typeface="Nimbus Sans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6837120" y="2465280"/>
            <a:ext cx="2742480" cy="50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2400" spc="-1" strike="noStrike">
                <a:solidFill>
                  <a:srgbClr val="666666"/>
                </a:solidFill>
                <a:latin typeface="Noto Sans"/>
              </a:rPr>
              <a:t>Evaluation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479" name=""/>
          <p:cNvSpPr txBox="1"/>
          <p:nvPr/>
        </p:nvSpPr>
        <p:spPr>
          <a:xfrm>
            <a:off x="6793200" y="3408480"/>
            <a:ext cx="3036600" cy="148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To evaluate the effectiveness and improve </a:t>
            </a: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performance of the model built.</a:t>
            </a:r>
            <a:endParaRPr b="0" lang="en-US" sz="1400" spc="-1" strike="noStrike">
              <a:latin typeface="Nimbus Sans"/>
            </a:endParaRPr>
          </a:p>
        </p:txBody>
      </p:sp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503640" y="580680"/>
            <a:ext cx="9068400" cy="124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Noto Sans"/>
              </a:rPr>
              <a:t>Objectives</a:t>
            </a:r>
            <a:endParaRPr b="0" lang="en-US" sz="3200" spc="-1" strike="noStrike">
              <a:latin typeface="Noto Sans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32440" y="279720"/>
            <a:ext cx="51368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200" spc="-1" strike="noStrike">
                <a:solidFill>
                  <a:srgbClr val="0d84a1"/>
                </a:solidFill>
                <a:latin typeface="Noto Sans"/>
              </a:rPr>
              <a:t>Feature Identification</a:t>
            </a:r>
            <a:endParaRPr b="0" lang="en-US" sz="3200" spc="-1" strike="noStrike">
              <a:latin typeface="Noto Sans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1"/>
          <a:stretch/>
        </p:blipFill>
        <p:spPr>
          <a:xfrm>
            <a:off x="685800" y="1080720"/>
            <a:ext cx="4241520" cy="3262680"/>
          </a:xfrm>
          <a:prstGeom prst="rect">
            <a:avLst/>
          </a:prstGeom>
          <a:ln w="0">
            <a:noFill/>
          </a:ln>
        </p:spPr>
      </p:pic>
      <p:sp>
        <p:nvSpPr>
          <p:cNvPr id="483" name=""/>
          <p:cNvSpPr txBox="1"/>
          <p:nvPr/>
        </p:nvSpPr>
        <p:spPr>
          <a:xfrm>
            <a:off x="685800" y="4447080"/>
            <a:ext cx="4114800" cy="81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The distribution of wells by the functioning status.</a:t>
            </a:r>
            <a:endParaRPr b="0" lang="en-US" sz="1400" spc="-1" strike="noStrike">
              <a:latin typeface="Nimbus Sans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532440" y="279720"/>
            <a:ext cx="51368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200" spc="-1" strike="noStrike">
                <a:solidFill>
                  <a:srgbClr val="0d84a1"/>
                </a:solidFill>
                <a:latin typeface="Noto Sans"/>
              </a:rPr>
              <a:t>Feature Identification</a:t>
            </a:r>
            <a:endParaRPr b="0" lang="en-US" sz="3200" spc="-1" strike="noStrike">
              <a:latin typeface="Noto Sans"/>
            </a:endParaRPr>
          </a:p>
        </p:txBody>
      </p:sp>
      <p:pic>
        <p:nvPicPr>
          <p:cNvPr id="485" name="" descr=""/>
          <p:cNvPicPr/>
          <p:nvPr/>
        </p:nvPicPr>
        <p:blipFill>
          <a:blip r:embed="rId1"/>
          <a:stretch/>
        </p:blipFill>
        <p:spPr>
          <a:xfrm>
            <a:off x="941400" y="1143000"/>
            <a:ext cx="3859200" cy="3429000"/>
          </a:xfrm>
          <a:prstGeom prst="rect">
            <a:avLst/>
          </a:prstGeom>
          <a:ln w="0">
            <a:noFill/>
          </a:ln>
        </p:spPr>
      </p:pic>
      <p:sp>
        <p:nvSpPr>
          <p:cNvPr id="486" name=""/>
          <p:cNvSpPr txBox="1"/>
          <p:nvPr/>
        </p:nvSpPr>
        <p:spPr>
          <a:xfrm>
            <a:off x="685800" y="4800600"/>
            <a:ext cx="4343400" cy="85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To reduce class imbalance we combined the two columns into one called ‘needs repair’</a:t>
            </a:r>
            <a:endParaRPr b="0" lang="en-US" sz="1400" spc="-1" strike="noStrike">
              <a:latin typeface="Nimbus Sans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32440" y="279720"/>
            <a:ext cx="51368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200" spc="-1" strike="noStrike">
                <a:solidFill>
                  <a:srgbClr val="0d84a1"/>
                </a:solidFill>
                <a:latin typeface="Noto Sans"/>
              </a:rPr>
              <a:t>Feature Identification</a:t>
            </a:r>
            <a:endParaRPr b="0" lang="en-US" sz="3200" spc="-1" strike="noStrike">
              <a:latin typeface="Noto Sans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1"/>
          <a:stretch/>
        </p:blipFill>
        <p:spPr>
          <a:xfrm>
            <a:off x="914400" y="1143000"/>
            <a:ext cx="3886200" cy="4344480"/>
          </a:xfrm>
          <a:prstGeom prst="rect">
            <a:avLst/>
          </a:prstGeom>
          <a:ln w="0">
            <a:noFill/>
          </a:ln>
        </p:spPr>
      </p:pic>
      <p:sp>
        <p:nvSpPr>
          <p:cNvPr id="489" name=""/>
          <p:cNvSpPr txBox="1"/>
          <p:nvPr/>
        </p:nvSpPr>
        <p:spPr>
          <a:xfrm>
            <a:off x="5029200" y="2286000"/>
            <a:ext cx="4343400" cy="85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To better generalize some, some columns were dropped in the model.</a:t>
            </a:r>
            <a:endParaRPr b="0" lang="en-US" sz="1400" spc="-1" strike="noStrike">
              <a:latin typeface="Nimbus Sans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32440" y="279720"/>
            <a:ext cx="51368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200" spc="-1" strike="noStrike">
                <a:solidFill>
                  <a:srgbClr val="0d84a1"/>
                </a:solidFill>
                <a:latin typeface="Noto Sans"/>
              </a:rPr>
              <a:t>Modelling</a:t>
            </a:r>
            <a:endParaRPr b="0" lang="en-US" sz="3200" spc="-1" strike="noStrike">
              <a:latin typeface="Noto Sans"/>
            </a:endParaRPr>
          </a:p>
        </p:txBody>
      </p:sp>
      <p:pic>
        <p:nvPicPr>
          <p:cNvPr id="491" name="" descr=""/>
          <p:cNvPicPr/>
          <p:nvPr/>
        </p:nvPicPr>
        <p:blipFill>
          <a:blip r:embed="rId1"/>
          <a:stretch/>
        </p:blipFill>
        <p:spPr>
          <a:xfrm>
            <a:off x="429120" y="1143000"/>
            <a:ext cx="4600080" cy="4343400"/>
          </a:xfrm>
          <a:prstGeom prst="rect">
            <a:avLst/>
          </a:prstGeom>
          <a:ln w="0">
            <a:noFill/>
          </a:ln>
        </p:spPr>
      </p:pic>
      <p:sp>
        <p:nvSpPr>
          <p:cNvPr id="492" name=""/>
          <p:cNvSpPr txBox="1"/>
          <p:nvPr/>
        </p:nvSpPr>
        <p:spPr>
          <a:xfrm>
            <a:off x="5029200" y="2286000"/>
            <a:ext cx="4343400" cy="85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The best model was a Logistic Regression model that was able to predict with 79% accuracy.</a:t>
            </a:r>
            <a:endParaRPr b="0" lang="en-US" sz="1400" spc="-1" strike="noStrike">
              <a:latin typeface="Nimbus Sans"/>
            </a:endParaRPr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32440" y="279720"/>
            <a:ext cx="51368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200" spc="-1" strike="noStrike">
                <a:solidFill>
                  <a:srgbClr val="0d84a1"/>
                </a:solidFill>
                <a:latin typeface="Noto Sans"/>
              </a:rPr>
              <a:t>Evaluation</a:t>
            </a:r>
            <a:endParaRPr b="0" lang="en-US" sz="3200" spc="-1" strike="noStrike">
              <a:latin typeface="Noto Sans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457200" y="2577600"/>
            <a:ext cx="4343400" cy="153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Best Model:</a:t>
            </a:r>
            <a:endParaRPr b="0" lang="en-US" sz="1400" spc="-1" strike="noStrike">
              <a:latin typeface="Nimbus Sans"/>
            </a:endParaRPr>
          </a:p>
          <a:p>
            <a:pPr algn="ctr">
              <a:lnSpc>
                <a:spcPct val="115000"/>
              </a:lnSpc>
              <a:buNone/>
            </a:pPr>
            <a:r>
              <a:rPr b="1" lang="en-US" sz="1400" spc="-1" strike="noStrike">
                <a:solidFill>
                  <a:srgbClr val="666666"/>
                </a:solidFill>
                <a:latin typeface="Noto Sans"/>
              </a:rPr>
              <a:t>Logistic Regression</a:t>
            </a:r>
            <a:endParaRPr b="0" lang="en-US" sz="1400" spc="-1" strike="noStrike">
              <a:latin typeface="Nimbus Sans"/>
            </a:endParaRPr>
          </a:p>
          <a:p>
            <a:pPr algn="ctr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Accuracy: </a:t>
            </a:r>
            <a:endParaRPr b="0" lang="en-US" sz="1400" spc="-1" strike="noStrike">
              <a:latin typeface="Nimbus Sans"/>
            </a:endParaRPr>
          </a:p>
          <a:p>
            <a:pPr algn="ctr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rgbClr val="666666"/>
                </a:solidFill>
                <a:latin typeface="Noto Sans"/>
              </a:rPr>
              <a:t>79%</a:t>
            </a:r>
            <a:endParaRPr b="0" lang="en-US" sz="1400" spc="-1" strike="noStrike">
              <a:latin typeface="Nimbus Sans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2023-05-24T07:14:18Z</dcterms:created>
  <dc:creator/>
  <dc:description/>
  <dc:language>en-US</dc:language>
  <cp:lastModifiedBy/>
  <dcterms:modified xsi:type="dcterms:W3CDTF">2023-05-24T09:11:13Z</dcterms:modified>
  <cp:revision>8</cp:revision>
  <dc:subject/>
  <dc:title>Freshes</dc:title>
</cp:coreProperties>
</file>