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Fjalla One"/>
      <p:regular r:id="rId28"/>
    </p:embeddedFont>
    <p:embeddedFont>
      <p:font typeface="Barlow Semi Condensed Medium"/>
      <p:regular r:id="rId29"/>
      <p:bold r:id="rId30"/>
      <p:italic r:id="rId31"/>
      <p:boldItalic r:id="rId32"/>
    </p:embeddedFont>
    <p:embeddedFont>
      <p:font typeface="Barlow Semi Condense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CC769A-11E7-4BE3-AD30-EEB3B3C05372}">
  <a:tblStyle styleId="{F2CC769A-11E7-4BE3-AD30-EEB3B3C05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jallaOn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CondensedMedium-italic.fntdata"/><Relationship Id="rId30" Type="http://schemas.openxmlformats.org/officeDocument/2006/relationships/font" Target="fonts/BarlowSemi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BarlowSemi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BarlowSemi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-italic.fntdata"/><Relationship Id="rId12" Type="http://schemas.openxmlformats.org/officeDocument/2006/relationships/slide" Target="slides/slide7.xml"/><Relationship Id="rId34" Type="http://schemas.openxmlformats.org/officeDocument/2006/relationships/font" Target="fonts/BarlowSemiCondense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arlowSemiCondense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253f64c39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253f64c39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253f64c393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253f64c393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253f64c393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253f64c393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253f64c393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253f64c393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253f64c39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253f64c39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53f64c393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53f64c393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253f64c393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253f64c393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253f64c39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253f64c39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253f64c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253f64c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253f64c393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253f64c393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4" name="Google Shape;2564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53f64c3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253f64c3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253f64c393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253f64c39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253f64c39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253f64c39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253f64c39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253f64c39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3TR0Quan/twitter-sentiment-analys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93486" y="1314379"/>
            <a:ext cx="4411092" cy="3768973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495800" y="1468047"/>
            <a:ext cx="3264300" cy="23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Tweet Talk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4391223" y="3721600"/>
            <a:ext cx="45198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Twitter's Take on</a:t>
            </a:r>
            <a:br>
              <a:rPr lang="en" sz="2300"/>
            </a:br>
            <a:r>
              <a:rPr lang="en" sz="2300"/>
              <a:t>Apple vs. Google Products: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Sentiment Analysis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42"/>
          <p:cNvSpPr txBox="1"/>
          <p:nvPr>
            <p:ph idx="1" type="subTitle"/>
          </p:nvPr>
        </p:nvSpPr>
        <p:spPr>
          <a:xfrm>
            <a:off x="1452100" y="1307725"/>
            <a:ext cx="6225600" cy="2031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model performance of this project will be analyzed using the following performance metrics: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Accuracy 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Precision and Recall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F1 Score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For the multi-class classification, the recall macro average was used to compare the models.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69" name="Google Shape;2269;p42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Metrics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43"/>
          <p:cNvSpPr txBox="1"/>
          <p:nvPr>
            <p:ph type="title"/>
          </p:nvPr>
        </p:nvSpPr>
        <p:spPr>
          <a:xfrm>
            <a:off x="2676150" y="2491650"/>
            <a:ext cx="3791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2275" name="Google Shape;2275;p43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44"/>
          <p:cNvSpPr txBox="1"/>
          <p:nvPr>
            <p:ph idx="1" type="subTitle"/>
          </p:nvPr>
        </p:nvSpPr>
        <p:spPr>
          <a:xfrm>
            <a:off x="1538950" y="1083475"/>
            <a:ext cx="6172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 data was collected from DataWorld provided by CrowdFlower which has tweets about Apple and Google from the South by Southwest (SXSW) conference.</a:t>
            </a:r>
            <a:b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There were 9093 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rows</a:t>
            </a: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 and 3 Columns in the data.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81" name="Google Shape;2281;p44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pic>
        <p:nvPicPr>
          <p:cNvPr id="2282" name="Google Shape;2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50" y="2562275"/>
            <a:ext cx="7558748" cy="11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45"/>
          <p:cNvSpPr txBox="1"/>
          <p:nvPr>
            <p:ph idx="1" type="subTitle"/>
          </p:nvPr>
        </p:nvSpPr>
        <p:spPr>
          <a:xfrm>
            <a:off x="1766050" y="4193450"/>
            <a:ext cx="5885400" cy="74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Distribution of the top 10 words (tokens) used for positive emotion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2288" name="Google Shape;2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75" y="326875"/>
            <a:ext cx="6320651" cy="37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6"/>
          <p:cNvSpPr txBox="1"/>
          <p:nvPr>
            <p:ph idx="1" type="subTitle"/>
          </p:nvPr>
        </p:nvSpPr>
        <p:spPr>
          <a:xfrm>
            <a:off x="1766050" y="4253550"/>
            <a:ext cx="5885400" cy="74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Distribution of the top 10 words (tokens) used for negative emotion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2294" name="Google Shape;2294;p46"/>
          <p:cNvPicPr preferRelativeResize="0"/>
          <p:nvPr/>
        </p:nvPicPr>
        <p:blipFill rotWithShape="1">
          <a:blip r:embed="rId3">
            <a:alphaModFix/>
          </a:blip>
          <a:srcRect b="2230" l="0" r="0" t="-2230"/>
          <a:stretch/>
        </p:blipFill>
        <p:spPr>
          <a:xfrm>
            <a:off x="1756700" y="606350"/>
            <a:ext cx="5630601" cy="37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47"/>
          <p:cNvSpPr txBox="1"/>
          <p:nvPr>
            <p:ph idx="1" type="subTitle"/>
          </p:nvPr>
        </p:nvSpPr>
        <p:spPr>
          <a:xfrm>
            <a:off x="1766050" y="4101150"/>
            <a:ext cx="5885400" cy="74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Since the data set compares sentiments by brand for products from Google and Apple comparison of sentiments by brand yielded the following results shown above.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300" name="Google Shape;2300;p47"/>
          <p:cNvSpPr txBox="1"/>
          <p:nvPr>
            <p:ph type="title"/>
          </p:nvPr>
        </p:nvSpPr>
        <p:spPr>
          <a:xfrm>
            <a:off x="2167203" y="3204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pic>
        <p:nvPicPr>
          <p:cNvPr id="2301" name="Google Shape;2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25" y="982049"/>
            <a:ext cx="4832850" cy="30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48"/>
          <p:cNvSpPr txBox="1"/>
          <p:nvPr>
            <p:ph type="title"/>
          </p:nvPr>
        </p:nvSpPr>
        <p:spPr>
          <a:xfrm>
            <a:off x="2676150" y="2491650"/>
            <a:ext cx="3791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307" name="Google Shape;2307;p48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9"/>
          <p:cNvSpPr txBox="1"/>
          <p:nvPr>
            <p:ph idx="1" type="subTitle"/>
          </p:nvPr>
        </p:nvSpPr>
        <p:spPr>
          <a:xfrm>
            <a:off x="1452100" y="1307725"/>
            <a:ext cx="6225600" cy="336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</a:t>
            </a: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main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objective of this project is to create a model that when given a tweet or series of tweets and a product would determine how the user felt about that product.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Text Classifier – to accurately distinguish between positive, neutral, and negative sentiments, as well as point out why they are classified as such.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Competitive Analysis – Compare the sentiment towards Apple and Google products to identify any significant differences in public perception.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Give insights as to where the company can increase customer satisfaction.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313" name="Google Shape;2313;p49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5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Competitors</a:t>
            </a:r>
            <a:endParaRPr/>
          </a:p>
        </p:txBody>
      </p:sp>
      <p:graphicFrame>
        <p:nvGraphicFramePr>
          <p:cNvPr id="2319" name="Google Shape;2319;p50"/>
          <p:cNvGraphicFramePr/>
          <p:nvPr/>
        </p:nvGraphicFramePr>
        <p:xfrm>
          <a:off x="1843875" y="1493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{F2CC769A-11E7-4BE3-AD30-EEB3B3C05372}</a:tableStyleId>
              </a:tblPr>
              <a:tblGrid>
                <a:gridCol w="1091250"/>
                <a:gridCol w="1091250"/>
                <a:gridCol w="1091250"/>
                <a:gridCol w="1091250"/>
                <a:gridCol w="1091250"/>
              </a:tblGrid>
              <a:tr h="52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Mercury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Jupiter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Venus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Neptune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320" name="Google Shape;2320;p50"/>
          <p:cNvGrpSpPr/>
          <p:nvPr/>
        </p:nvGrpSpPr>
        <p:grpSpPr>
          <a:xfrm>
            <a:off x="2287854" y="2172196"/>
            <a:ext cx="202055" cy="199141"/>
            <a:chOff x="-64774725" y="1916550"/>
            <a:chExt cx="319000" cy="314400"/>
          </a:xfrm>
        </p:grpSpPr>
        <p:sp>
          <p:nvSpPr>
            <p:cNvPr id="2321" name="Google Shape;2321;p50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3" name="Google Shape;2323;p50"/>
          <p:cNvGrpSpPr/>
          <p:nvPr/>
        </p:nvGrpSpPr>
        <p:grpSpPr>
          <a:xfrm>
            <a:off x="3384628" y="2170504"/>
            <a:ext cx="202574" cy="202526"/>
            <a:chOff x="2081650" y="4993750"/>
            <a:chExt cx="483125" cy="483125"/>
          </a:xfrm>
        </p:grpSpPr>
        <p:sp>
          <p:nvSpPr>
            <p:cNvPr id="2324" name="Google Shape;2324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6" name="Google Shape;2326;p50"/>
          <p:cNvGrpSpPr/>
          <p:nvPr/>
        </p:nvGrpSpPr>
        <p:grpSpPr>
          <a:xfrm>
            <a:off x="4466265" y="2170504"/>
            <a:ext cx="202574" cy="202526"/>
            <a:chOff x="2081650" y="4993750"/>
            <a:chExt cx="483125" cy="483125"/>
          </a:xfrm>
        </p:grpSpPr>
        <p:sp>
          <p:nvSpPr>
            <p:cNvPr id="2327" name="Google Shape;2327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9" name="Google Shape;2329;p50"/>
          <p:cNvGrpSpPr/>
          <p:nvPr/>
        </p:nvGrpSpPr>
        <p:grpSpPr>
          <a:xfrm>
            <a:off x="6658990" y="2170504"/>
            <a:ext cx="202574" cy="202526"/>
            <a:chOff x="2081650" y="4993750"/>
            <a:chExt cx="483125" cy="483125"/>
          </a:xfrm>
        </p:grpSpPr>
        <p:sp>
          <p:nvSpPr>
            <p:cNvPr id="2330" name="Google Shape;2330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32" name="Google Shape;2332;p50"/>
          <p:cNvGrpSpPr/>
          <p:nvPr/>
        </p:nvGrpSpPr>
        <p:grpSpPr>
          <a:xfrm>
            <a:off x="5562003" y="2170504"/>
            <a:ext cx="202574" cy="202526"/>
            <a:chOff x="2081650" y="4993750"/>
            <a:chExt cx="483125" cy="483125"/>
          </a:xfrm>
        </p:grpSpPr>
        <p:sp>
          <p:nvSpPr>
            <p:cNvPr id="2333" name="Google Shape;2333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35" name="Google Shape;2335;p50"/>
          <p:cNvGrpSpPr/>
          <p:nvPr/>
        </p:nvGrpSpPr>
        <p:grpSpPr>
          <a:xfrm>
            <a:off x="2290847" y="3178736"/>
            <a:ext cx="196069" cy="202561"/>
            <a:chOff x="-62148000" y="1930075"/>
            <a:chExt cx="309550" cy="319800"/>
          </a:xfrm>
        </p:grpSpPr>
        <p:sp>
          <p:nvSpPr>
            <p:cNvPr id="2336" name="Google Shape;2336;p50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8" name="Google Shape;2338;p50"/>
          <p:cNvGrpSpPr/>
          <p:nvPr/>
        </p:nvGrpSpPr>
        <p:grpSpPr>
          <a:xfrm>
            <a:off x="3389996" y="3178754"/>
            <a:ext cx="202574" cy="202526"/>
            <a:chOff x="1487200" y="4993750"/>
            <a:chExt cx="483125" cy="483125"/>
          </a:xfrm>
        </p:grpSpPr>
        <p:sp>
          <p:nvSpPr>
            <p:cNvPr id="2339" name="Google Shape;2339;p5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41" name="Google Shape;2341;p50"/>
          <p:cNvGrpSpPr/>
          <p:nvPr/>
        </p:nvGrpSpPr>
        <p:grpSpPr>
          <a:xfrm>
            <a:off x="4466265" y="3178754"/>
            <a:ext cx="202574" cy="202526"/>
            <a:chOff x="2081650" y="4993750"/>
            <a:chExt cx="483125" cy="483125"/>
          </a:xfrm>
        </p:grpSpPr>
        <p:sp>
          <p:nvSpPr>
            <p:cNvPr id="2342" name="Google Shape;2342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44" name="Google Shape;2344;p50"/>
          <p:cNvGrpSpPr/>
          <p:nvPr/>
        </p:nvGrpSpPr>
        <p:grpSpPr>
          <a:xfrm>
            <a:off x="5562009" y="3178754"/>
            <a:ext cx="202574" cy="202526"/>
            <a:chOff x="1487200" y="4993750"/>
            <a:chExt cx="483125" cy="483125"/>
          </a:xfrm>
        </p:grpSpPr>
        <p:sp>
          <p:nvSpPr>
            <p:cNvPr id="2345" name="Google Shape;2345;p5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47" name="Google Shape;2347;p50"/>
          <p:cNvGrpSpPr/>
          <p:nvPr/>
        </p:nvGrpSpPr>
        <p:grpSpPr>
          <a:xfrm>
            <a:off x="6652478" y="3178754"/>
            <a:ext cx="202574" cy="202526"/>
            <a:chOff x="2081650" y="4993750"/>
            <a:chExt cx="483125" cy="483125"/>
          </a:xfrm>
        </p:grpSpPr>
        <p:sp>
          <p:nvSpPr>
            <p:cNvPr id="2348" name="Google Shape;2348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9" name="Google Shape;2349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0" name="Google Shape;2350;p50"/>
          <p:cNvGrpSpPr/>
          <p:nvPr/>
        </p:nvGrpSpPr>
        <p:grpSpPr>
          <a:xfrm>
            <a:off x="2288100" y="3692614"/>
            <a:ext cx="201564" cy="183116"/>
            <a:chOff x="-62518200" y="2692475"/>
            <a:chExt cx="318225" cy="289100"/>
          </a:xfrm>
        </p:grpSpPr>
        <p:sp>
          <p:nvSpPr>
            <p:cNvPr id="2351" name="Google Shape;2351;p50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0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3" name="Google Shape;2353;p50"/>
          <p:cNvGrpSpPr/>
          <p:nvPr/>
        </p:nvGrpSpPr>
        <p:grpSpPr>
          <a:xfrm>
            <a:off x="3391371" y="3682909"/>
            <a:ext cx="202574" cy="202526"/>
            <a:chOff x="1487200" y="4993750"/>
            <a:chExt cx="483125" cy="483125"/>
          </a:xfrm>
        </p:grpSpPr>
        <p:sp>
          <p:nvSpPr>
            <p:cNvPr id="2354" name="Google Shape;2354;p5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5" name="Google Shape;2355;p5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6" name="Google Shape;2356;p50"/>
          <p:cNvGrpSpPr/>
          <p:nvPr/>
        </p:nvGrpSpPr>
        <p:grpSpPr>
          <a:xfrm>
            <a:off x="4471521" y="3682909"/>
            <a:ext cx="202574" cy="202526"/>
            <a:chOff x="1487200" y="4993750"/>
            <a:chExt cx="483125" cy="483125"/>
          </a:xfrm>
        </p:grpSpPr>
        <p:sp>
          <p:nvSpPr>
            <p:cNvPr id="2357" name="Google Shape;2357;p5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8" name="Google Shape;2358;p5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9" name="Google Shape;2359;p50"/>
          <p:cNvGrpSpPr/>
          <p:nvPr/>
        </p:nvGrpSpPr>
        <p:grpSpPr>
          <a:xfrm>
            <a:off x="5562003" y="3682909"/>
            <a:ext cx="202574" cy="202526"/>
            <a:chOff x="2081650" y="4993750"/>
            <a:chExt cx="483125" cy="483125"/>
          </a:xfrm>
        </p:grpSpPr>
        <p:sp>
          <p:nvSpPr>
            <p:cNvPr id="2360" name="Google Shape;2360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1" name="Google Shape;2361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62" name="Google Shape;2362;p50"/>
          <p:cNvGrpSpPr/>
          <p:nvPr/>
        </p:nvGrpSpPr>
        <p:grpSpPr>
          <a:xfrm>
            <a:off x="6652478" y="3682909"/>
            <a:ext cx="202574" cy="202526"/>
            <a:chOff x="2081650" y="4993750"/>
            <a:chExt cx="483125" cy="483125"/>
          </a:xfrm>
        </p:grpSpPr>
        <p:sp>
          <p:nvSpPr>
            <p:cNvPr id="2363" name="Google Shape;2363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4" name="Google Shape;2364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65" name="Google Shape;2365;p50"/>
          <p:cNvGrpSpPr/>
          <p:nvPr/>
        </p:nvGrpSpPr>
        <p:grpSpPr>
          <a:xfrm>
            <a:off x="2301575" y="2675764"/>
            <a:ext cx="174613" cy="200677"/>
            <a:chOff x="-62496925" y="1931475"/>
            <a:chExt cx="275675" cy="316825"/>
          </a:xfrm>
        </p:grpSpPr>
        <p:sp>
          <p:nvSpPr>
            <p:cNvPr id="2366" name="Google Shape;2366;p50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0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8" name="Google Shape;2368;p50"/>
          <p:cNvGrpSpPr/>
          <p:nvPr/>
        </p:nvGrpSpPr>
        <p:grpSpPr>
          <a:xfrm>
            <a:off x="3384628" y="2674839"/>
            <a:ext cx="202574" cy="202526"/>
            <a:chOff x="2081650" y="4993750"/>
            <a:chExt cx="483125" cy="483125"/>
          </a:xfrm>
        </p:grpSpPr>
        <p:sp>
          <p:nvSpPr>
            <p:cNvPr id="2369" name="Google Shape;2369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0" name="Google Shape;2370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71" name="Google Shape;2371;p50"/>
          <p:cNvGrpSpPr/>
          <p:nvPr/>
        </p:nvGrpSpPr>
        <p:grpSpPr>
          <a:xfrm>
            <a:off x="4471521" y="2674839"/>
            <a:ext cx="202574" cy="202526"/>
            <a:chOff x="1487200" y="4993750"/>
            <a:chExt cx="483125" cy="483125"/>
          </a:xfrm>
        </p:grpSpPr>
        <p:sp>
          <p:nvSpPr>
            <p:cNvPr id="2372" name="Google Shape;2372;p5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3" name="Google Shape;2373;p5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74" name="Google Shape;2374;p50"/>
          <p:cNvGrpSpPr/>
          <p:nvPr/>
        </p:nvGrpSpPr>
        <p:grpSpPr>
          <a:xfrm>
            <a:off x="5562003" y="2674839"/>
            <a:ext cx="202574" cy="202526"/>
            <a:chOff x="2081650" y="4993750"/>
            <a:chExt cx="483125" cy="483125"/>
          </a:xfrm>
        </p:grpSpPr>
        <p:sp>
          <p:nvSpPr>
            <p:cNvPr id="2375" name="Google Shape;2375;p5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6" name="Google Shape;2376;p5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77" name="Google Shape;2377;p50"/>
          <p:cNvGrpSpPr/>
          <p:nvPr/>
        </p:nvGrpSpPr>
        <p:grpSpPr>
          <a:xfrm>
            <a:off x="6657734" y="2674839"/>
            <a:ext cx="202574" cy="202526"/>
            <a:chOff x="1487200" y="4993750"/>
            <a:chExt cx="483125" cy="483125"/>
          </a:xfrm>
        </p:grpSpPr>
        <p:sp>
          <p:nvSpPr>
            <p:cNvPr id="2378" name="Google Shape;2378;p5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9" name="Google Shape;2379;p5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51"/>
          <p:cNvSpPr txBox="1"/>
          <p:nvPr>
            <p:ph type="title"/>
          </p:nvPr>
        </p:nvSpPr>
        <p:spPr>
          <a:xfrm>
            <a:off x="2676150" y="2491650"/>
            <a:ext cx="3791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&amp;</a:t>
            </a:r>
            <a:br>
              <a:rPr lang="en"/>
            </a:br>
            <a:r>
              <a:rPr lang="en"/>
              <a:t>Conclusion</a:t>
            </a:r>
            <a:endParaRPr/>
          </a:p>
        </p:txBody>
      </p:sp>
      <p:sp>
        <p:nvSpPr>
          <p:cNvPr id="2385" name="Google Shape;2385;p51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6" name="Google Shape;1886;p34"/>
          <p:cNvGrpSpPr/>
          <p:nvPr/>
        </p:nvGrpSpPr>
        <p:grpSpPr>
          <a:xfrm>
            <a:off x="5076757" y="1892755"/>
            <a:ext cx="3823620" cy="2656230"/>
            <a:chOff x="862950" y="825025"/>
            <a:chExt cx="5862650" cy="4111175"/>
          </a:xfrm>
        </p:grpSpPr>
        <p:sp>
          <p:nvSpPr>
            <p:cNvPr id="1887" name="Google Shape;1887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6" name="Google Shape;2096;p34"/>
          <p:cNvGrpSpPr/>
          <p:nvPr/>
        </p:nvGrpSpPr>
        <p:grpSpPr>
          <a:xfrm>
            <a:off x="731647" y="421173"/>
            <a:ext cx="635100" cy="734640"/>
            <a:chOff x="731647" y="573573"/>
            <a:chExt cx="635100" cy="734640"/>
          </a:xfrm>
        </p:grpSpPr>
        <p:grpSp>
          <p:nvGrpSpPr>
            <p:cNvPr id="2097" name="Google Shape;2097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8" name="Google Shape;2098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4" name="Google Shape;2104;p34"/>
          <p:cNvGrpSpPr/>
          <p:nvPr/>
        </p:nvGrpSpPr>
        <p:grpSpPr>
          <a:xfrm>
            <a:off x="731647" y="1228073"/>
            <a:ext cx="635100" cy="733490"/>
            <a:chOff x="731647" y="1650460"/>
            <a:chExt cx="635100" cy="733490"/>
          </a:xfrm>
        </p:grpSpPr>
        <p:grpSp>
          <p:nvGrpSpPr>
            <p:cNvPr id="2105" name="Google Shape;2105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6" name="Google Shape;2106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8" name="Google Shape;2108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9" name="Google Shape;2109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2" name="Google Shape;2112;p34"/>
          <p:cNvGrpSpPr/>
          <p:nvPr/>
        </p:nvGrpSpPr>
        <p:grpSpPr>
          <a:xfrm>
            <a:off x="731647" y="2288339"/>
            <a:ext cx="635100" cy="734984"/>
            <a:chOff x="731647" y="2728277"/>
            <a:chExt cx="635100" cy="734984"/>
          </a:xfrm>
        </p:grpSpPr>
        <p:grpSp>
          <p:nvGrpSpPr>
            <p:cNvPr id="2113" name="Google Shape;2113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4" name="Google Shape;2114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Google Shape;2116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7" name="Google Shape;211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0" name="Google Shape;2120;p34"/>
          <p:cNvGrpSpPr/>
          <p:nvPr/>
        </p:nvGrpSpPr>
        <p:grpSpPr>
          <a:xfrm>
            <a:off x="731647" y="3202500"/>
            <a:ext cx="635100" cy="734704"/>
            <a:chOff x="731647" y="3806675"/>
            <a:chExt cx="635100" cy="734704"/>
          </a:xfrm>
        </p:grpSpPr>
        <p:grpSp>
          <p:nvGrpSpPr>
            <p:cNvPr id="2121" name="Google Shape;2121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2" name="Google Shape;2122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5" name="Google Shape;212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8" name="Google Shape;2128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29" name="Google Shape;2129;p34"/>
          <p:cNvSpPr txBox="1"/>
          <p:nvPr>
            <p:ph idx="2" type="subTitle"/>
          </p:nvPr>
        </p:nvSpPr>
        <p:spPr>
          <a:xfrm>
            <a:off x="1664208" y="560832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Business Challenges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Solutions</a:t>
            </a:r>
            <a:endParaRPr/>
          </a:p>
        </p:txBody>
      </p:sp>
      <p:sp>
        <p:nvSpPr>
          <p:cNvPr id="2130" name="Google Shape;2130;p34"/>
          <p:cNvSpPr txBox="1"/>
          <p:nvPr>
            <p:ph idx="1" type="subTitle"/>
          </p:nvPr>
        </p:nvSpPr>
        <p:spPr>
          <a:xfrm>
            <a:off x="1664208" y="2773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131" name="Google Shape;2131;p34"/>
          <p:cNvSpPr txBox="1"/>
          <p:nvPr>
            <p:ph idx="3" type="subTitle"/>
          </p:nvPr>
        </p:nvSpPr>
        <p:spPr>
          <a:xfrm>
            <a:off x="1664208" y="108637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132" name="Google Shape;2132;p34"/>
          <p:cNvSpPr txBox="1"/>
          <p:nvPr>
            <p:ph idx="4" type="subTitle"/>
          </p:nvPr>
        </p:nvSpPr>
        <p:spPr>
          <a:xfrm>
            <a:off x="1664208" y="1369836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Statement &amp; Objectives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Metrics of Success</a:t>
            </a:r>
            <a:endParaRPr/>
          </a:p>
        </p:txBody>
      </p:sp>
      <p:sp>
        <p:nvSpPr>
          <p:cNvPr id="2133" name="Google Shape;2133;p34"/>
          <p:cNvSpPr txBox="1"/>
          <p:nvPr>
            <p:ph idx="5" type="subTitle"/>
          </p:nvPr>
        </p:nvSpPr>
        <p:spPr>
          <a:xfrm>
            <a:off x="1664208" y="214781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2134" name="Google Shape;2134;p34"/>
          <p:cNvSpPr txBox="1"/>
          <p:nvPr>
            <p:ph idx="6" type="subTitle"/>
          </p:nvPr>
        </p:nvSpPr>
        <p:spPr>
          <a:xfrm>
            <a:off x="1664208" y="243127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could describe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of the section here</a:t>
            </a:r>
            <a:endParaRPr/>
          </a:p>
        </p:txBody>
      </p:sp>
      <p:sp>
        <p:nvSpPr>
          <p:cNvPr id="2135" name="Google Shape;2135;p34"/>
          <p:cNvSpPr txBox="1"/>
          <p:nvPr>
            <p:ph idx="7" type="subTitle"/>
          </p:nvPr>
        </p:nvSpPr>
        <p:spPr>
          <a:xfrm>
            <a:off x="1664208" y="306256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136" name="Google Shape;2136;p34"/>
          <p:cNvSpPr txBox="1"/>
          <p:nvPr>
            <p:ph idx="8" type="subTitle"/>
          </p:nvPr>
        </p:nvSpPr>
        <p:spPr>
          <a:xfrm>
            <a:off x="1664208" y="3346033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model was the best performing?</a:t>
            </a:r>
            <a:endParaRPr/>
          </a:p>
        </p:txBody>
      </p: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813816" y="5699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813816" y="137898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9" name="Google Shape;2139;p34"/>
          <p:cNvSpPr txBox="1"/>
          <p:nvPr>
            <p:ph idx="14" type="title"/>
          </p:nvPr>
        </p:nvSpPr>
        <p:spPr>
          <a:xfrm>
            <a:off x="813816" y="24404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0" name="Google Shape;2140;p34"/>
          <p:cNvSpPr txBox="1"/>
          <p:nvPr>
            <p:ph idx="15" type="title"/>
          </p:nvPr>
        </p:nvSpPr>
        <p:spPr>
          <a:xfrm>
            <a:off x="813816" y="3355177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141" name="Google Shape;2141;p34"/>
          <p:cNvGrpSpPr/>
          <p:nvPr/>
        </p:nvGrpSpPr>
        <p:grpSpPr>
          <a:xfrm>
            <a:off x="731647" y="4124575"/>
            <a:ext cx="635100" cy="734704"/>
            <a:chOff x="731647" y="3806675"/>
            <a:chExt cx="635100" cy="734704"/>
          </a:xfrm>
        </p:grpSpPr>
        <p:grpSp>
          <p:nvGrpSpPr>
            <p:cNvPr id="2142" name="Google Shape;2142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43" name="Google Shape;2143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5" name="Google Shape;2145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46" name="Google Shape;214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7" name="Google Shape;214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8" name="Google Shape;214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9" name="Google Shape;2149;p34"/>
          <p:cNvSpPr txBox="1"/>
          <p:nvPr>
            <p:ph idx="7" type="subTitle"/>
          </p:nvPr>
        </p:nvSpPr>
        <p:spPr>
          <a:xfrm>
            <a:off x="1664208" y="398464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150" name="Google Shape;2150;p34"/>
          <p:cNvSpPr txBox="1"/>
          <p:nvPr>
            <p:ph idx="8" type="subTitle"/>
          </p:nvPr>
        </p:nvSpPr>
        <p:spPr>
          <a:xfrm>
            <a:off x="1664208" y="4268108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What’s the </a:t>
            </a:r>
            <a:r>
              <a:rPr lang="en"/>
              <a:t>way forward?</a:t>
            </a:r>
            <a:endParaRPr/>
          </a:p>
        </p:txBody>
      </p:sp>
      <p:sp>
        <p:nvSpPr>
          <p:cNvPr id="2151" name="Google Shape;2151;p34"/>
          <p:cNvSpPr txBox="1"/>
          <p:nvPr>
            <p:ph idx="15" type="title"/>
          </p:nvPr>
        </p:nvSpPr>
        <p:spPr>
          <a:xfrm>
            <a:off x="813816" y="42772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2"/>
          <p:cNvSpPr/>
          <p:nvPr/>
        </p:nvSpPr>
        <p:spPr>
          <a:xfrm>
            <a:off x="1107325" y="1268625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52"/>
          <p:cNvSpPr/>
          <p:nvPr/>
        </p:nvSpPr>
        <p:spPr>
          <a:xfrm>
            <a:off x="1107325" y="2543293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52"/>
          <p:cNvSpPr/>
          <p:nvPr/>
        </p:nvSpPr>
        <p:spPr>
          <a:xfrm>
            <a:off x="1107325" y="3821324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52"/>
          <p:cNvSpPr txBox="1"/>
          <p:nvPr>
            <p:ph type="title"/>
          </p:nvPr>
        </p:nvSpPr>
        <p:spPr>
          <a:xfrm>
            <a:off x="3299181" y="136903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on the street</a:t>
            </a:r>
            <a:endParaRPr/>
          </a:p>
        </p:txBody>
      </p:sp>
      <p:grpSp>
        <p:nvGrpSpPr>
          <p:cNvPr id="2394" name="Google Shape;2394;p52"/>
          <p:cNvGrpSpPr/>
          <p:nvPr/>
        </p:nvGrpSpPr>
        <p:grpSpPr>
          <a:xfrm>
            <a:off x="3740463" y="1901007"/>
            <a:ext cx="2183713" cy="2083226"/>
            <a:chOff x="801025" y="358275"/>
            <a:chExt cx="6170425" cy="5079800"/>
          </a:xfrm>
        </p:grpSpPr>
        <p:sp>
          <p:nvSpPr>
            <p:cNvPr id="2395" name="Google Shape;2395;p52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2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2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2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2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2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2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2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2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2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2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2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2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2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2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2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2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2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2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2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2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2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2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2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2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2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2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2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2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2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2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2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2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2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2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2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2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2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2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2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2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2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2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2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2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2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2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2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2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52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52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2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2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2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2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2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2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2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2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2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2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52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52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1" name="Google Shape;2531;p52"/>
          <p:cNvSpPr txBox="1"/>
          <p:nvPr>
            <p:ph idx="2" type="subTitle"/>
          </p:nvPr>
        </p:nvSpPr>
        <p:spPr>
          <a:xfrm>
            <a:off x="1331975" y="1354285"/>
            <a:ext cx="21840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battery life on the iPhone received negative feedback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32" name="Google Shape;2532;p52"/>
          <p:cNvSpPr txBox="1"/>
          <p:nvPr>
            <p:ph idx="4" type="subTitle"/>
          </p:nvPr>
        </p:nvSpPr>
        <p:spPr>
          <a:xfrm>
            <a:off x="1331975" y="2618154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increase in size of the new iPad 2 was disapproved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33" name="Google Shape;2533;p52"/>
          <p:cNvSpPr txBox="1"/>
          <p:nvPr>
            <p:ph idx="6" type="subTitle"/>
          </p:nvPr>
        </p:nvSpPr>
        <p:spPr>
          <a:xfrm>
            <a:off x="1331975" y="3888092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trumped Android in the tweet thread on user preferences.</a:t>
            </a:r>
            <a:endParaRPr/>
          </a:p>
        </p:txBody>
      </p:sp>
      <p:sp>
        <p:nvSpPr>
          <p:cNvPr id="2534" name="Google Shape;2534;p52"/>
          <p:cNvSpPr/>
          <p:nvPr/>
        </p:nvSpPr>
        <p:spPr>
          <a:xfrm>
            <a:off x="6153350" y="1354275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52"/>
          <p:cNvSpPr/>
          <p:nvPr/>
        </p:nvSpPr>
        <p:spPr>
          <a:xfrm>
            <a:off x="6153350" y="2628943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52"/>
          <p:cNvSpPr/>
          <p:nvPr/>
        </p:nvSpPr>
        <p:spPr>
          <a:xfrm>
            <a:off x="6153350" y="3906974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52"/>
          <p:cNvSpPr txBox="1"/>
          <p:nvPr>
            <p:ph idx="2" type="subTitle"/>
          </p:nvPr>
        </p:nvSpPr>
        <p:spPr>
          <a:xfrm>
            <a:off x="6378000" y="1439935"/>
            <a:ext cx="21840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Operating System was a pain point for majority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38" name="Google Shape;2538;p52"/>
          <p:cNvSpPr txBox="1"/>
          <p:nvPr>
            <p:ph idx="4" type="subTitle"/>
          </p:nvPr>
        </p:nvSpPr>
        <p:spPr>
          <a:xfrm>
            <a:off x="6378000" y="2703804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Poor customer service was observed 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39" name="Google Shape;2539;p52"/>
          <p:cNvSpPr txBox="1"/>
          <p:nvPr>
            <p:ph idx="6" type="subTitle"/>
          </p:nvPr>
        </p:nvSpPr>
        <p:spPr>
          <a:xfrm>
            <a:off x="6378000" y="4060217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Chrome was the preferred web browser for the majority.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40" name="Google Shape;2540;p52"/>
          <p:cNvSpPr txBox="1"/>
          <p:nvPr/>
        </p:nvSpPr>
        <p:spPr>
          <a:xfrm>
            <a:off x="1582975" y="701350"/>
            <a:ext cx="875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Apple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41" name="Google Shape;2541;p52"/>
          <p:cNvSpPr txBox="1"/>
          <p:nvPr/>
        </p:nvSpPr>
        <p:spPr>
          <a:xfrm>
            <a:off x="6884050" y="733525"/>
            <a:ext cx="1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Google</a:t>
            </a:r>
            <a:endParaRPr sz="2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42" name="Google Shape;2542;p52"/>
          <p:cNvSpPr txBox="1"/>
          <p:nvPr/>
        </p:nvSpPr>
        <p:spPr>
          <a:xfrm>
            <a:off x="506175" y="150080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</a:t>
            </a:r>
            <a:endParaRPr/>
          </a:p>
        </p:txBody>
      </p:sp>
      <p:sp>
        <p:nvSpPr>
          <p:cNvPr id="2543" name="Google Shape;2543;p52"/>
          <p:cNvSpPr txBox="1"/>
          <p:nvPr/>
        </p:nvSpPr>
        <p:spPr>
          <a:xfrm>
            <a:off x="506175" y="285275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</a:t>
            </a:r>
            <a:endParaRPr/>
          </a:p>
        </p:txBody>
      </p:sp>
      <p:sp>
        <p:nvSpPr>
          <p:cNvPr id="2544" name="Google Shape;2544;p52"/>
          <p:cNvSpPr txBox="1"/>
          <p:nvPr/>
        </p:nvSpPr>
        <p:spPr>
          <a:xfrm>
            <a:off x="506175" y="4165525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53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Recommendations</a:t>
            </a:r>
            <a:endParaRPr/>
          </a:p>
        </p:txBody>
      </p:sp>
      <p:sp>
        <p:nvSpPr>
          <p:cNvPr id="2550" name="Google Shape;2550;p53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Mercury</a:t>
            </a:r>
            <a:endParaRPr/>
          </a:p>
        </p:txBody>
      </p:sp>
      <p:sp>
        <p:nvSpPr>
          <p:cNvPr id="2551" name="Google Shape;2551;p53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52" name="Google Shape;2552;p53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Venus</a:t>
            </a:r>
            <a:endParaRPr/>
          </a:p>
        </p:txBody>
      </p:sp>
      <p:sp>
        <p:nvSpPr>
          <p:cNvPr id="2553" name="Google Shape;2553;p53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54" name="Google Shape;2554;p53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555" name="Google Shape;2555;p53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</a:t>
            </a:r>
            <a:r>
              <a:rPr lang="en" sz="1600"/>
              <a:t> of them all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56" name="Google Shape;2556;p53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Neptune</a:t>
            </a:r>
            <a:endParaRPr/>
          </a:p>
        </p:txBody>
      </p:sp>
      <p:sp>
        <p:nvSpPr>
          <p:cNvPr id="2557" name="Google Shape;2557;p53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 sz="1600"/>
              <a:t>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58" name="Google Shape;2558;p53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59" name="Google Shape;2559;p53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60" name="Google Shape;2560;p53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61" name="Google Shape;2561;p53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54"/>
          <p:cNvSpPr txBox="1"/>
          <p:nvPr>
            <p:ph type="title"/>
          </p:nvPr>
        </p:nvSpPr>
        <p:spPr>
          <a:xfrm>
            <a:off x="2105425" y="384049"/>
            <a:ext cx="49377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567" name="Google Shape;2567;p54"/>
          <p:cNvSpPr txBox="1"/>
          <p:nvPr>
            <p:ph idx="1" type="subTitle"/>
          </p:nvPr>
        </p:nvSpPr>
        <p:spPr>
          <a:xfrm>
            <a:off x="2240325" y="1482800"/>
            <a:ext cx="4509000" cy="339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1"/>
                </a:solidFill>
              </a:rPr>
              <a:t>Do you have any questions?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Project Contributors: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Aaron Onserio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Diana Mwaura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Joshua Rwanda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Samuel Kyalo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Stella Kitur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Stephanie Mbithe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Repository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157" name="Google Shape;2157;p3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36"/>
          <p:cNvSpPr txBox="1"/>
          <p:nvPr>
            <p:ph type="title"/>
          </p:nvPr>
        </p:nvSpPr>
        <p:spPr>
          <a:xfrm>
            <a:off x="2180566" y="40924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2163" name="Google Shape;2163;p36"/>
          <p:cNvSpPr txBox="1"/>
          <p:nvPr>
            <p:ph idx="1" type="subTitle"/>
          </p:nvPr>
        </p:nvSpPr>
        <p:spPr>
          <a:xfrm>
            <a:off x="2060350" y="1090575"/>
            <a:ext cx="5610600" cy="3356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 today's technology-driven era, businesses understand the importance of comprehending customer perceptions and adapting to market changes. Social media platforms like Twitter provide a valuable tool for tracking and analyzing user sentiments regarding different products.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By utilizing sentiment analysis, businesses gain insights to refine strategies and meet evolving customer expectations. </a:t>
            </a:r>
            <a:br>
              <a:rPr lang="en"/>
            </a:b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This understanding allows them to make informed decisions and drive customer satisfaction in a competitive market.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37"/>
          <p:cNvGrpSpPr/>
          <p:nvPr/>
        </p:nvGrpSpPr>
        <p:grpSpPr>
          <a:xfrm>
            <a:off x="1895224" y="3512816"/>
            <a:ext cx="175013" cy="27000"/>
            <a:chOff x="5662375" y="212375"/>
            <a:chExt cx="175013" cy="27000"/>
          </a:xfrm>
        </p:grpSpPr>
        <p:sp>
          <p:nvSpPr>
            <p:cNvPr id="2169" name="Google Shape;2169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72" name="Google Shape;2172;p37"/>
          <p:cNvGrpSpPr/>
          <p:nvPr/>
        </p:nvGrpSpPr>
        <p:grpSpPr>
          <a:xfrm>
            <a:off x="4560694" y="3512828"/>
            <a:ext cx="175013" cy="27000"/>
            <a:chOff x="5662375" y="212375"/>
            <a:chExt cx="175013" cy="27000"/>
          </a:xfrm>
        </p:grpSpPr>
        <p:sp>
          <p:nvSpPr>
            <p:cNvPr id="2173" name="Google Shape;2173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76" name="Google Shape;2176;p37"/>
          <p:cNvGrpSpPr/>
          <p:nvPr/>
        </p:nvGrpSpPr>
        <p:grpSpPr>
          <a:xfrm>
            <a:off x="7226164" y="3512816"/>
            <a:ext cx="175013" cy="27000"/>
            <a:chOff x="5662375" y="212375"/>
            <a:chExt cx="175013" cy="27000"/>
          </a:xfrm>
        </p:grpSpPr>
        <p:sp>
          <p:nvSpPr>
            <p:cNvPr id="2177" name="Google Shape;2177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80" name="Google Shape;2180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181" name="Google Shape;2181;p37"/>
          <p:cNvSpPr txBox="1"/>
          <p:nvPr>
            <p:ph idx="1" type="subTitle"/>
          </p:nvPr>
        </p:nvSpPr>
        <p:spPr>
          <a:xfrm>
            <a:off x="3560150" y="2176700"/>
            <a:ext cx="2250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25"/>
              <a:t>Product Development</a:t>
            </a:r>
            <a:endParaRPr sz="1825"/>
          </a:p>
        </p:txBody>
      </p:sp>
      <p:sp>
        <p:nvSpPr>
          <p:cNvPr id="2182" name="Google Shape;2182;p37"/>
          <p:cNvSpPr txBox="1"/>
          <p:nvPr>
            <p:ph idx="2" type="subTitle"/>
          </p:nvPr>
        </p:nvSpPr>
        <p:spPr>
          <a:xfrm>
            <a:off x="1100328" y="21153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 Reputation</a:t>
            </a:r>
            <a:endParaRPr/>
          </a:p>
        </p:txBody>
      </p:sp>
      <p:sp>
        <p:nvSpPr>
          <p:cNvPr id="2183" name="Google Shape;2183;p37"/>
          <p:cNvSpPr txBox="1"/>
          <p:nvPr>
            <p:ph idx="3" type="subTitle"/>
          </p:nvPr>
        </p:nvSpPr>
        <p:spPr>
          <a:xfrm>
            <a:off x="6431274" y="2109225"/>
            <a:ext cx="2104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</p:txBody>
      </p:sp>
      <p:sp>
        <p:nvSpPr>
          <p:cNvPr id="2184" name="Google Shape;2184;p37"/>
          <p:cNvSpPr txBox="1"/>
          <p:nvPr>
            <p:ph idx="4" type="subTitle"/>
          </p:nvPr>
        </p:nvSpPr>
        <p:spPr>
          <a:xfrm>
            <a:off x="3619100" y="2524450"/>
            <a:ext cx="2133000" cy="1416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understanding the customer preferences when it comes to the development of new products.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5" name="Google Shape;2185;p37"/>
          <p:cNvSpPr txBox="1"/>
          <p:nvPr>
            <p:ph idx="5" type="subTitle"/>
          </p:nvPr>
        </p:nvSpPr>
        <p:spPr>
          <a:xfrm>
            <a:off x="893475" y="2444500"/>
            <a:ext cx="2178600" cy="1508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&amp; Google would be interested in </a:t>
            </a:r>
            <a:r>
              <a:rPr lang="en"/>
              <a:t>maintaining</a:t>
            </a:r>
            <a:r>
              <a:rPr lang="en"/>
              <a:t> and/or improving their Brand Reputation.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6" name="Google Shape;2186;p37"/>
          <p:cNvSpPr txBox="1"/>
          <p:nvPr>
            <p:ph idx="6" type="subTitle"/>
          </p:nvPr>
        </p:nvSpPr>
        <p:spPr>
          <a:xfrm>
            <a:off x="6431275" y="2444501"/>
            <a:ext cx="1764900" cy="1241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the sentiments that are related to </a:t>
            </a:r>
            <a:r>
              <a:rPr lang="en"/>
              <a:t>their competitors.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87" name="Google Shape;2187;p37"/>
          <p:cNvGrpSpPr/>
          <p:nvPr/>
        </p:nvGrpSpPr>
        <p:grpSpPr>
          <a:xfrm>
            <a:off x="1772299" y="1527349"/>
            <a:ext cx="420796" cy="370732"/>
            <a:chOff x="-3137650" y="2067900"/>
            <a:chExt cx="291450" cy="256775"/>
          </a:xfrm>
        </p:grpSpPr>
        <p:sp>
          <p:nvSpPr>
            <p:cNvPr id="2188" name="Google Shape;2188;p37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91" name="Google Shape;2191;p37"/>
          <p:cNvGrpSpPr/>
          <p:nvPr/>
        </p:nvGrpSpPr>
        <p:grpSpPr>
          <a:xfrm>
            <a:off x="4437802" y="1527360"/>
            <a:ext cx="420796" cy="421770"/>
            <a:chOff x="-3137650" y="2408950"/>
            <a:chExt cx="291450" cy="292125"/>
          </a:xfrm>
        </p:grpSpPr>
        <p:sp>
          <p:nvSpPr>
            <p:cNvPr id="2192" name="Google Shape;2192;p37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97" name="Google Shape;2197;p37"/>
          <p:cNvGrpSpPr/>
          <p:nvPr/>
        </p:nvGrpSpPr>
        <p:grpSpPr>
          <a:xfrm>
            <a:off x="7103302" y="1528371"/>
            <a:ext cx="421914" cy="420759"/>
            <a:chOff x="-2571737" y="2403625"/>
            <a:chExt cx="292225" cy="291425"/>
          </a:xfrm>
        </p:grpSpPr>
        <p:sp>
          <p:nvSpPr>
            <p:cNvPr id="2198" name="Google Shape;2198;p37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9" name="Google Shape;2209;p38"/>
          <p:cNvGrpSpPr/>
          <p:nvPr/>
        </p:nvGrpSpPr>
        <p:grpSpPr>
          <a:xfrm>
            <a:off x="1895224" y="3665216"/>
            <a:ext cx="175013" cy="27000"/>
            <a:chOff x="5662375" y="212375"/>
            <a:chExt cx="175013" cy="27000"/>
          </a:xfrm>
        </p:grpSpPr>
        <p:sp>
          <p:nvSpPr>
            <p:cNvPr id="2210" name="Google Shape;2210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13" name="Google Shape;2213;p38"/>
          <p:cNvGrpSpPr/>
          <p:nvPr/>
        </p:nvGrpSpPr>
        <p:grpSpPr>
          <a:xfrm>
            <a:off x="4560694" y="3665228"/>
            <a:ext cx="175013" cy="27000"/>
            <a:chOff x="5662375" y="212375"/>
            <a:chExt cx="175013" cy="27000"/>
          </a:xfrm>
        </p:grpSpPr>
        <p:sp>
          <p:nvSpPr>
            <p:cNvPr id="2214" name="Google Shape;2214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217" name="Google Shape;2217;p38"/>
          <p:cNvGrpSpPr/>
          <p:nvPr/>
        </p:nvGrpSpPr>
        <p:grpSpPr>
          <a:xfrm>
            <a:off x="7226164" y="3665216"/>
            <a:ext cx="175013" cy="27000"/>
            <a:chOff x="5662375" y="212375"/>
            <a:chExt cx="175013" cy="27000"/>
          </a:xfrm>
        </p:grpSpPr>
        <p:sp>
          <p:nvSpPr>
            <p:cNvPr id="2218" name="Google Shape;2218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21" name="Google Shape;2221;p38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2222" name="Google Shape;2222;p38"/>
          <p:cNvSpPr txBox="1"/>
          <p:nvPr>
            <p:ph idx="1" type="subTitle"/>
          </p:nvPr>
        </p:nvSpPr>
        <p:spPr>
          <a:xfrm>
            <a:off x="3560150" y="2329100"/>
            <a:ext cx="2250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25"/>
              <a:t>Product Development</a:t>
            </a:r>
            <a:endParaRPr sz="1825"/>
          </a:p>
        </p:txBody>
      </p:sp>
      <p:sp>
        <p:nvSpPr>
          <p:cNvPr id="2223" name="Google Shape;2223;p38"/>
          <p:cNvSpPr txBox="1"/>
          <p:nvPr>
            <p:ph idx="2" type="subTitle"/>
          </p:nvPr>
        </p:nvSpPr>
        <p:spPr>
          <a:xfrm>
            <a:off x="1100328" y="22677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 Reputation</a:t>
            </a:r>
            <a:endParaRPr/>
          </a:p>
        </p:txBody>
      </p:sp>
      <p:sp>
        <p:nvSpPr>
          <p:cNvPr id="2224" name="Google Shape;2224;p38"/>
          <p:cNvSpPr txBox="1"/>
          <p:nvPr>
            <p:ph idx="3" type="subTitle"/>
          </p:nvPr>
        </p:nvSpPr>
        <p:spPr>
          <a:xfrm>
            <a:off x="6431274" y="2261625"/>
            <a:ext cx="2104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Analysis</a:t>
            </a:r>
            <a:endParaRPr/>
          </a:p>
        </p:txBody>
      </p:sp>
      <p:sp>
        <p:nvSpPr>
          <p:cNvPr id="2225" name="Google Shape;2225;p38"/>
          <p:cNvSpPr txBox="1"/>
          <p:nvPr>
            <p:ph idx="4" type="subTitle"/>
          </p:nvPr>
        </p:nvSpPr>
        <p:spPr>
          <a:xfrm>
            <a:off x="3619100" y="2676850"/>
            <a:ext cx="2133000" cy="1194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500"/>
              <a:t>Prioritize </a:t>
            </a:r>
            <a:r>
              <a:rPr lang="en" sz="1500"/>
              <a:t>customer</a:t>
            </a:r>
            <a:r>
              <a:rPr lang="en" sz="1500"/>
              <a:t> feedback in the </a:t>
            </a:r>
            <a:br>
              <a:rPr lang="en" sz="1500"/>
            </a:br>
            <a:r>
              <a:rPr lang="en" sz="1500"/>
              <a:t>R &amp; D process</a:t>
            </a:r>
            <a:endParaRPr sz="1500"/>
          </a:p>
        </p:txBody>
      </p:sp>
      <p:sp>
        <p:nvSpPr>
          <p:cNvPr id="2226" name="Google Shape;2226;p38"/>
          <p:cNvSpPr txBox="1"/>
          <p:nvPr>
            <p:ph idx="5" type="subTitle"/>
          </p:nvPr>
        </p:nvSpPr>
        <p:spPr>
          <a:xfrm>
            <a:off x="893475" y="2596900"/>
            <a:ext cx="2178600" cy="110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500"/>
              <a:t>Quality Customer Service </a:t>
            </a:r>
            <a:endParaRPr sz="1500"/>
          </a:p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Proactive Online Monitoring</a:t>
            </a:r>
            <a:endParaRPr sz="1500"/>
          </a:p>
        </p:txBody>
      </p:sp>
      <p:sp>
        <p:nvSpPr>
          <p:cNvPr id="2227" name="Google Shape;2227;p38"/>
          <p:cNvSpPr txBox="1"/>
          <p:nvPr>
            <p:ph idx="6" type="subTitle"/>
          </p:nvPr>
        </p:nvSpPr>
        <p:spPr>
          <a:xfrm>
            <a:off x="6431275" y="2741500"/>
            <a:ext cx="2250900" cy="1194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500"/>
              <a:t>Monitor competitor sentiments and identify market gaps to differentiate your offerings.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28" name="Google Shape;2228;p38"/>
          <p:cNvGrpSpPr/>
          <p:nvPr/>
        </p:nvGrpSpPr>
        <p:grpSpPr>
          <a:xfrm>
            <a:off x="1772299" y="1679749"/>
            <a:ext cx="420796" cy="370732"/>
            <a:chOff x="-3137650" y="2067900"/>
            <a:chExt cx="291450" cy="256775"/>
          </a:xfrm>
        </p:grpSpPr>
        <p:sp>
          <p:nvSpPr>
            <p:cNvPr id="2229" name="Google Shape;2229;p38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32" name="Google Shape;2232;p38"/>
          <p:cNvGrpSpPr/>
          <p:nvPr/>
        </p:nvGrpSpPr>
        <p:grpSpPr>
          <a:xfrm>
            <a:off x="4437802" y="1679760"/>
            <a:ext cx="420796" cy="421770"/>
            <a:chOff x="-3137650" y="2408950"/>
            <a:chExt cx="291450" cy="292125"/>
          </a:xfrm>
        </p:grpSpPr>
        <p:sp>
          <p:nvSpPr>
            <p:cNvPr id="2233" name="Google Shape;2233;p38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38" name="Google Shape;2238;p38"/>
          <p:cNvGrpSpPr/>
          <p:nvPr/>
        </p:nvGrpSpPr>
        <p:grpSpPr>
          <a:xfrm>
            <a:off x="7103302" y="1680771"/>
            <a:ext cx="421914" cy="420759"/>
            <a:chOff x="-2571737" y="2403625"/>
            <a:chExt cx="292225" cy="291425"/>
          </a:xfrm>
        </p:grpSpPr>
        <p:sp>
          <p:nvSpPr>
            <p:cNvPr id="2239" name="Google Shape;2239;p38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39"/>
          <p:cNvSpPr txBox="1"/>
          <p:nvPr>
            <p:ph type="title"/>
          </p:nvPr>
        </p:nvSpPr>
        <p:spPr>
          <a:xfrm>
            <a:off x="2971800" y="24983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251" name="Google Shape;2251;p39"/>
          <p:cNvSpPr txBox="1"/>
          <p:nvPr>
            <p:ph idx="2" type="title"/>
          </p:nvPr>
        </p:nvSpPr>
        <p:spPr>
          <a:xfrm>
            <a:off x="2945075" y="10343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40"/>
          <p:cNvSpPr txBox="1"/>
          <p:nvPr>
            <p:ph idx="1" type="subTitle"/>
          </p:nvPr>
        </p:nvSpPr>
        <p:spPr>
          <a:xfrm>
            <a:off x="1518900" y="1788675"/>
            <a:ext cx="61722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Social media sentiments are important for businesses to understand customer perceptions.</a:t>
            </a:r>
            <a:b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This sentiment analysis project focuses on analyzing Twitter data.</a:t>
            </a:r>
            <a:b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Barlow Semi Condensed"/>
              <a:buChar char="❏"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The goal is to extract insights about the sentiments related to Apple and Google products mentioned in tweets.</a:t>
            </a:r>
            <a:endParaRPr sz="18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57" name="Google Shape;2257;p40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41"/>
          <p:cNvSpPr txBox="1"/>
          <p:nvPr>
            <p:ph idx="1" type="subTitle"/>
          </p:nvPr>
        </p:nvSpPr>
        <p:spPr>
          <a:xfrm>
            <a:off x="1452100" y="1307725"/>
            <a:ext cx="6225600" cy="336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</a:t>
            </a: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main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objective of this project is to create a model that when given a tweet or series of tweets and a product would determine how the user felt about that product.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Text Classifier – to accurately distinguish between positive, neutral, and negative sentiments, as well as point out why they are classified as such.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Competitive Analysis – Compare the sentiment towards Apple and Google products to identify any significant differences in public perception.</a:t>
            </a:r>
            <a:br>
              <a:rPr lang="en" sz="1500">
                <a:solidFill>
                  <a:srgbClr val="161516"/>
                </a:solidFill>
              </a:rPr>
            </a:br>
            <a:endParaRPr sz="1500">
              <a:solidFill>
                <a:srgbClr val="161516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516"/>
              </a:buClr>
              <a:buSzPts val="1500"/>
              <a:buFont typeface="Barlow Semi Condensed"/>
              <a:buAutoNum type="arabicPeriod"/>
            </a:pPr>
            <a:r>
              <a:rPr lang="en" sz="1500">
                <a:solidFill>
                  <a:srgbClr val="161516"/>
                </a:solidFill>
              </a:rPr>
              <a:t>Give insights as to where the company can increase customer satisfaction.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2263" name="Google Shape;2263;p41"/>
          <p:cNvSpPr txBox="1"/>
          <p:nvPr>
            <p:ph type="title"/>
          </p:nvPr>
        </p:nvSpPr>
        <p:spPr>
          <a:xfrm>
            <a:off x="2167128" y="50747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Objectives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