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Fjalla One"/>
      <p:regular r:id="rId34"/>
    </p:embeddedFont>
    <p:embeddedFont>
      <p:font typeface="Barlow Semi Condensed Medium"/>
      <p:regular r:id="rId35"/>
      <p:bold r:id="rId36"/>
      <p:italic r:id="rId37"/>
      <p:boldItalic r:id="rId38"/>
    </p:embeddedFont>
    <p:embeddedFont>
      <p:font typeface="Proxima Nova Semibold"/>
      <p:regular r:id="rId39"/>
      <p:bold r:id="rId40"/>
      <p:boldItalic r:id="rId41"/>
    </p:embeddedFont>
    <p:embeddedFont>
      <p:font typeface="Barlow Semi Condense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BEA2F4-6E91-4383-93F5-E9C3DBA87BC3}">
  <a:tblStyle styleId="{1EBEA2F4-6E91-4383-93F5-E9C3DBA87B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bold.fntdata"/><Relationship Id="rId20" Type="http://schemas.openxmlformats.org/officeDocument/2006/relationships/slide" Target="slides/slide14.xml"/><Relationship Id="rId42" Type="http://schemas.openxmlformats.org/officeDocument/2006/relationships/font" Target="fonts/BarlowSemiCondensed-regular.fntdata"/><Relationship Id="rId41" Type="http://schemas.openxmlformats.org/officeDocument/2006/relationships/font" Target="fonts/ProximaNovaSemibold-boldItalic.fntdata"/><Relationship Id="rId22" Type="http://schemas.openxmlformats.org/officeDocument/2006/relationships/slide" Target="slides/slide16.xml"/><Relationship Id="rId44" Type="http://schemas.openxmlformats.org/officeDocument/2006/relationships/font" Target="fonts/BarlowSemiCondensed-italic.fntdata"/><Relationship Id="rId21" Type="http://schemas.openxmlformats.org/officeDocument/2006/relationships/slide" Target="slides/slide15.xml"/><Relationship Id="rId43" Type="http://schemas.openxmlformats.org/officeDocument/2006/relationships/font" Target="fonts/BarlowSemiCondense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BarlowSemi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35" Type="http://schemas.openxmlformats.org/officeDocument/2006/relationships/font" Target="fonts/BarlowSemiCondensedMedium-regular.fntdata"/><Relationship Id="rId12" Type="http://schemas.openxmlformats.org/officeDocument/2006/relationships/slide" Target="slides/slide6.xml"/><Relationship Id="rId34" Type="http://schemas.openxmlformats.org/officeDocument/2006/relationships/font" Target="fonts/FjallaOne-regular.fntdata"/><Relationship Id="rId15" Type="http://schemas.openxmlformats.org/officeDocument/2006/relationships/slide" Target="slides/slide9.xml"/><Relationship Id="rId37" Type="http://schemas.openxmlformats.org/officeDocument/2006/relationships/font" Target="fonts/BarlowSemiCondensedMedium-italic.fntdata"/><Relationship Id="rId14" Type="http://schemas.openxmlformats.org/officeDocument/2006/relationships/slide" Target="slides/slide8.xml"/><Relationship Id="rId36" Type="http://schemas.openxmlformats.org/officeDocument/2006/relationships/font" Target="fonts/BarlowSemiCondensedMedium-bold.fntdata"/><Relationship Id="rId17" Type="http://schemas.openxmlformats.org/officeDocument/2006/relationships/slide" Target="slides/slide11.xml"/><Relationship Id="rId39" Type="http://schemas.openxmlformats.org/officeDocument/2006/relationships/font" Target="fonts/ProximaNovaSemibold-regular.fntdata"/><Relationship Id="rId16" Type="http://schemas.openxmlformats.org/officeDocument/2006/relationships/slide" Target="slides/slide10.xml"/><Relationship Id="rId38" Type="http://schemas.openxmlformats.org/officeDocument/2006/relationships/font" Target="fonts/BarlowSemiCondensed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253f64c393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253f64c39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253f64c393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253f64c393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253f64c393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253f64c393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253f64c393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Google Shape;2289;g253f64c393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253f64c39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253f64c39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253f64c393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253f64c393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253f64c393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253f64c393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253f64c393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253f64c393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253f64c39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253f64c39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g253f64c393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2" name="Google Shape;2392;g253f64c393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1" name="Google Shape;2551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86fa6133bc_4_20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86fa6133bc_4_20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253f64c3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253f64c3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253f64c393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Google Shape;2252;g253f64c393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253f64c39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253f64c39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253f64c393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253f64c39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84" name="Google Shape;1684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3TR0Quan/twitter-sentiment-analysi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93486" y="1314379"/>
            <a:ext cx="4411092" cy="3768973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4" name="Google Shape;1884;p35"/>
          <p:cNvSpPr txBox="1"/>
          <p:nvPr>
            <p:ph type="ctrTitle"/>
          </p:nvPr>
        </p:nvSpPr>
        <p:spPr>
          <a:xfrm>
            <a:off x="5495800" y="1468047"/>
            <a:ext cx="3264300" cy="23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Tweet Talk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/>
          <p:nvPr>
            <p:ph idx="1" type="subTitle"/>
          </p:nvPr>
        </p:nvSpPr>
        <p:spPr>
          <a:xfrm>
            <a:off x="4391223" y="3721600"/>
            <a:ext cx="4519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Twitter's Take on</a:t>
            </a:r>
            <a:br>
              <a:rPr lang="en" sz="2300"/>
            </a:br>
            <a:r>
              <a:rPr lang="en" sz="2300"/>
              <a:t>Apple vs. Google Products: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Sentiment Analysis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44"/>
          <p:cNvSpPr txBox="1"/>
          <p:nvPr>
            <p:ph idx="1" type="subTitle"/>
          </p:nvPr>
        </p:nvSpPr>
        <p:spPr>
          <a:xfrm>
            <a:off x="1452100" y="1307725"/>
            <a:ext cx="6225600" cy="2031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model performance of this project will be analyzed using the following performance metrics: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Accuracy 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Precision and Recall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F1 Score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For the multi-class classification, the recall macro average was used to compare the models.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273" name="Google Shape;2273;p44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Metrics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45"/>
          <p:cNvSpPr txBox="1"/>
          <p:nvPr>
            <p:ph type="title"/>
          </p:nvPr>
        </p:nvSpPr>
        <p:spPr>
          <a:xfrm>
            <a:off x="2676150" y="2491650"/>
            <a:ext cx="37917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2279" name="Google Shape;2279;p45"/>
          <p:cNvSpPr txBox="1"/>
          <p:nvPr>
            <p:ph idx="2" type="title"/>
          </p:nvPr>
        </p:nvSpPr>
        <p:spPr>
          <a:xfrm>
            <a:off x="2945075" y="10343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46"/>
          <p:cNvSpPr txBox="1"/>
          <p:nvPr>
            <p:ph idx="1" type="subTitle"/>
          </p:nvPr>
        </p:nvSpPr>
        <p:spPr>
          <a:xfrm>
            <a:off x="1538950" y="1083475"/>
            <a:ext cx="6172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The data was collected from DataWorld provided by CrowdFlower which has tweets about Apple and Google from the South by Southwest (SXSW) conference.</a:t>
            </a:r>
            <a:b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There were 9093 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rows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 and 3 Columns in the data.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285" name="Google Shape;2285;p46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pic>
        <p:nvPicPr>
          <p:cNvPr id="2286" name="Google Shape;2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50" y="2562275"/>
            <a:ext cx="7558748" cy="11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47"/>
          <p:cNvSpPr txBox="1"/>
          <p:nvPr>
            <p:ph idx="1" type="subTitle"/>
          </p:nvPr>
        </p:nvSpPr>
        <p:spPr>
          <a:xfrm>
            <a:off x="1766050" y="4193450"/>
            <a:ext cx="5885400" cy="74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Distribution of the top 10 words (tokens) used for positive emotion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2292" name="Google Shape;2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75" y="326875"/>
            <a:ext cx="6320651" cy="37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 txBox="1"/>
          <p:nvPr>
            <p:ph idx="1" type="subTitle"/>
          </p:nvPr>
        </p:nvSpPr>
        <p:spPr>
          <a:xfrm>
            <a:off x="1766050" y="4253550"/>
            <a:ext cx="5885400" cy="74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Distribution of the top 10 words (tokens) used for negative emotion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2298" name="Google Shape;2298;p48"/>
          <p:cNvPicPr preferRelativeResize="0"/>
          <p:nvPr/>
        </p:nvPicPr>
        <p:blipFill rotWithShape="1">
          <a:blip r:embed="rId3">
            <a:alphaModFix/>
          </a:blip>
          <a:srcRect b="2230" l="0" r="0" t="-2230"/>
          <a:stretch/>
        </p:blipFill>
        <p:spPr>
          <a:xfrm>
            <a:off x="1756700" y="606350"/>
            <a:ext cx="5630601" cy="37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49"/>
          <p:cNvSpPr txBox="1"/>
          <p:nvPr>
            <p:ph idx="1" type="subTitle"/>
          </p:nvPr>
        </p:nvSpPr>
        <p:spPr>
          <a:xfrm>
            <a:off x="1766050" y="4101150"/>
            <a:ext cx="5885400" cy="74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Since the data set compares sentiments by brand for products from Google and Apple comparison of sentiments by brand yielded the following results shown above.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304" name="Google Shape;2304;p49"/>
          <p:cNvSpPr txBox="1"/>
          <p:nvPr>
            <p:ph type="title"/>
          </p:nvPr>
        </p:nvSpPr>
        <p:spPr>
          <a:xfrm>
            <a:off x="2167203" y="3204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pic>
        <p:nvPicPr>
          <p:cNvPr id="2305" name="Google Shape;2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25" y="982049"/>
            <a:ext cx="4832850" cy="305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50"/>
          <p:cNvSpPr txBox="1"/>
          <p:nvPr>
            <p:ph type="title"/>
          </p:nvPr>
        </p:nvSpPr>
        <p:spPr>
          <a:xfrm>
            <a:off x="2676150" y="2491650"/>
            <a:ext cx="37917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311" name="Google Shape;2311;p50"/>
          <p:cNvSpPr txBox="1"/>
          <p:nvPr>
            <p:ph idx="2" type="title"/>
          </p:nvPr>
        </p:nvSpPr>
        <p:spPr>
          <a:xfrm>
            <a:off x="2945075" y="10343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51"/>
          <p:cNvSpPr txBox="1"/>
          <p:nvPr>
            <p:ph idx="1" type="subTitle"/>
          </p:nvPr>
        </p:nvSpPr>
        <p:spPr>
          <a:xfrm>
            <a:off x="1452100" y="1307725"/>
            <a:ext cx="6225600" cy="3366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</a:t>
            </a: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</a:rPr>
              <a:t>main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objective of this project is to create a model that when given a tweet or series of tweets and a product would determine how the user felt about that product.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Text Classifier – to accurately distinguish between positive, neutral, and negative sentiments, as well as point out why they are classified as such.</a:t>
            </a:r>
            <a:br>
              <a:rPr lang="en" sz="1500">
                <a:solidFill>
                  <a:srgbClr val="161516"/>
                </a:solidFill>
              </a:rPr>
            </a:br>
            <a:endParaRPr sz="1500">
              <a:solidFill>
                <a:srgbClr val="16151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Competitive Analysis – Compare the sentiment towards Apple and Google products to identify any significant differences in public perception.</a:t>
            </a:r>
            <a:br>
              <a:rPr lang="en" sz="1500">
                <a:solidFill>
                  <a:srgbClr val="161516"/>
                </a:solidFill>
              </a:rPr>
            </a:br>
            <a:endParaRPr sz="1500">
              <a:solidFill>
                <a:srgbClr val="16151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Give insights as to where the company can increase customer satisfaction.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317" name="Google Shape;2317;p51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5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Competitors</a:t>
            </a:r>
            <a:endParaRPr/>
          </a:p>
        </p:txBody>
      </p:sp>
      <p:graphicFrame>
        <p:nvGraphicFramePr>
          <p:cNvPr id="2323" name="Google Shape;2323;p52"/>
          <p:cNvGraphicFramePr/>
          <p:nvPr/>
        </p:nvGraphicFramePr>
        <p:xfrm>
          <a:off x="1843875" y="1493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{1EBEA2F4-6E91-4383-93F5-E9C3DBA87BC3}</a:tableStyleId>
              </a:tblPr>
              <a:tblGrid>
                <a:gridCol w="1091250"/>
                <a:gridCol w="1091250"/>
                <a:gridCol w="1091250"/>
                <a:gridCol w="1091250"/>
                <a:gridCol w="1091250"/>
              </a:tblGrid>
              <a:tr h="52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Mercury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Jupiter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Venus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Neptune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324" name="Google Shape;2324;p52"/>
          <p:cNvGrpSpPr/>
          <p:nvPr/>
        </p:nvGrpSpPr>
        <p:grpSpPr>
          <a:xfrm>
            <a:off x="2287854" y="2172196"/>
            <a:ext cx="202055" cy="199141"/>
            <a:chOff x="-64774725" y="1916550"/>
            <a:chExt cx="319000" cy="314400"/>
          </a:xfrm>
        </p:grpSpPr>
        <p:sp>
          <p:nvSpPr>
            <p:cNvPr id="2325" name="Google Shape;2325;p52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2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7" name="Google Shape;2327;p52"/>
          <p:cNvGrpSpPr/>
          <p:nvPr/>
        </p:nvGrpSpPr>
        <p:grpSpPr>
          <a:xfrm>
            <a:off x="3384628" y="2170504"/>
            <a:ext cx="202574" cy="202526"/>
            <a:chOff x="2081650" y="4993750"/>
            <a:chExt cx="483125" cy="483125"/>
          </a:xfrm>
        </p:grpSpPr>
        <p:sp>
          <p:nvSpPr>
            <p:cNvPr id="2328" name="Google Shape;2328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9" name="Google Shape;2329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30" name="Google Shape;2330;p52"/>
          <p:cNvGrpSpPr/>
          <p:nvPr/>
        </p:nvGrpSpPr>
        <p:grpSpPr>
          <a:xfrm>
            <a:off x="4466265" y="2170504"/>
            <a:ext cx="202574" cy="202526"/>
            <a:chOff x="2081650" y="4993750"/>
            <a:chExt cx="483125" cy="483125"/>
          </a:xfrm>
        </p:grpSpPr>
        <p:sp>
          <p:nvSpPr>
            <p:cNvPr id="2331" name="Google Shape;2331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2" name="Google Shape;2332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33" name="Google Shape;2333;p52"/>
          <p:cNvGrpSpPr/>
          <p:nvPr/>
        </p:nvGrpSpPr>
        <p:grpSpPr>
          <a:xfrm>
            <a:off x="6658990" y="2170504"/>
            <a:ext cx="202574" cy="202526"/>
            <a:chOff x="2081650" y="4993750"/>
            <a:chExt cx="483125" cy="483125"/>
          </a:xfrm>
        </p:grpSpPr>
        <p:sp>
          <p:nvSpPr>
            <p:cNvPr id="2334" name="Google Shape;2334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5" name="Google Shape;2335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36" name="Google Shape;2336;p52"/>
          <p:cNvGrpSpPr/>
          <p:nvPr/>
        </p:nvGrpSpPr>
        <p:grpSpPr>
          <a:xfrm>
            <a:off x="5562003" y="2170504"/>
            <a:ext cx="202574" cy="202526"/>
            <a:chOff x="2081650" y="4993750"/>
            <a:chExt cx="483125" cy="483125"/>
          </a:xfrm>
        </p:grpSpPr>
        <p:sp>
          <p:nvSpPr>
            <p:cNvPr id="2337" name="Google Shape;2337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8" name="Google Shape;2338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39" name="Google Shape;2339;p52"/>
          <p:cNvGrpSpPr/>
          <p:nvPr/>
        </p:nvGrpSpPr>
        <p:grpSpPr>
          <a:xfrm>
            <a:off x="2290847" y="3178736"/>
            <a:ext cx="196069" cy="202561"/>
            <a:chOff x="-62148000" y="1930075"/>
            <a:chExt cx="309550" cy="319800"/>
          </a:xfrm>
        </p:grpSpPr>
        <p:sp>
          <p:nvSpPr>
            <p:cNvPr id="2340" name="Google Shape;2340;p52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2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2" name="Google Shape;2342;p52"/>
          <p:cNvGrpSpPr/>
          <p:nvPr/>
        </p:nvGrpSpPr>
        <p:grpSpPr>
          <a:xfrm>
            <a:off x="3389996" y="3178754"/>
            <a:ext cx="202574" cy="202526"/>
            <a:chOff x="1487200" y="4993750"/>
            <a:chExt cx="483125" cy="483125"/>
          </a:xfrm>
        </p:grpSpPr>
        <p:sp>
          <p:nvSpPr>
            <p:cNvPr id="2343" name="Google Shape;2343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4" name="Google Shape;2344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45" name="Google Shape;2345;p52"/>
          <p:cNvGrpSpPr/>
          <p:nvPr/>
        </p:nvGrpSpPr>
        <p:grpSpPr>
          <a:xfrm>
            <a:off x="4466265" y="3178754"/>
            <a:ext cx="202574" cy="202526"/>
            <a:chOff x="2081650" y="4993750"/>
            <a:chExt cx="483125" cy="483125"/>
          </a:xfrm>
        </p:grpSpPr>
        <p:sp>
          <p:nvSpPr>
            <p:cNvPr id="2346" name="Google Shape;2346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7" name="Google Shape;2347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48" name="Google Shape;2348;p52"/>
          <p:cNvGrpSpPr/>
          <p:nvPr/>
        </p:nvGrpSpPr>
        <p:grpSpPr>
          <a:xfrm>
            <a:off x="5562009" y="3178754"/>
            <a:ext cx="202574" cy="202526"/>
            <a:chOff x="1487200" y="4993750"/>
            <a:chExt cx="483125" cy="483125"/>
          </a:xfrm>
        </p:grpSpPr>
        <p:sp>
          <p:nvSpPr>
            <p:cNvPr id="2349" name="Google Shape;2349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0" name="Google Shape;2350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51" name="Google Shape;2351;p52"/>
          <p:cNvGrpSpPr/>
          <p:nvPr/>
        </p:nvGrpSpPr>
        <p:grpSpPr>
          <a:xfrm>
            <a:off x="6652478" y="3178754"/>
            <a:ext cx="202574" cy="202526"/>
            <a:chOff x="2081650" y="4993750"/>
            <a:chExt cx="483125" cy="483125"/>
          </a:xfrm>
        </p:grpSpPr>
        <p:sp>
          <p:nvSpPr>
            <p:cNvPr id="2352" name="Google Shape;2352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3" name="Google Shape;2353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54" name="Google Shape;2354;p52"/>
          <p:cNvGrpSpPr/>
          <p:nvPr/>
        </p:nvGrpSpPr>
        <p:grpSpPr>
          <a:xfrm>
            <a:off x="2288100" y="3692614"/>
            <a:ext cx="201564" cy="183116"/>
            <a:chOff x="-62518200" y="2692475"/>
            <a:chExt cx="318225" cy="289100"/>
          </a:xfrm>
        </p:grpSpPr>
        <p:sp>
          <p:nvSpPr>
            <p:cNvPr id="2355" name="Google Shape;2355;p52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2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7" name="Google Shape;2357;p52"/>
          <p:cNvGrpSpPr/>
          <p:nvPr/>
        </p:nvGrpSpPr>
        <p:grpSpPr>
          <a:xfrm>
            <a:off x="3391371" y="3682909"/>
            <a:ext cx="202574" cy="202526"/>
            <a:chOff x="1487200" y="4993750"/>
            <a:chExt cx="483125" cy="483125"/>
          </a:xfrm>
        </p:grpSpPr>
        <p:sp>
          <p:nvSpPr>
            <p:cNvPr id="2358" name="Google Shape;2358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9" name="Google Shape;2359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60" name="Google Shape;2360;p52"/>
          <p:cNvGrpSpPr/>
          <p:nvPr/>
        </p:nvGrpSpPr>
        <p:grpSpPr>
          <a:xfrm>
            <a:off x="4471521" y="3682909"/>
            <a:ext cx="202574" cy="202526"/>
            <a:chOff x="1487200" y="4993750"/>
            <a:chExt cx="483125" cy="483125"/>
          </a:xfrm>
        </p:grpSpPr>
        <p:sp>
          <p:nvSpPr>
            <p:cNvPr id="2361" name="Google Shape;2361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2" name="Google Shape;2362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63" name="Google Shape;2363;p52"/>
          <p:cNvGrpSpPr/>
          <p:nvPr/>
        </p:nvGrpSpPr>
        <p:grpSpPr>
          <a:xfrm>
            <a:off x="5562003" y="3682909"/>
            <a:ext cx="202574" cy="202526"/>
            <a:chOff x="2081650" y="4993750"/>
            <a:chExt cx="483125" cy="483125"/>
          </a:xfrm>
        </p:grpSpPr>
        <p:sp>
          <p:nvSpPr>
            <p:cNvPr id="2364" name="Google Shape;2364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5" name="Google Shape;2365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66" name="Google Shape;2366;p52"/>
          <p:cNvGrpSpPr/>
          <p:nvPr/>
        </p:nvGrpSpPr>
        <p:grpSpPr>
          <a:xfrm>
            <a:off x="6652478" y="3682909"/>
            <a:ext cx="202574" cy="202526"/>
            <a:chOff x="2081650" y="4993750"/>
            <a:chExt cx="483125" cy="483125"/>
          </a:xfrm>
        </p:grpSpPr>
        <p:sp>
          <p:nvSpPr>
            <p:cNvPr id="2367" name="Google Shape;2367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8" name="Google Shape;2368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69" name="Google Shape;2369;p52"/>
          <p:cNvGrpSpPr/>
          <p:nvPr/>
        </p:nvGrpSpPr>
        <p:grpSpPr>
          <a:xfrm>
            <a:off x="2301575" y="2675764"/>
            <a:ext cx="174613" cy="200677"/>
            <a:chOff x="-62496925" y="1931475"/>
            <a:chExt cx="275675" cy="316825"/>
          </a:xfrm>
        </p:grpSpPr>
        <p:sp>
          <p:nvSpPr>
            <p:cNvPr id="2370" name="Google Shape;2370;p52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2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52"/>
          <p:cNvGrpSpPr/>
          <p:nvPr/>
        </p:nvGrpSpPr>
        <p:grpSpPr>
          <a:xfrm>
            <a:off x="3384628" y="2674839"/>
            <a:ext cx="202574" cy="202526"/>
            <a:chOff x="2081650" y="4993750"/>
            <a:chExt cx="483125" cy="483125"/>
          </a:xfrm>
        </p:grpSpPr>
        <p:sp>
          <p:nvSpPr>
            <p:cNvPr id="2373" name="Google Shape;2373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4" name="Google Shape;2374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75" name="Google Shape;2375;p52"/>
          <p:cNvGrpSpPr/>
          <p:nvPr/>
        </p:nvGrpSpPr>
        <p:grpSpPr>
          <a:xfrm>
            <a:off x="4471521" y="2674839"/>
            <a:ext cx="202574" cy="202526"/>
            <a:chOff x="1487200" y="4993750"/>
            <a:chExt cx="483125" cy="483125"/>
          </a:xfrm>
        </p:grpSpPr>
        <p:sp>
          <p:nvSpPr>
            <p:cNvPr id="2376" name="Google Shape;2376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7" name="Google Shape;2377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78" name="Google Shape;2378;p52"/>
          <p:cNvGrpSpPr/>
          <p:nvPr/>
        </p:nvGrpSpPr>
        <p:grpSpPr>
          <a:xfrm>
            <a:off x="5562003" y="2674839"/>
            <a:ext cx="202574" cy="202526"/>
            <a:chOff x="2081650" y="4993750"/>
            <a:chExt cx="483125" cy="483125"/>
          </a:xfrm>
        </p:grpSpPr>
        <p:sp>
          <p:nvSpPr>
            <p:cNvPr id="2379" name="Google Shape;2379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0" name="Google Shape;2380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1" name="Google Shape;2381;p52"/>
          <p:cNvGrpSpPr/>
          <p:nvPr/>
        </p:nvGrpSpPr>
        <p:grpSpPr>
          <a:xfrm>
            <a:off x="6657734" y="2674839"/>
            <a:ext cx="202574" cy="202526"/>
            <a:chOff x="1487200" y="4993750"/>
            <a:chExt cx="483125" cy="483125"/>
          </a:xfrm>
        </p:grpSpPr>
        <p:sp>
          <p:nvSpPr>
            <p:cNvPr id="2382" name="Google Shape;2382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3" name="Google Shape;2383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53"/>
          <p:cNvSpPr txBox="1"/>
          <p:nvPr>
            <p:ph type="title"/>
          </p:nvPr>
        </p:nvSpPr>
        <p:spPr>
          <a:xfrm>
            <a:off x="2676150" y="2491650"/>
            <a:ext cx="37917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&amp;</a:t>
            </a:r>
            <a:br>
              <a:rPr lang="en"/>
            </a:br>
            <a:r>
              <a:rPr lang="en"/>
              <a:t>Conclusion</a:t>
            </a:r>
            <a:endParaRPr/>
          </a:p>
        </p:txBody>
      </p:sp>
      <p:sp>
        <p:nvSpPr>
          <p:cNvPr id="2389" name="Google Shape;2389;p53"/>
          <p:cNvSpPr txBox="1"/>
          <p:nvPr>
            <p:ph idx="2" type="title"/>
          </p:nvPr>
        </p:nvSpPr>
        <p:spPr>
          <a:xfrm>
            <a:off x="2945075" y="10343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36"/>
          <p:cNvGrpSpPr/>
          <p:nvPr/>
        </p:nvGrpSpPr>
        <p:grpSpPr>
          <a:xfrm>
            <a:off x="5076757" y="1892755"/>
            <a:ext cx="3823620" cy="2656230"/>
            <a:chOff x="862950" y="825025"/>
            <a:chExt cx="5862650" cy="4111175"/>
          </a:xfrm>
        </p:grpSpPr>
        <p:sp>
          <p:nvSpPr>
            <p:cNvPr id="1891" name="Google Shape;1891;p36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6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6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6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6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6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6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6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6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6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6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6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6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6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6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6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6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6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0" name="Google Shape;2100;p36"/>
          <p:cNvGrpSpPr/>
          <p:nvPr/>
        </p:nvGrpSpPr>
        <p:grpSpPr>
          <a:xfrm>
            <a:off x="731647" y="421173"/>
            <a:ext cx="635100" cy="734640"/>
            <a:chOff x="731647" y="573573"/>
            <a:chExt cx="635100" cy="734640"/>
          </a:xfrm>
        </p:grpSpPr>
        <p:grpSp>
          <p:nvGrpSpPr>
            <p:cNvPr id="2101" name="Google Shape;2101;p36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2" name="Google Shape;2102;p36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36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4" name="Google Shape;2104;p36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5" name="Google Shape;2105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6" name="Google Shape;2106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7" name="Google Shape;2107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8" name="Google Shape;2108;p36"/>
          <p:cNvGrpSpPr/>
          <p:nvPr/>
        </p:nvGrpSpPr>
        <p:grpSpPr>
          <a:xfrm>
            <a:off x="731647" y="1228073"/>
            <a:ext cx="635100" cy="733490"/>
            <a:chOff x="731647" y="1650460"/>
            <a:chExt cx="635100" cy="733490"/>
          </a:xfrm>
        </p:grpSpPr>
        <p:grpSp>
          <p:nvGrpSpPr>
            <p:cNvPr id="2109" name="Google Shape;2109;p36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0" name="Google Shape;2110;p36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36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2" name="Google Shape;2112;p36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3" name="Google Shape;2113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4" name="Google Shape;2114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5" name="Google Shape;2115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6" name="Google Shape;2116;p36"/>
          <p:cNvGrpSpPr/>
          <p:nvPr/>
        </p:nvGrpSpPr>
        <p:grpSpPr>
          <a:xfrm>
            <a:off x="731647" y="2288339"/>
            <a:ext cx="635100" cy="734984"/>
            <a:chOff x="731647" y="2728277"/>
            <a:chExt cx="635100" cy="734984"/>
          </a:xfrm>
        </p:grpSpPr>
        <p:grpSp>
          <p:nvGrpSpPr>
            <p:cNvPr id="2117" name="Google Shape;2117;p36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8" name="Google Shape;2118;p36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6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0" name="Google Shape;2120;p36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1" name="Google Shape;2121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2" name="Google Shape;2122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3" name="Google Shape;2123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4" name="Google Shape;2124;p36"/>
          <p:cNvGrpSpPr/>
          <p:nvPr/>
        </p:nvGrpSpPr>
        <p:grpSpPr>
          <a:xfrm>
            <a:off x="731647" y="3202500"/>
            <a:ext cx="635100" cy="734704"/>
            <a:chOff x="731647" y="3806675"/>
            <a:chExt cx="635100" cy="734704"/>
          </a:xfrm>
        </p:grpSpPr>
        <p:grpSp>
          <p:nvGrpSpPr>
            <p:cNvPr id="2125" name="Google Shape;2125;p36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6" name="Google Shape;2126;p36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6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8" name="Google Shape;2128;p36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9" name="Google Shape;2129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0" name="Google Shape;2130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1" name="Google Shape;2131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2" name="Google Shape;2132;p36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3" name="Google Shape;2133;p36"/>
          <p:cNvSpPr txBox="1"/>
          <p:nvPr>
            <p:ph idx="2" type="subTitle"/>
          </p:nvPr>
        </p:nvSpPr>
        <p:spPr>
          <a:xfrm>
            <a:off x="1664208" y="5608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Business Challenges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Solutions</a:t>
            </a:r>
            <a:endParaRPr/>
          </a:p>
        </p:txBody>
      </p:sp>
      <p:sp>
        <p:nvSpPr>
          <p:cNvPr id="2134" name="Google Shape;2134;p36"/>
          <p:cNvSpPr txBox="1"/>
          <p:nvPr>
            <p:ph idx="1" type="subTitle"/>
          </p:nvPr>
        </p:nvSpPr>
        <p:spPr>
          <a:xfrm>
            <a:off x="1664208" y="2773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2135" name="Google Shape;2135;p36"/>
          <p:cNvSpPr txBox="1"/>
          <p:nvPr>
            <p:ph idx="3" type="subTitle"/>
          </p:nvPr>
        </p:nvSpPr>
        <p:spPr>
          <a:xfrm>
            <a:off x="1664208" y="108637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136" name="Google Shape;2136;p36"/>
          <p:cNvSpPr txBox="1"/>
          <p:nvPr>
            <p:ph idx="4" type="subTitle"/>
          </p:nvPr>
        </p:nvSpPr>
        <p:spPr>
          <a:xfrm>
            <a:off x="1664208" y="136983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Statement &amp; Objectives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Metrics of Success</a:t>
            </a:r>
            <a:endParaRPr/>
          </a:p>
        </p:txBody>
      </p:sp>
      <p:sp>
        <p:nvSpPr>
          <p:cNvPr id="2137" name="Google Shape;2137;p36"/>
          <p:cNvSpPr txBox="1"/>
          <p:nvPr>
            <p:ph idx="5" type="subTitle"/>
          </p:nvPr>
        </p:nvSpPr>
        <p:spPr>
          <a:xfrm>
            <a:off x="1664208" y="2147815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2138" name="Google Shape;2138;p36"/>
          <p:cNvSpPr txBox="1"/>
          <p:nvPr>
            <p:ph idx="6" type="subTitle"/>
          </p:nvPr>
        </p:nvSpPr>
        <p:spPr>
          <a:xfrm>
            <a:off x="1664208" y="2431279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could describe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2139" name="Google Shape;2139;p36"/>
          <p:cNvSpPr txBox="1"/>
          <p:nvPr>
            <p:ph idx="7" type="subTitle"/>
          </p:nvPr>
        </p:nvSpPr>
        <p:spPr>
          <a:xfrm>
            <a:off x="1664208" y="306256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140" name="Google Shape;2140;p36"/>
          <p:cNvSpPr txBox="1"/>
          <p:nvPr>
            <p:ph idx="8" type="subTitle"/>
          </p:nvPr>
        </p:nvSpPr>
        <p:spPr>
          <a:xfrm>
            <a:off x="1664208" y="3346033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model was the best performing?</a:t>
            </a:r>
            <a:endParaRPr/>
          </a:p>
        </p:txBody>
      </p:sp>
      <p:sp>
        <p:nvSpPr>
          <p:cNvPr id="2141" name="Google Shape;2141;p36"/>
          <p:cNvSpPr txBox="1"/>
          <p:nvPr>
            <p:ph idx="9" type="title"/>
          </p:nvPr>
        </p:nvSpPr>
        <p:spPr>
          <a:xfrm>
            <a:off x="813816" y="5699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2" name="Google Shape;2142;p36"/>
          <p:cNvSpPr txBox="1"/>
          <p:nvPr>
            <p:ph idx="13" type="title"/>
          </p:nvPr>
        </p:nvSpPr>
        <p:spPr>
          <a:xfrm>
            <a:off x="813816" y="137898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3" name="Google Shape;2143;p36"/>
          <p:cNvSpPr txBox="1"/>
          <p:nvPr>
            <p:ph idx="14" type="title"/>
          </p:nvPr>
        </p:nvSpPr>
        <p:spPr>
          <a:xfrm>
            <a:off x="813816" y="244042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4" name="Google Shape;2144;p36"/>
          <p:cNvSpPr txBox="1"/>
          <p:nvPr>
            <p:ph idx="15" type="title"/>
          </p:nvPr>
        </p:nvSpPr>
        <p:spPr>
          <a:xfrm>
            <a:off x="813816" y="3355177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145" name="Google Shape;2145;p36"/>
          <p:cNvGrpSpPr/>
          <p:nvPr/>
        </p:nvGrpSpPr>
        <p:grpSpPr>
          <a:xfrm>
            <a:off x="731647" y="4124575"/>
            <a:ext cx="635100" cy="734704"/>
            <a:chOff x="731647" y="3806675"/>
            <a:chExt cx="635100" cy="734704"/>
          </a:xfrm>
        </p:grpSpPr>
        <p:grpSp>
          <p:nvGrpSpPr>
            <p:cNvPr id="2146" name="Google Shape;2146;p36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47" name="Google Shape;2147;p36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6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9" name="Google Shape;2149;p36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50" name="Google Shape;2150;p3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1" name="Google Shape;2151;p3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2" name="Google Shape;2152;p3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53" name="Google Shape;2153;p36"/>
          <p:cNvSpPr txBox="1"/>
          <p:nvPr>
            <p:ph idx="7" type="subTitle"/>
          </p:nvPr>
        </p:nvSpPr>
        <p:spPr>
          <a:xfrm>
            <a:off x="1664208" y="39846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154" name="Google Shape;2154;p36"/>
          <p:cNvSpPr txBox="1"/>
          <p:nvPr>
            <p:ph idx="8" type="subTitle"/>
          </p:nvPr>
        </p:nvSpPr>
        <p:spPr>
          <a:xfrm>
            <a:off x="1664208" y="42681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What’s the </a:t>
            </a:r>
            <a:r>
              <a:rPr lang="en"/>
              <a:t>way forward?</a:t>
            </a:r>
            <a:endParaRPr/>
          </a:p>
        </p:txBody>
      </p:sp>
      <p:sp>
        <p:nvSpPr>
          <p:cNvPr id="2155" name="Google Shape;2155;p36"/>
          <p:cNvSpPr txBox="1"/>
          <p:nvPr>
            <p:ph idx="15" type="title"/>
          </p:nvPr>
        </p:nvSpPr>
        <p:spPr>
          <a:xfrm>
            <a:off x="813816" y="42772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54"/>
          <p:cNvSpPr/>
          <p:nvPr/>
        </p:nvSpPr>
        <p:spPr>
          <a:xfrm>
            <a:off x="1107325" y="1268625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54"/>
          <p:cNvSpPr/>
          <p:nvPr/>
        </p:nvSpPr>
        <p:spPr>
          <a:xfrm>
            <a:off x="1107325" y="2543293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54"/>
          <p:cNvSpPr/>
          <p:nvPr/>
        </p:nvSpPr>
        <p:spPr>
          <a:xfrm>
            <a:off x="1107325" y="3821324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54"/>
          <p:cNvSpPr txBox="1"/>
          <p:nvPr>
            <p:ph type="title"/>
          </p:nvPr>
        </p:nvSpPr>
        <p:spPr>
          <a:xfrm>
            <a:off x="3299181" y="136903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 on the street</a:t>
            </a:r>
            <a:endParaRPr/>
          </a:p>
        </p:txBody>
      </p:sp>
      <p:grpSp>
        <p:nvGrpSpPr>
          <p:cNvPr id="2398" name="Google Shape;2398;p54"/>
          <p:cNvGrpSpPr/>
          <p:nvPr/>
        </p:nvGrpSpPr>
        <p:grpSpPr>
          <a:xfrm>
            <a:off x="3740463" y="1901007"/>
            <a:ext cx="2183713" cy="2083226"/>
            <a:chOff x="801025" y="358275"/>
            <a:chExt cx="6170425" cy="5079800"/>
          </a:xfrm>
        </p:grpSpPr>
        <p:sp>
          <p:nvSpPr>
            <p:cNvPr id="2399" name="Google Shape;2399;p54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4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4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4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4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4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4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4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4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4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4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4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4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4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4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4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4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4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4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4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4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4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4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4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4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4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4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4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4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4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4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4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4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4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4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4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4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4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4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4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4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4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4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4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4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4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4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4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4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4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4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4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4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4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4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4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4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4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4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4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4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4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4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4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4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4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4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4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4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4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4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4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4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4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4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4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4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4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4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4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4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4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4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4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4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4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4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4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4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4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4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4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4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4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4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4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4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4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4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4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4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4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4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4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4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4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4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4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5" name="Google Shape;2535;p54"/>
          <p:cNvSpPr txBox="1"/>
          <p:nvPr>
            <p:ph idx="2" type="subTitle"/>
          </p:nvPr>
        </p:nvSpPr>
        <p:spPr>
          <a:xfrm>
            <a:off x="1331975" y="1354285"/>
            <a:ext cx="21840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battery life on the iPhone received negative feedback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36" name="Google Shape;2536;p54"/>
          <p:cNvSpPr txBox="1"/>
          <p:nvPr>
            <p:ph idx="4" type="subTitle"/>
          </p:nvPr>
        </p:nvSpPr>
        <p:spPr>
          <a:xfrm>
            <a:off x="1331975" y="2618154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increase in size of the new iPad 2 was disapproved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37" name="Google Shape;2537;p54"/>
          <p:cNvSpPr txBox="1"/>
          <p:nvPr>
            <p:ph idx="6" type="subTitle"/>
          </p:nvPr>
        </p:nvSpPr>
        <p:spPr>
          <a:xfrm>
            <a:off x="1331975" y="3888092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trumped Android in the tweet thread on user preferences.</a:t>
            </a:r>
            <a:endParaRPr/>
          </a:p>
        </p:txBody>
      </p:sp>
      <p:sp>
        <p:nvSpPr>
          <p:cNvPr id="2538" name="Google Shape;2538;p54"/>
          <p:cNvSpPr/>
          <p:nvPr/>
        </p:nvSpPr>
        <p:spPr>
          <a:xfrm>
            <a:off x="6153350" y="1354275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54"/>
          <p:cNvSpPr/>
          <p:nvPr/>
        </p:nvSpPr>
        <p:spPr>
          <a:xfrm>
            <a:off x="6153350" y="2628943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54"/>
          <p:cNvSpPr/>
          <p:nvPr/>
        </p:nvSpPr>
        <p:spPr>
          <a:xfrm>
            <a:off x="6153350" y="3906974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54"/>
          <p:cNvSpPr txBox="1"/>
          <p:nvPr>
            <p:ph idx="2" type="subTitle"/>
          </p:nvPr>
        </p:nvSpPr>
        <p:spPr>
          <a:xfrm>
            <a:off x="6378000" y="1439935"/>
            <a:ext cx="21840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battery life on the iPhone received negative feedback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42" name="Google Shape;2542;p54"/>
          <p:cNvSpPr txBox="1"/>
          <p:nvPr>
            <p:ph idx="4" type="subTitle"/>
          </p:nvPr>
        </p:nvSpPr>
        <p:spPr>
          <a:xfrm>
            <a:off x="6378000" y="2703804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increase in size of the new iPad 2 was disapproved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43" name="Google Shape;2543;p54"/>
          <p:cNvSpPr txBox="1"/>
          <p:nvPr>
            <p:ph idx="6" type="subTitle"/>
          </p:nvPr>
        </p:nvSpPr>
        <p:spPr>
          <a:xfrm>
            <a:off x="6378000" y="4060217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“Neptune is the farthest planet from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un”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44" name="Google Shape;2544;p54"/>
          <p:cNvSpPr txBox="1"/>
          <p:nvPr/>
        </p:nvSpPr>
        <p:spPr>
          <a:xfrm>
            <a:off x="1582975" y="701350"/>
            <a:ext cx="87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Apple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45" name="Google Shape;2545;p54"/>
          <p:cNvSpPr txBox="1"/>
          <p:nvPr/>
        </p:nvSpPr>
        <p:spPr>
          <a:xfrm>
            <a:off x="6884050" y="733525"/>
            <a:ext cx="102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Google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46" name="Google Shape;2546;p54"/>
          <p:cNvSpPr txBox="1"/>
          <p:nvPr/>
        </p:nvSpPr>
        <p:spPr>
          <a:xfrm>
            <a:off x="506175" y="150080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</a:t>
            </a:r>
            <a:endParaRPr/>
          </a:p>
        </p:txBody>
      </p:sp>
      <p:sp>
        <p:nvSpPr>
          <p:cNvPr id="2547" name="Google Shape;2547;p54"/>
          <p:cNvSpPr txBox="1"/>
          <p:nvPr/>
        </p:nvSpPr>
        <p:spPr>
          <a:xfrm>
            <a:off x="506175" y="285275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</a:t>
            </a:r>
            <a:endParaRPr/>
          </a:p>
        </p:txBody>
      </p:sp>
      <p:sp>
        <p:nvSpPr>
          <p:cNvPr id="2548" name="Google Shape;2548;p54"/>
          <p:cNvSpPr txBox="1"/>
          <p:nvPr/>
        </p:nvSpPr>
        <p:spPr>
          <a:xfrm>
            <a:off x="506175" y="4165525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2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p5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554" name="Google Shape;2554;p5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Mercury</a:t>
            </a:r>
            <a:endParaRPr/>
          </a:p>
        </p:txBody>
      </p:sp>
      <p:sp>
        <p:nvSpPr>
          <p:cNvPr id="2555" name="Google Shape;2555;p5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sun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56" name="Google Shape;2556;p5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Venus</a:t>
            </a:r>
            <a:endParaRPr/>
          </a:p>
        </p:txBody>
      </p:sp>
      <p:sp>
        <p:nvSpPr>
          <p:cNvPr id="2557" name="Google Shape;2557;p5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Venus is the second planet from the sun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58" name="Google Shape;2558;p5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Jupiter</a:t>
            </a:r>
            <a:endParaRPr/>
          </a:p>
        </p:txBody>
      </p:sp>
      <p:sp>
        <p:nvSpPr>
          <p:cNvPr id="2559" name="Google Shape;2559;p5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</a:t>
            </a:r>
            <a:r>
              <a:rPr lang="en" sz="1600"/>
              <a:t> of them all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60" name="Google Shape;2560;p5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Neptune</a:t>
            </a:r>
            <a:endParaRPr/>
          </a:p>
        </p:txBody>
      </p:sp>
      <p:sp>
        <p:nvSpPr>
          <p:cNvPr id="2561" name="Google Shape;2561;p5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 sz="1600"/>
              <a:t>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62" name="Google Shape;2562;p55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63" name="Google Shape;2563;p55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64" name="Google Shape;2564;p55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65" name="Google Shape;2565;p55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56"/>
          <p:cNvSpPr txBox="1"/>
          <p:nvPr>
            <p:ph type="title"/>
          </p:nvPr>
        </p:nvSpPr>
        <p:spPr>
          <a:xfrm>
            <a:off x="2105425" y="384049"/>
            <a:ext cx="49377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571" name="Google Shape;2571;p56"/>
          <p:cNvSpPr txBox="1"/>
          <p:nvPr>
            <p:ph idx="1" type="subTitle"/>
          </p:nvPr>
        </p:nvSpPr>
        <p:spPr>
          <a:xfrm>
            <a:off x="2240325" y="1482800"/>
            <a:ext cx="4509000" cy="3392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1"/>
                </a:solidFill>
              </a:rPr>
              <a:t>Do you have any questions?</a:t>
            </a:r>
            <a:endParaRPr b="1" sz="19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Project Contributors: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Aaron Onserio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Diana Mwaura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Joshua Rwanda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Samuel Kyalo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Stella Kitur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Stephanie Mbithe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 Repository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E2A47"/>
        </a:solidFill>
      </p:bgPr>
    </p:bg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6" name="Google Shape;2576;p5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37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2161" name="Google Shape;2161;p37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38"/>
          <p:cNvSpPr txBox="1"/>
          <p:nvPr>
            <p:ph type="title"/>
          </p:nvPr>
        </p:nvSpPr>
        <p:spPr>
          <a:xfrm>
            <a:off x="2180566" y="40924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Overview</a:t>
            </a:r>
            <a:endParaRPr/>
          </a:p>
        </p:txBody>
      </p:sp>
      <p:sp>
        <p:nvSpPr>
          <p:cNvPr id="2167" name="Google Shape;2167;p38"/>
          <p:cNvSpPr txBox="1"/>
          <p:nvPr>
            <p:ph idx="1" type="subTitle"/>
          </p:nvPr>
        </p:nvSpPr>
        <p:spPr>
          <a:xfrm>
            <a:off x="2060350" y="1090575"/>
            <a:ext cx="5610600" cy="335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 today's technology-driven era, businesses understand the importance of comprehending customer perceptions and adapting to market changes. Social media platforms like Twitter provide a valuable tool for tracking and analyzing user sentiments regarding different products.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By utilizing sentiment analysis, businesses gain insights to refine strategies and meet evolving customer expectations. </a:t>
            </a:r>
            <a:br>
              <a:rPr lang="en"/>
            </a:b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This understanding allows them to make informed decisions and drive customer satisfaction in a competitive market.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2" name="Google Shape;2172;p39"/>
          <p:cNvGrpSpPr/>
          <p:nvPr/>
        </p:nvGrpSpPr>
        <p:grpSpPr>
          <a:xfrm>
            <a:off x="1895224" y="3512816"/>
            <a:ext cx="175013" cy="27000"/>
            <a:chOff x="5662375" y="212375"/>
            <a:chExt cx="175013" cy="27000"/>
          </a:xfrm>
        </p:grpSpPr>
        <p:sp>
          <p:nvSpPr>
            <p:cNvPr id="2173" name="Google Shape;2173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76" name="Google Shape;2176;p39"/>
          <p:cNvGrpSpPr/>
          <p:nvPr/>
        </p:nvGrpSpPr>
        <p:grpSpPr>
          <a:xfrm>
            <a:off x="4560694" y="3512828"/>
            <a:ext cx="175013" cy="27000"/>
            <a:chOff x="5662375" y="212375"/>
            <a:chExt cx="175013" cy="27000"/>
          </a:xfrm>
        </p:grpSpPr>
        <p:sp>
          <p:nvSpPr>
            <p:cNvPr id="2177" name="Google Shape;2177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8" name="Google Shape;2178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9" name="Google Shape;2179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0" name="Google Shape;2180;p39"/>
          <p:cNvGrpSpPr/>
          <p:nvPr/>
        </p:nvGrpSpPr>
        <p:grpSpPr>
          <a:xfrm>
            <a:off x="7226164" y="3512816"/>
            <a:ext cx="175013" cy="27000"/>
            <a:chOff x="5662375" y="212375"/>
            <a:chExt cx="175013" cy="27000"/>
          </a:xfrm>
        </p:grpSpPr>
        <p:sp>
          <p:nvSpPr>
            <p:cNvPr id="2181" name="Google Shape;2181;p3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2" name="Google Shape;2182;p3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3" name="Google Shape;2183;p3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84" name="Google Shape;2184;p39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185" name="Google Shape;2185;p39"/>
          <p:cNvSpPr txBox="1"/>
          <p:nvPr>
            <p:ph idx="1" type="subTitle"/>
          </p:nvPr>
        </p:nvSpPr>
        <p:spPr>
          <a:xfrm>
            <a:off x="3560150" y="2176700"/>
            <a:ext cx="2250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25"/>
              <a:t>Product Development</a:t>
            </a:r>
            <a:endParaRPr sz="1825"/>
          </a:p>
        </p:txBody>
      </p:sp>
      <p:sp>
        <p:nvSpPr>
          <p:cNvPr id="2186" name="Google Shape;2186;p39"/>
          <p:cNvSpPr txBox="1"/>
          <p:nvPr>
            <p:ph idx="2" type="subTitle"/>
          </p:nvPr>
        </p:nvSpPr>
        <p:spPr>
          <a:xfrm>
            <a:off x="1100328" y="211539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 Reputation</a:t>
            </a:r>
            <a:endParaRPr/>
          </a:p>
        </p:txBody>
      </p:sp>
      <p:sp>
        <p:nvSpPr>
          <p:cNvPr id="2187" name="Google Shape;2187;p39"/>
          <p:cNvSpPr txBox="1"/>
          <p:nvPr>
            <p:ph idx="3" type="subTitle"/>
          </p:nvPr>
        </p:nvSpPr>
        <p:spPr>
          <a:xfrm>
            <a:off x="6431274" y="2109225"/>
            <a:ext cx="2104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Analysis</a:t>
            </a:r>
            <a:endParaRPr/>
          </a:p>
        </p:txBody>
      </p:sp>
      <p:sp>
        <p:nvSpPr>
          <p:cNvPr id="2188" name="Google Shape;2188;p39"/>
          <p:cNvSpPr txBox="1"/>
          <p:nvPr>
            <p:ph idx="4" type="subTitle"/>
          </p:nvPr>
        </p:nvSpPr>
        <p:spPr>
          <a:xfrm>
            <a:off x="3619100" y="2524450"/>
            <a:ext cx="2133000" cy="1416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understanding the customer preferences when it comes to the development of new products.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9" name="Google Shape;2189;p39"/>
          <p:cNvSpPr txBox="1"/>
          <p:nvPr>
            <p:ph idx="5" type="subTitle"/>
          </p:nvPr>
        </p:nvSpPr>
        <p:spPr>
          <a:xfrm>
            <a:off x="893475" y="2444500"/>
            <a:ext cx="2178600" cy="1508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&amp; Google would be interested in </a:t>
            </a:r>
            <a:r>
              <a:rPr lang="en"/>
              <a:t>maintaining</a:t>
            </a:r>
            <a:r>
              <a:rPr lang="en"/>
              <a:t> and/or improving their Brand Reputation.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90" name="Google Shape;2190;p39"/>
          <p:cNvSpPr txBox="1"/>
          <p:nvPr>
            <p:ph idx="6" type="subTitle"/>
          </p:nvPr>
        </p:nvSpPr>
        <p:spPr>
          <a:xfrm>
            <a:off x="6431275" y="2444501"/>
            <a:ext cx="1764900" cy="1241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the sentiments that are related to </a:t>
            </a:r>
            <a:r>
              <a:rPr lang="en"/>
              <a:t>their competitors.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91" name="Google Shape;2191;p39"/>
          <p:cNvGrpSpPr/>
          <p:nvPr/>
        </p:nvGrpSpPr>
        <p:grpSpPr>
          <a:xfrm>
            <a:off x="1772299" y="1527349"/>
            <a:ext cx="420796" cy="370732"/>
            <a:chOff x="-3137650" y="2067900"/>
            <a:chExt cx="291450" cy="256775"/>
          </a:xfrm>
        </p:grpSpPr>
        <p:sp>
          <p:nvSpPr>
            <p:cNvPr id="2192" name="Google Shape;2192;p39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3" name="Google Shape;2193;p39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4" name="Google Shape;2194;p39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95" name="Google Shape;2195;p39"/>
          <p:cNvGrpSpPr/>
          <p:nvPr/>
        </p:nvGrpSpPr>
        <p:grpSpPr>
          <a:xfrm>
            <a:off x="4437802" y="1527360"/>
            <a:ext cx="420796" cy="421770"/>
            <a:chOff x="-3137650" y="2408950"/>
            <a:chExt cx="291450" cy="292125"/>
          </a:xfrm>
        </p:grpSpPr>
        <p:sp>
          <p:nvSpPr>
            <p:cNvPr id="2196" name="Google Shape;2196;p39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8" name="Google Shape;2198;p39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9" name="Google Shape;2199;p39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0" name="Google Shape;2200;p39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1" name="Google Shape;2201;p39"/>
          <p:cNvGrpSpPr/>
          <p:nvPr/>
        </p:nvGrpSpPr>
        <p:grpSpPr>
          <a:xfrm>
            <a:off x="7103302" y="1528371"/>
            <a:ext cx="421914" cy="420759"/>
            <a:chOff x="-2571737" y="2403625"/>
            <a:chExt cx="292225" cy="291425"/>
          </a:xfrm>
        </p:grpSpPr>
        <p:sp>
          <p:nvSpPr>
            <p:cNvPr id="2202" name="Google Shape;2202;p39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3" name="Google Shape;2203;p39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39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39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6" name="Google Shape;2206;p39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7" name="Google Shape;2207;p39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39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3" name="Google Shape;2213;p40"/>
          <p:cNvGrpSpPr/>
          <p:nvPr/>
        </p:nvGrpSpPr>
        <p:grpSpPr>
          <a:xfrm>
            <a:off x="1895224" y="3665216"/>
            <a:ext cx="175013" cy="27000"/>
            <a:chOff x="5662375" y="212375"/>
            <a:chExt cx="175013" cy="27000"/>
          </a:xfrm>
        </p:grpSpPr>
        <p:sp>
          <p:nvSpPr>
            <p:cNvPr id="2214" name="Google Shape;221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17" name="Google Shape;2217;p40"/>
          <p:cNvGrpSpPr/>
          <p:nvPr/>
        </p:nvGrpSpPr>
        <p:grpSpPr>
          <a:xfrm>
            <a:off x="4560694" y="3665228"/>
            <a:ext cx="175013" cy="27000"/>
            <a:chOff x="5662375" y="212375"/>
            <a:chExt cx="175013" cy="27000"/>
          </a:xfrm>
        </p:grpSpPr>
        <p:sp>
          <p:nvSpPr>
            <p:cNvPr id="2218" name="Google Shape;221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20" name="Google Shape;222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21" name="Google Shape;2221;p40"/>
          <p:cNvGrpSpPr/>
          <p:nvPr/>
        </p:nvGrpSpPr>
        <p:grpSpPr>
          <a:xfrm>
            <a:off x="7226164" y="3665216"/>
            <a:ext cx="175013" cy="27000"/>
            <a:chOff x="5662375" y="212375"/>
            <a:chExt cx="175013" cy="27000"/>
          </a:xfrm>
        </p:grpSpPr>
        <p:sp>
          <p:nvSpPr>
            <p:cNvPr id="2222" name="Google Shape;222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25" name="Google Shape;2225;p40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2226" name="Google Shape;2226;p40"/>
          <p:cNvSpPr txBox="1"/>
          <p:nvPr>
            <p:ph idx="1" type="subTitle"/>
          </p:nvPr>
        </p:nvSpPr>
        <p:spPr>
          <a:xfrm>
            <a:off x="3560150" y="2329100"/>
            <a:ext cx="2250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25"/>
              <a:t>Product Development</a:t>
            </a:r>
            <a:endParaRPr sz="1825"/>
          </a:p>
        </p:txBody>
      </p:sp>
      <p:sp>
        <p:nvSpPr>
          <p:cNvPr id="2227" name="Google Shape;2227;p40"/>
          <p:cNvSpPr txBox="1"/>
          <p:nvPr>
            <p:ph idx="2" type="subTitle"/>
          </p:nvPr>
        </p:nvSpPr>
        <p:spPr>
          <a:xfrm>
            <a:off x="1100328" y="226779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 Reputation</a:t>
            </a:r>
            <a:endParaRPr/>
          </a:p>
        </p:txBody>
      </p:sp>
      <p:sp>
        <p:nvSpPr>
          <p:cNvPr id="2228" name="Google Shape;2228;p40"/>
          <p:cNvSpPr txBox="1"/>
          <p:nvPr>
            <p:ph idx="3" type="subTitle"/>
          </p:nvPr>
        </p:nvSpPr>
        <p:spPr>
          <a:xfrm>
            <a:off x="6431274" y="2261625"/>
            <a:ext cx="2104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Analysis</a:t>
            </a:r>
            <a:endParaRPr/>
          </a:p>
        </p:txBody>
      </p:sp>
      <p:sp>
        <p:nvSpPr>
          <p:cNvPr id="2229" name="Google Shape;2229;p40"/>
          <p:cNvSpPr txBox="1"/>
          <p:nvPr>
            <p:ph idx="4" type="subTitle"/>
          </p:nvPr>
        </p:nvSpPr>
        <p:spPr>
          <a:xfrm>
            <a:off x="3619100" y="2676850"/>
            <a:ext cx="2133000" cy="1194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500"/>
              <a:t>Prioritize </a:t>
            </a:r>
            <a:r>
              <a:rPr lang="en" sz="1500"/>
              <a:t>customer</a:t>
            </a:r>
            <a:r>
              <a:rPr lang="en" sz="1500"/>
              <a:t> feedback in the </a:t>
            </a:r>
            <a:br>
              <a:rPr lang="en" sz="1500"/>
            </a:br>
            <a:r>
              <a:rPr lang="en" sz="1500"/>
              <a:t>R &amp; D process</a:t>
            </a:r>
            <a:endParaRPr sz="1500"/>
          </a:p>
        </p:txBody>
      </p:sp>
      <p:sp>
        <p:nvSpPr>
          <p:cNvPr id="2230" name="Google Shape;2230;p40"/>
          <p:cNvSpPr txBox="1"/>
          <p:nvPr>
            <p:ph idx="5" type="subTitle"/>
          </p:nvPr>
        </p:nvSpPr>
        <p:spPr>
          <a:xfrm>
            <a:off x="893475" y="2596900"/>
            <a:ext cx="2178600" cy="110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500"/>
              <a:t>Quality Customer Service 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Proactive Online Monitoring</a:t>
            </a:r>
            <a:endParaRPr sz="1500"/>
          </a:p>
        </p:txBody>
      </p:sp>
      <p:sp>
        <p:nvSpPr>
          <p:cNvPr id="2231" name="Google Shape;2231;p40"/>
          <p:cNvSpPr txBox="1"/>
          <p:nvPr>
            <p:ph idx="6" type="subTitle"/>
          </p:nvPr>
        </p:nvSpPr>
        <p:spPr>
          <a:xfrm>
            <a:off x="6431275" y="2741500"/>
            <a:ext cx="2250900" cy="1194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500"/>
              <a:t>Monitor competitor sentiments and identify market gaps to differentiate your offerings.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32" name="Google Shape;2232;p40"/>
          <p:cNvGrpSpPr/>
          <p:nvPr/>
        </p:nvGrpSpPr>
        <p:grpSpPr>
          <a:xfrm>
            <a:off x="1772299" y="1679749"/>
            <a:ext cx="420796" cy="370732"/>
            <a:chOff x="-3137650" y="2067900"/>
            <a:chExt cx="291450" cy="256775"/>
          </a:xfrm>
        </p:grpSpPr>
        <p:sp>
          <p:nvSpPr>
            <p:cNvPr id="2233" name="Google Shape;2233;p40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36" name="Google Shape;2236;p40"/>
          <p:cNvGrpSpPr/>
          <p:nvPr/>
        </p:nvGrpSpPr>
        <p:grpSpPr>
          <a:xfrm>
            <a:off x="4437802" y="1679760"/>
            <a:ext cx="420796" cy="421770"/>
            <a:chOff x="-3137650" y="2408950"/>
            <a:chExt cx="291450" cy="292125"/>
          </a:xfrm>
        </p:grpSpPr>
        <p:sp>
          <p:nvSpPr>
            <p:cNvPr id="2237" name="Google Shape;2237;p40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42" name="Google Shape;2242;p40"/>
          <p:cNvGrpSpPr/>
          <p:nvPr/>
        </p:nvGrpSpPr>
        <p:grpSpPr>
          <a:xfrm>
            <a:off x="7103302" y="1680771"/>
            <a:ext cx="421914" cy="420759"/>
            <a:chOff x="-2571737" y="2403625"/>
            <a:chExt cx="292225" cy="291425"/>
          </a:xfrm>
        </p:grpSpPr>
        <p:sp>
          <p:nvSpPr>
            <p:cNvPr id="2243" name="Google Shape;2243;p40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8" name="Google Shape;2248;p40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9" name="Google Shape;2249;p40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41"/>
          <p:cNvSpPr txBox="1"/>
          <p:nvPr>
            <p:ph type="title"/>
          </p:nvPr>
        </p:nvSpPr>
        <p:spPr>
          <a:xfrm>
            <a:off x="2971800" y="24983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255" name="Google Shape;2255;p41"/>
          <p:cNvSpPr txBox="1"/>
          <p:nvPr>
            <p:ph idx="2" type="title"/>
          </p:nvPr>
        </p:nvSpPr>
        <p:spPr>
          <a:xfrm>
            <a:off x="2945075" y="10343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42"/>
          <p:cNvSpPr txBox="1"/>
          <p:nvPr>
            <p:ph idx="1" type="subTitle"/>
          </p:nvPr>
        </p:nvSpPr>
        <p:spPr>
          <a:xfrm>
            <a:off x="1518900" y="1788675"/>
            <a:ext cx="61722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Social media sentiments are important for businesses to understand customer perceptions.</a:t>
            </a:r>
            <a:b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This sentiment analysis project focuses on analyzing Twitter data.</a:t>
            </a:r>
            <a:b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The goal is to extract insights about the sentiments related to Apple and Google products mentioned in tweets.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261" name="Google Shape;2261;p42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43"/>
          <p:cNvSpPr txBox="1"/>
          <p:nvPr>
            <p:ph idx="1" type="subTitle"/>
          </p:nvPr>
        </p:nvSpPr>
        <p:spPr>
          <a:xfrm>
            <a:off x="1452100" y="1307725"/>
            <a:ext cx="6225600" cy="3366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</a:t>
            </a: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</a:rPr>
              <a:t>main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objective of this project is to create a model that when given a tweet or series of tweets and a product would determine how the user felt about that product.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Text Classifier – to accurately distinguish between positive, neutral, and negative sentiments, as well as point out why they are classified as such.</a:t>
            </a:r>
            <a:br>
              <a:rPr lang="en" sz="1500">
                <a:solidFill>
                  <a:srgbClr val="161516"/>
                </a:solidFill>
              </a:rPr>
            </a:br>
            <a:endParaRPr sz="1500">
              <a:solidFill>
                <a:srgbClr val="16151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Competitive Analysis – Compare the sentiment towards Apple and Google products to identify any significant differences in public perception.</a:t>
            </a:r>
            <a:br>
              <a:rPr lang="en" sz="1500">
                <a:solidFill>
                  <a:srgbClr val="161516"/>
                </a:solidFill>
              </a:rPr>
            </a:br>
            <a:endParaRPr sz="1500">
              <a:solidFill>
                <a:srgbClr val="16151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Give insights as to where the company can increase customer satisfaction.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267" name="Google Shape;2267;p43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Objectives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