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5" r:id="rId6"/>
    <p:sldId id="268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EA5514"/>
    <a:srgbClr val="EF935B"/>
    <a:srgbClr val="CC4611"/>
    <a:srgbClr val="F5BC99"/>
    <a:srgbClr val="F1A373"/>
    <a:srgbClr val="D76213"/>
    <a:srgbClr val="ED7D31"/>
    <a:srgbClr val="B1510F"/>
    <a:srgbClr val="EB7A35"/>
    <a:srgbClr val="FA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642E-3596-468E-8910-6D6FF556AB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40821" y="58922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0892312" y="2012683"/>
            <a:ext cx="2133600" cy="2133600"/>
          </a:xfrm>
          <a:prstGeom prst="ellipse">
            <a:avLst/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18592" y="1992859"/>
            <a:ext cx="2416160" cy="1821229"/>
            <a:chOff x="7687960" y="2450071"/>
            <a:chExt cx="2416160" cy="1821229"/>
          </a:xfrm>
        </p:grpSpPr>
        <p:sp>
          <p:nvSpPr>
            <p:cNvPr id="8" name="任意多边形: 形状 7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48897" y="-563308"/>
            <a:ext cx="3158203" cy="2633408"/>
            <a:chOff x="2848897" y="-563308"/>
            <a:chExt cx="3158203" cy="2633408"/>
          </a:xfrm>
        </p:grpSpPr>
        <p:sp>
          <p:nvSpPr>
            <p:cNvPr id="10" name="任意多边形: 形状 9"/>
            <p:cNvSpPr/>
            <p:nvPr/>
          </p:nvSpPr>
          <p:spPr>
            <a:xfrm>
              <a:off x="3098800" y="-393700"/>
              <a:ext cx="2908300" cy="2463800"/>
            </a:xfrm>
            <a:custGeom>
              <a:avLst/>
              <a:gdLst>
                <a:gd name="connsiteX0" fmla="*/ 0 w 2908300"/>
                <a:gd name="connsiteY0" fmla="*/ 1257300 h 2463800"/>
                <a:gd name="connsiteX1" fmla="*/ 1016000 w 2908300"/>
                <a:gd name="connsiteY1" fmla="*/ 0 h 2463800"/>
                <a:gd name="connsiteX2" fmla="*/ 2908300 w 2908300"/>
                <a:gd name="connsiteY2" fmla="*/ 1155700 h 2463800"/>
                <a:gd name="connsiteX3" fmla="*/ 1968500 w 2908300"/>
                <a:gd name="connsiteY3" fmla="*/ 2463800 h 2463800"/>
                <a:gd name="connsiteX4" fmla="*/ 0 w 2908300"/>
                <a:gd name="connsiteY4" fmla="*/ 125730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8300" h="2463800">
                  <a:moveTo>
                    <a:pt x="0" y="1257300"/>
                  </a:moveTo>
                  <a:lnTo>
                    <a:pt x="1016000" y="0"/>
                  </a:lnTo>
                  <a:lnTo>
                    <a:pt x="2908300" y="1155700"/>
                  </a:lnTo>
                  <a:lnTo>
                    <a:pt x="1968500" y="2463800"/>
                  </a:lnTo>
                  <a:lnTo>
                    <a:pt x="0" y="1257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48897" y="-563308"/>
              <a:ext cx="1672304" cy="167230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57136" y="5095569"/>
            <a:ext cx="2312015" cy="1981131"/>
            <a:chOff x="4857136" y="5095569"/>
            <a:chExt cx="2312015" cy="1981131"/>
          </a:xfrm>
        </p:grpSpPr>
        <p:sp>
          <p:nvSpPr>
            <p:cNvPr id="14" name="任意多边形: 形状 13"/>
            <p:cNvSpPr/>
            <p:nvPr/>
          </p:nvSpPr>
          <p:spPr>
            <a:xfrm rot="21322887">
              <a:off x="5022851" y="5209800"/>
              <a:ext cx="2146300" cy="1866900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857136" y="5095569"/>
              <a:ext cx="1238864" cy="123886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65256" y="5633360"/>
            <a:ext cx="2279916" cy="2277314"/>
            <a:chOff x="8865256" y="5633360"/>
            <a:chExt cx="2279916" cy="2277314"/>
          </a:xfrm>
        </p:grpSpPr>
        <p:sp>
          <p:nvSpPr>
            <p:cNvPr id="16" name="任意多边形: 形状 15"/>
            <p:cNvSpPr/>
            <p:nvPr/>
          </p:nvSpPr>
          <p:spPr>
            <a:xfrm rot="21003364">
              <a:off x="9128383" y="5676310"/>
              <a:ext cx="2016789" cy="2234364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65256" y="5633360"/>
              <a:ext cx="1504040" cy="150404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28589" y="2897108"/>
            <a:ext cx="7789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400" dirty="0">
                <a:solidFill>
                  <a:srgbClr val="CC4611"/>
                </a:solidFill>
                <a:latin typeface="华文琥珀" panose="02010800040101010101" charset="-122"/>
                <a:ea typeface="华文琥珀" panose="02010800040101010101" charset="-122"/>
                <a:cs typeface="+mn-ea"/>
                <a:sym typeface="+mn-lt"/>
              </a:rPr>
              <a:t>社交娱乐小程序的设计与实现</a:t>
            </a:r>
            <a:endParaRPr lang="zh-CN" altLang="en-US" sz="2400" b="1" spc="400" dirty="0">
              <a:solidFill>
                <a:srgbClr val="CC4611"/>
              </a:solidFill>
              <a:latin typeface="华文琥珀" panose="02010800040101010101" charset="-122"/>
              <a:ea typeface="华文琥珀" panose="02010800040101010101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0299" y="3683587"/>
            <a:ext cx="6329468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350" spc="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A applet which used to make friend in some sociol activities. </a:t>
            </a:r>
            <a:endParaRPr lang="zh-CN" altLang="en-US" sz="1350" spc="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65" y="1458595"/>
            <a:ext cx="404431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6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A5514"/>
                </a:solidFill>
                <a:effectLst/>
                <a:latin typeface="华文琥珀" panose="02010800040101010101" charset="-122"/>
                <a:ea typeface="华文琥珀" panose="02010800040101010101" charset="-122"/>
              </a:rPr>
              <a:t>哈</a:t>
            </a:r>
            <a:endParaRPr lang="zh-CN" altLang="en-US" sz="9600">
              <a:ln w="22225">
                <a:solidFill>
                  <a:schemeClr val="accent2"/>
                </a:solidFill>
                <a:prstDash val="solid"/>
              </a:ln>
              <a:solidFill>
                <a:srgbClr val="EA5514"/>
              </a:solidFill>
              <a:effectLst/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5">
        <p:random/>
      </p:transition>
    </mc:Choice>
    <mc:Fallback>
      <p:transition spd="slow" advTm="600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3924300"/>
            <a:ext cx="12192000" cy="2933700"/>
            <a:chOff x="0" y="3924300"/>
            <a:chExt cx="12192000" cy="29337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0" y="3924300"/>
              <a:ext cx="12192000" cy="29337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3924300"/>
              <a:ext cx="12192000" cy="2933700"/>
            </a:xfrm>
            <a:prstGeom prst="rect">
              <a:avLst/>
            </a:prstGeom>
            <a:solidFill>
              <a:srgbClr val="EF935B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98076" y="1659585"/>
            <a:ext cx="97780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针对年轻群体休闲娱乐的活动来交友的一款小程序，主要为喝酒、剧本杀、密室逃脱等活动组队交友。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8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8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方便年轻人线上匹配组队，线下娱乐交友，化被动为主动。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684">
        <p:random/>
      </p:transition>
    </mc:Choice>
    <mc:Fallback>
      <p:transition spd="slow" advTm="268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29029" y="2348578"/>
            <a:ext cx="12830629" cy="2859329"/>
          </a:xfrm>
          <a:custGeom>
            <a:avLst/>
            <a:gdLst>
              <a:gd name="connsiteX0" fmla="*/ 0 w 12830629"/>
              <a:gd name="connsiteY0" fmla="*/ 2859329 h 2859329"/>
              <a:gd name="connsiteX1" fmla="*/ 1378858 w 12830629"/>
              <a:gd name="connsiteY1" fmla="*/ 798301 h 2859329"/>
              <a:gd name="connsiteX2" fmla="*/ 4601029 w 12830629"/>
              <a:gd name="connsiteY2" fmla="*/ 2743215 h 2859329"/>
              <a:gd name="connsiteX3" fmla="*/ 6081486 w 12830629"/>
              <a:gd name="connsiteY3" fmla="*/ 348358 h 2859329"/>
              <a:gd name="connsiteX4" fmla="*/ 8839200 w 12830629"/>
              <a:gd name="connsiteY4" fmla="*/ 2351329 h 2859329"/>
              <a:gd name="connsiteX5" fmla="*/ 10334172 w 12830629"/>
              <a:gd name="connsiteY5" fmla="*/ 15 h 2859329"/>
              <a:gd name="connsiteX6" fmla="*/ 12830629 w 12830629"/>
              <a:gd name="connsiteY6" fmla="*/ 2322301 h 285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0629" h="2859329">
                <a:moveTo>
                  <a:pt x="0" y="2859329"/>
                </a:moveTo>
                <a:cubicBezTo>
                  <a:pt x="306010" y="1838491"/>
                  <a:pt x="612020" y="817653"/>
                  <a:pt x="1378858" y="798301"/>
                </a:cubicBezTo>
                <a:cubicBezTo>
                  <a:pt x="2145696" y="778949"/>
                  <a:pt x="3817258" y="2818205"/>
                  <a:pt x="4601029" y="2743215"/>
                </a:cubicBezTo>
                <a:cubicBezTo>
                  <a:pt x="5384800" y="2668225"/>
                  <a:pt x="5375124" y="413672"/>
                  <a:pt x="6081486" y="348358"/>
                </a:cubicBezTo>
                <a:cubicBezTo>
                  <a:pt x="6787848" y="283044"/>
                  <a:pt x="8130419" y="2409386"/>
                  <a:pt x="8839200" y="2351329"/>
                </a:cubicBezTo>
                <a:cubicBezTo>
                  <a:pt x="9547981" y="2293272"/>
                  <a:pt x="9668934" y="4853"/>
                  <a:pt x="10334172" y="15"/>
                </a:cubicBezTo>
                <a:cubicBezTo>
                  <a:pt x="10999410" y="-4823"/>
                  <a:pt x="11915019" y="1158739"/>
                  <a:pt x="12830629" y="232230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8710" y="2856593"/>
            <a:ext cx="638628" cy="638628"/>
            <a:chOff x="878710" y="2380343"/>
            <a:chExt cx="638628" cy="638628"/>
          </a:xfrm>
        </p:grpSpPr>
        <p:sp>
          <p:nvSpPr>
            <p:cNvPr id="16" name="椭圆 15"/>
            <p:cNvSpPr/>
            <p:nvPr/>
          </p:nvSpPr>
          <p:spPr>
            <a:xfrm>
              <a:off x="878710" y="2380343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8710" y="2499602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01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82388" y="4685393"/>
            <a:ext cx="638628" cy="638628"/>
            <a:chOff x="4182388" y="4209143"/>
            <a:chExt cx="638628" cy="638628"/>
          </a:xfrm>
        </p:grpSpPr>
        <p:sp>
          <p:nvSpPr>
            <p:cNvPr id="17" name="椭圆 16"/>
            <p:cNvSpPr/>
            <p:nvPr/>
          </p:nvSpPr>
          <p:spPr>
            <a:xfrm>
              <a:off x="4182388" y="4209143"/>
              <a:ext cx="638628" cy="63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82388" y="4328402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02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76686" y="2348578"/>
            <a:ext cx="638628" cy="638628"/>
            <a:chOff x="5776686" y="1872328"/>
            <a:chExt cx="638628" cy="638628"/>
          </a:xfrm>
        </p:grpSpPr>
        <p:sp>
          <p:nvSpPr>
            <p:cNvPr id="18" name="椭圆 17"/>
            <p:cNvSpPr/>
            <p:nvPr/>
          </p:nvSpPr>
          <p:spPr>
            <a:xfrm>
              <a:off x="5776686" y="1872328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76686" y="1991587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03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97586" y="4308022"/>
            <a:ext cx="638628" cy="638628"/>
            <a:chOff x="8497586" y="3831772"/>
            <a:chExt cx="638628" cy="638628"/>
          </a:xfrm>
        </p:grpSpPr>
        <p:sp>
          <p:nvSpPr>
            <p:cNvPr id="19" name="椭圆 18"/>
            <p:cNvSpPr/>
            <p:nvPr/>
          </p:nvSpPr>
          <p:spPr>
            <a:xfrm>
              <a:off x="8497586" y="3831772"/>
              <a:ext cx="638628" cy="63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97586" y="3951031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04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36034" y="2014750"/>
            <a:ext cx="638628" cy="638628"/>
            <a:chOff x="10036034" y="1538500"/>
            <a:chExt cx="638628" cy="638628"/>
          </a:xfrm>
        </p:grpSpPr>
        <p:sp>
          <p:nvSpPr>
            <p:cNvPr id="20" name="椭圆 19"/>
            <p:cNvSpPr/>
            <p:nvPr/>
          </p:nvSpPr>
          <p:spPr>
            <a:xfrm>
              <a:off x="10036034" y="1538500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036034" y="1657759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05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42848" y="4559973"/>
            <a:ext cx="203845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可以分享当下时光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2848" y="4124384"/>
            <a:ext cx="15185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分享动态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81248" y="3222740"/>
            <a:ext cx="203845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根据用户需求发起和接受请求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81248" y="2787151"/>
            <a:ext cx="15185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按需匹配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6035" y="4231627"/>
            <a:ext cx="203845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在所匹配好友中进行选择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56035" y="3796038"/>
            <a:ext cx="15185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选择好友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92197" y="2691977"/>
            <a:ext cx="203845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匹配后可以与队友聊天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92197" y="2256388"/>
            <a:ext cx="15185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实时聊天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915383" y="4359918"/>
            <a:ext cx="203845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用户动态集合和用户信息更改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15383" y="3924329"/>
            <a:ext cx="15185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个人中心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578276">
            <a:off x="9086063" y="6221607"/>
            <a:ext cx="1343814" cy="1012928"/>
            <a:chOff x="7687960" y="2450071"/>
            <a:chExt cx="2416160" cy="1821229"/>
          </a:xfrm>
        </p:grpSpPr>
        <p:sp>
          <p:nvSpPr>
            <p:cNvPr id="42" name="任意多边形: 形状 41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578276">
            <a:off x="11281928" y="67440"/>
            <a:ext cx="1343814" cy="1012928"/>
            <a:chOff x="7687960" y="2450071"/>
            <a:chExt cx="2416160" cy="1821229"/>
          </a:xfrm>
        </p:grpSpPr>
        <p:sp>
          <p:nvSpPr>
            <p:cNvPr id="45" name="任意多边形: 形状 44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578276">
            <a:off x="1712315" y="6500021"/>
            <a:ext cx="860324" cy="648488"/>
            <a:chOff x="7687960" y="2450071"/>
            <a:chExt cx="2416160" cy="182122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809">
        <p:random/>
      </p:transition>
    </mc:Choice>
    <mc:Fallback>
      <p:transition spd="slow" advTm="1080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61025" y="218440"/>
            <a:ext cx="2809240" cy="608139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56040" y="218440"/>
            <a:ext cx="2780030" cy="601916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651248" y="1516157"/>
            <a:ext cx="3761951" cy="1777833"/>
            <a:chOff x="705771" y="4146283"/>
            <a:chExt cx="3761951" cy="1777833"/>
          </a:xfrm>
        </p:grpSpPr>
        <p:sp>
          <p:nvSpPr>
            <p:cNvPr id="28" name="任意多边形: 形状 27"/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05771" y="4146283"/>
              <a:ext cx="2643505" cy="476397"/>
              <a:chOff x="705771" y="4146283"/>
              <a:chExt cx="2643505" cy="476397"/>
            </a:xfrm>
          </p:grpSpPr>
          <p:sp>
            <p:nvSpPr>
              <p:cNvPr id="23" name="矩形: 圆角 21"/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48951" y="4199623"/>
                <a:ext cx="26003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sz="16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登录注册页</a:t>
                </a:r>
                <a:endParaRPr lang="zh-CN" sz="16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5211445" y="6997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4540" y="3116580"/>
            <a:ext cx="3175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用户名禁止重名</a:t>
            </a:r>
            <a:endParaRPr lang="zh-CN" altLang="en-US" sz="1600"/>
          </a:p>
          <a:p>
            <a:r>
              <a:rPr lang="zh-CN" altLang="en-US" sz="1600"/>
              <a:t>密码传输</a:t>
            </a:r>
            <a:r>
              <a:rPr lang="en-US" altLang="zh-CN" sz="1600"/>
              <a:t>hash</a:t>
            </a:r>
            <a:r>
              <a:rPr lang="zh-CN" altLang="en-US" sz="1600"/>
              <a:t>加密</a:t>
            </a:r>
            <a:endParaRPr lang="zh-CN" altLang="en-US" sz="1600"/>
          </a:p>
          <a:p>
            <a:r>
              <a:rPr lang="en-US" altLang="zh-CN" sz="1600"/>
              <a:t>JWT</a:t>
            </a:r>
            <a:r>
              <a:rPr lang="zh-CN" altLang="en-US" sz="1600"/>
              <a:t>身份验证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74">
        <p:random/>
      </p:transition>
    </mc:Choice>
    <mc:Fallback>
      <p:transition spd="slow" advTm="42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255" y="72390"/>
            <a:ext cx="3036570" cy="657415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50638" y="1476152"/>
            <a:ext cx="3761951" cy="1777833"/>
            <a:chOff x="705771" y="4146283"/>
            <a:chExt cx="3761951" cy="1777833"/>
          </a:xfrm>
        </p:grpSpPr>
        <p:sp>
          <p:nvSpPr>
            <p:cNvPr id="28" name="任意多边形: 形状 27"/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05771" y="4146283"/>
              <a:ext cx="2643505" cy="476397"/>
              <a:chOff x="705771" y="4146283"/>
              <a:chExt cx="2643505" cy="476397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48951" y="4199623"/>
                <a:ext cx="26003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16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主页用户分享页</a:t>
                </a:r>
                <a:endParaRPr lang="zh-CN" sz="16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850900" y="3244850"/>
            <a:ext cx="333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哈社区：用户分享集结地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536305" y="586740"/>
            <a:ext cx="768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355455" y="436880"/>
            <a:ext cx="207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分享按钮，可以拍照或者从图库中分享内容</a:t>
            </a:r>
            <a:endParaRPr lang="zh-CN" altLang="en-US" sz="12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910580" y="586740"/>
            <a:ext cx="579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29400" y="457200"/>
            <a:ext cx="868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消息页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74">
        <p:random/>
      </p:transition>
    </mc:Choice>
    <mc:Fallback>
      <p:transition spd="slow" advTm="42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51248" y="1296447"/>
            <a:ext cx="3761951" cy="1777833"/>
            <a:chOff x="705771" y="4146283"/>
            <a:chExt cx="3761951" cy="1777833"/>
          </a:xfrm>
        </p:grpSpPr>
        <p:sp>
          <p:nvSpPr>
            <p:cNvPr id="28" name="任意多边形: 形状 27"/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05771" y="4146283"/>
              <a:ext cx="2643505" cy="476397"/>
              <a:chOff x="705771" y="4146283"/>
              <a:chExt cx="2643505" cy="476397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48951" y="4199623"/>
                <a:ext cx="26003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16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按需匹配页</a:t>
                </a:r>
                <a:endParaRPr lang="zh-CN" sz="16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253365"/>
            <a:ext cx="2459990" cy="5325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0" y="281305"/>
            <a:ext cx="2449195" cy="53022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820410" y="956310"/>
            <a:ext cx="299529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13830" y="680720"/>
            <a:ext cx="1607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开哈</a:t>
            </a:r>
            <a:r>
              <a:rPr lang="en-US" altLang="zh-CN" sz="1200"/>
              <a:t>/</a:t>
            </a:r>
            <a:r>
              <a:rPr lang="zh-CN" altLang="en-US" sz="1200"/>
              <a:t>等哈切换按钮</a:t>
            </a:r>
            <a:endParaRPr lang="zh-CN" altLang="en-US" sz="1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95" y="1687195"/>
            <a:ext cx="1797685" cy="234188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6289675" y="2623820"/>
            <a:ext cx="2087245" cy="196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425305" y="2643505"/>
            <a:ext cx="808355" cy="101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51320" y="2378075"/>
            <a:ext cx="1158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娱乐项目选择</a:t>
            </a:r>
            <a:endParaRPr lang="zh-CN" altLang="en-US" sz="12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79515" y="2973070"/>
            <a:ext cx="2106930" cy="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52615" y="2717800"/>
            <a:ext cx="848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人数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7517765" y="3292475"/>
            <a:ext cx="8489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98970" y="3202940"/>
            <a:ext cx="478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备注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72465" y="2993390"/>
            <a:ext cx="2266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开哈：主动找人组队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等哈：被动等人组队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74">
        <p:random/>
      </p:transition>
    </mc:Choice>
    <mc:Fallback>
      <p:transition spd="slow" advTm="42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0948" y="1336452"/>
            <a:ext cx="3761951" cy="1777833"/>
            <a:chOff x="705771" y="4146283"/>
            <a:chExt cx="3761951" cy="1777833"/>
          </a:xfrm>
        </p:grpSpPr>
        <p:sp>
          <p:nvSpPr>
            <p:cNvPr id="28" name="任意多边形: 形状 27"/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05771" y="4146283"/>
              <a:ext cx="2643505" cy="476397"/>
              <a:chOff x="705771" y="4146283"/>
              <a:chExt cx="2643505" cy="476397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48951" y="4199623"/>
                <a:ext cx="26003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16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选择好友</a:t>
                </a:r>
                <a:endParaRPr lang="zh-CN" sz="16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6775" y="1012190"/>
            <a:ext cx="2467610" cy="5344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55" y="1012190"/>
            <a:ext cx="2454910" cy="5314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4390" y="3782060"/>
            <a:ext cx="244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等哈用户的申请会在这等待开哈用户来匹配</a:t>
            </a:r>
            <a:endParaRPr lang="zh-CN" altLang="en-US" sz="14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437755" y="4191635"/>
            <a:ext cx="1168400" cy="95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19670" y="3920490"/>
            <a:ext cx="1005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用户最新分享</a:t>
            </a:r>
            <a:endParaRPr lang="zh-CN" altLang="en-US" sz="10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038340" y="5789295"/>
            <a:ext cx="195770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37780" y="5513705"/>
            <a:ext cx="1358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发消息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74">
        <p:random/>
      </p:transition>
    </mc:Choice>
    <mc:Fallback>
      <p:transition spd="slow" advTm="42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4428" y="1386617"/>
            <a:ext cx="3761951" cy="1777833"/>
            <a:chOff x="705771" y="4146283"/>
            <a:chExt cx="3761951" cy="1777833"/>
          </a:xfrm>
        </p:grpSpPr>
        <p:sp>
          <p:nvSpPr>
            <p:cNvPr id="28" name="任意多边形: 形状 27"/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05771" y="4146283"/>
              <a:ext cx="2643505" cy="476397"/>
              <a:chOff x="705771" y="4146283"/>
              <a:chExt cx="2643505" cy="476397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48951" y="4199623"/>
                <a:ext cx="26003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16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实时聊天</a:t>
                </a:r>
                <a:endParaRPr lang="zh-CN" sz="16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590" y="281305"/>
            <a:ext cx="2965450" cy="64192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7870" y="3576955"/>
            <a:ext cx="2945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与匹配用户聊天</a:t>
            </a:r>
            <a:endParaRPr lang="zh-CN" altLang="en-US" sz="1600"/>
          </a:p>
          <a:p>
            <a:r>
              <a:rPr lang="zh-CN" altLang="en-US" sz="1600"/>
              <a:t>聊天室是基于</a:t>
            </a:r>
            <a:r>
              <a:rPr lang="en-US" altLang="zh-CN" sz="1600"/>
              <a:t>socket.io</a:t>
            </a:r>
            <a:r>
              <a:rPr lang="zh-CN" altLang="en-US" sz="1600"/>
              <a:t>搭建的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290" y="208915"/>
            <a:ext cx="2974975" cy="6438900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5370830" y="87630"/>
            <a:ext cx="4204335" cy="708660"/>
          </a:xfrm>
          <a:custGeom>
            <a:avLst/>
            <a:gdLst>
              <a:gd name="connisteX0" fmla="*/ 0 w 4204335"/>
              <a:gd name="connsiteY0" fmla="*/ 708660 h 708660"/>
              <a:gd name="connisteX1" fmla="*/ 0 w 4204335"/>
              <a:gd name="connsiteY1" fmla="*/ 0 h 708660"/>
              <a:gd name="connisteX2" fmla="*/ 4104005 w 4204335"/>
              <a:gd name="connsiteY2" fmla="*/ 9525 h 708660"/>
              <a:gd name="connisteX3" fmla="*/ 4094480 w 4204335"/>
              <a:gd name="connsiteY3" fmla="*/ 379095 h 708660"/>
              <a:gd name="connisteX4" fmla="*/ 4104005 w 4204335"/>
              <a:gd name="connsiteY4" fmla="*/ 359410 h 708660"/>
              <a:gd name="connisteX5" fmla="*/ 4023995 w 4204335"/>
              <a:gd name="connsiteY5" fmla="*/ 339090 h 708660"/>
              <a:gd name="connisteX6" fmla="*/ 4094480 w 4204335"/>
              <a:gd name="connsiteY6" fmla="*/ 389255 h 708660"/>
              <a:gd name="connisteX7" fmla="*/ 4204335 w 4204335"/>
              <a:gd name="connsiteY7" fmla="*/ 339090 h 708660"/>
              <a:gd name="connisteX8" fmla="*/ 4094480 w 4204335"/>
              <a:gd name="connsiteY8" fmla="*/ 359410 h 708660"/>
              <a:gd name="connisteX9" fmla="*/ 4094480 w 4204335"/>
              <a:gd name="connsiteY9" fmla="*/ 369570 h 708660"/>
              <a:gd name="connisteX10" fmla="*/ 4104005 w 4204335"/>
              <a:gd name="connsiteY10" fmla="*/ 359410 h 7086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4204335" h="708660">
                <a:moveTo>
                  <a:pt x="0" y="708660"/>
                </a:moveTo>
                <a:lnTo>
                  <a:pt x="0" y="0"/>
                </a:lnTo>
                <a:lnTo>
                  <a:pt x="4104005" y="9525"/>
                </a:lnTo>
                <a:lnTo>
                  <a:pt x="4094480" y="379095"/>
                </a:lnTo>
                <a:lnTo>
                  <a:pt x="4104005" y="359410"/>
                </a:lnTo>
                <a:lnTo>
                  <a:pt x="4023995" y="339090"/>
                </a:lnTo>
                <a:lnTo>
                  <a:pt x="4094480" y="389255"/>
                </a:lnTo>
                <a:lnTo>
                  <a:pt x="4204335" y="339090"/>
                </a:lnTo>
                <a:lnTo>
                  <a:pt x="4094480" y="359410"/>
                </a:lnTo>
                <a:lnTo>
                  <a:pt x="4094480" y="369570"/>
                </a:lnTo>
                <a:lnTo>
                  <a:pt x="4104005" y="35941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74">
        <p:random/>
      </p:transition>
    </mc:Choice>
    <mc:Fallback>
      <p:transition spd="slow" advTm="42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/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4461" y="281516"/>
            <a:ext cx="338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spc="400" dirty="0">
                <a:solidFill>
                  <a:srgbClr val="EF935B"/>
                </a:solidFill>
                <a:cs typeface="+mn-ea"/>
                <a:sym typeface="+mn-lt"/>
              </a:rPr>
              <a:t>小程序主要功能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93" y="754574"/>
            <a:ext cx="4796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Main functions of applet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31258" y="1375822"/>
            <a:ext cx="3761951" cy="1777833"/>
            <a:chOff x="705771" y="4146283"/>
            <a:chExt cx="3761951" cy="1777833"/>
          </a:xfrm>
        </p:grpSpPr>
        <p:sp>
          <p:nvSpPr>
            <p:cNvPr id="28" name="任意多边形: 形状 27"/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05771" y="4146283"/>
              <a:ext cx="2643505" cy="476397"/>
              <a:chOff x="705771" y="4146283"/>
              <a:chExt cx="2643505" cy="476397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48951" y="4199623"/>
                <a:ext cx="26003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16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用户个人中心</a:t>
                </a:r>
                <a:endParaRPr lang="zh-CN" sz="16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0" y="215265"/>
            <a:ext cx="2969260" cy="6427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2145" y="3642360"/>
            <a:ext cx="3015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点击头像可修改头像</a:t>
            </a:r>
            <a:endParaRPr lang="zh-CN" altLang="en-US" sz="1600"/>
          </a:p>
          <a:p>
            <a:r>
              <a:rPr lang="zh-CN" altLang="en-US" sz="1600"/>
              <a:t>点击个签可修改个签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864870"/>
            <a:ext cx="2585720" cy="29114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729095" y="1275715"/>
            <a:ext cx="2326640" cy="101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895" y="935990"/>
            <a:ext cx="709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头像修改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74">
        <p:random/>
      </p:transition>
    </mc:Choice>
    <mc:Fallback>
      <p:transition spd="slow" advTm="42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TIMING" val="|0.4|1.5|1.3|1"/>
</p:tagLst>
</file>

<file path=ppt/tags/tag10.xml><?xml version="1.0" encoding="utf-8"?>
<p:tagLst xmlns:p="http://schemas.openxmlformats.org/presentationml/2006/main">
  <p:tag name="TIMING" val="|0.6|0.7|0.7|0.6|0.5"/>
</p:tagLst>
</file>

<file path=ppt/tags/tag11.xml><?xml version="1.0" encoding="utf-8"?>
<p:tagLst xmlns:p="http://schemas.openxmlformats.org/presentationml/2006/main">
  <p:tag name="TIMING" val="|0.6|0.7|0.7|0.6|0.5"/>
</p:tagLst>
</file>

<file path=ppt/tags/tag12.xml><?xml version="1.0" encoding="utf-8"?>
<p:tagLst xmlns:p="http://schemas.openxmlformats.org/presentationml/2006/main">
  <p:tag name="ISPRING_PRESENTATION_TITLE" val="PowerPoint 演示文稿111"/>
  <p:tag name="COMMONDATA" val="eyJoZGlkIjoiMWVkMTJjYzllNGIxMmI0MjgzYmUzMzAwOTI5NTU0Y2YifQ=="/>
</p:tagLst>
</file>

<file path=ppt/tags/tag2.xml><?xml version="1.0" encoding="utf-8"?>
<p:tagLst xmlns:p="http://schemas.openxmlformats.org/presentationml/2006/main">
  <p:tag name="TIMING" val="|0.6|0.5|0.8"/>
</p:tagLst>
</file>

<file path=ppt/tags/tag3.xml><?xml version="1.0" encoding="utf-8"?>
<p:tagLst xmlns:p="http://schemas.openxmlformats.org/presentationml/2006/main">
  <p:tag name="TIMING" val="|0.8|0.8|0.8|0.7|0.9|0.8|0.7|0.6|0.6|0.8|0.8|0.6|0.6"/>
</p:tagLst>
</file>

<file path=ppt/tags/tag4.xml><?xml version="1.0" encoding="utf-8"?>
<p:tagLst xmlns:p="http://schemas.openxmlformats.org/presentationml/2006/main">
  <p:tag name="KSO_WM_UNIT_PLACING_PICTURE_USER_VIEWPORT" val="{&quot;height&quot;:9577,&quot;width&quot;:4424}"/>
</p:tagLst>
</file>

<file path=ppt/tags/tag5.xml><?xml version="1.0" encoding="utf-8"?>
<p:tagLst xmlns:p="http://schemas.openxmlformats.org/presentationml/2006/main">
  <p:tag name="KSO_WM_UNIT_PLACING_PICTURE_USER_VIEWPORT" val="{&quot;height&quot;:12630,&quot;width&quot;:5835}"/>
</p:tagLst>
</file>

<file path=ppt/tags/tag6.xml><?xml version="1.0" encoding="utf-8"?>
<p:tagLst xmlns:p="http://schemas.openxmlformats.org/presentationml/2006/main">
  <p:tag name="TIMING" val="|0.6|0.7|0.7|0.6|0.5"/>
</p:tagLst>
</file>

<file path=ppt/tags/tag7.xml><?xml version="1.0" encoding="utf-8"?>
<p:tagLst xmlns:p="http://schemas.openxmlformats.org/presentationml/2006/main">
  <p:tag name="TIMING" val="|0.6|0.7|0.7|0.6|0.5"/>
</p:tagLst>
</file>

<file path=ppt/tags/tag8.xml><?xml version="1.0" encoding="utf-8"?>
<p:tagLst xmlns:p="http://schemas.openxmlformats.org/presentationml/2006/main">
  <p:tag name="TIMING" val="|0.6|0.7|0.7|0.6|0.5"/>
</p:tagLst>
</file>

<file path=ppt/tags/tag9.xml><?xml version="1.0" encoding="utf-8"?>
<p:tagLst xmlns:p="http://schemas.openxmlformats.org/presentationml/2006/main">
  <p:tag name="TIMING" val="|0.6|0.7|0.7|0.6|0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1qjicd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演示</Application>
  <PresentationFormat>自定义</PresentationFormat>
  <Paragraphs>117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华文琥珀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简洁橙色圆点</dc:title>
  <dc:creator>第一PPT</dc:creator>
  <cp:keywords>www.1ppt.com</cp:keywords>
  <dc:description>www.1ppt.com</dc:description>
  <cp:lastModifiedBy>REVOL</cp:lastModifiedBy>
  <cp:revision>232</cp:revision>
  <dcterms:created xsi:type="dcterms:W3CDTF">2019-11-11T03:32:00Z</dcterms:created>
  <dcterms:modified xsi:type="dcterms:W3CDTF">2022-06-20T09:48:37Z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8A7E411CB30C4429820F7ADDDD55C3C7</vt:lpwstr>
  </property>
  <property fmtid="{D5CDD505-2E9C-101B-9397-08002B2CF9AE}" pid="3" name="KSOProductBuildVer">
    <vt:lpwstr>2052-11.1.0.11830</vt:lpwstr>
  </property>
</Properties>
</file>