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4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F777C-B3DC-A040-9587-8C60AF21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B2B17A-16BE-634E-866A-47827D57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840FF-8822-C54A-BDE3-C05C7010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1A61C-8425-394C-B324-CA2DC88B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2BD23-A41C-DD42-9BDC-79216868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103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3E0E-37C9-A341-983F-1F27A1C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9C022-6A0B-A945-B73D-3FBAD1043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59A91-DA73-F945-A389-C3B88751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B3D8B4-32C0-574A-A6E9-E575F853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1B50E-C7F8-DC41-9CFE-7CF033BB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5753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777640-4B5B-0F4D-B332-AF6237CF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A37D16-DF54-7A40-B669-D4F35F4B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DCDA0-6842-A641-8A4E-DB96FE21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B5A29-9CCB-CD44-9F72-A3186EBC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9C62B-5C90-314D-A4FF-12E7313E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71346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03D6E-30C0-8242-B897-5C06AC7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4D6BF0-CF22-7345-8DD6-CF73F0D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93A8B-0A14-6C48-96CE-B4B102D8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B8C9A-1015-D64C-B683-4AD67990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6FA91-08EE-1E40-96FD-F834293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6750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1E6F-F54E-C148-AFA9-E2E63B35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81F10-8340-4A4D-90E0-FD97546E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C025-779C-4046-BA27-84A319C2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2DE87-BE40-674A-AB17-2A56F028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85799-C735-A541-8ADF-0118B32B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7375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A7E2F-8A9C-6E44-B7E6-ED5F239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BBCF2-32F6-5342-A0CD-04CE8024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C65BAA-607C-F942-A9CA-F3B308EC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F5B0D7-9F6E-3D44-912E-ABFB52A5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203FBB-F9A5-BC41-8CD5-6C02159C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E77E4D-D7C5-2546-BCE7-79717BC5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690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896B1-82C5-2E4B-BA6D-D8B0813D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92A43-BFAA-4946-B4B2-BAB912B2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F1B90A-7100-D141-8B91-6A0C616C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B6CBE0-B515-BE41-A9C4-69765A698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785F49-DA13-BC4A-866B-695D5DB5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F82DDD-5482-C746-B7B6-65056DE0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B89520-6E73-3643-9E5B-6CCD4DB2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C5F388-BF5C-124A-85DA-53422EB0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0313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EA09-3E9C-504B-AF42-7B915E4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ED42DC-2BE6-BA45-89E8-22B989BE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4269A5-BFF1-DB41-AACE-EA8F2283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CA963-694E-A845-A5F4-7F176F8C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5095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D8C8D2-8314-3A40-8A61-802E772F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977B53-2B9A-F24A-9793-EC8F0369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257C33-0EE0-E24C-B81C-C2FAC587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544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4B803-25C0-3F41-B5CF-A7A45B7E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57F4A-833D-164F-A516-CFD06678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172477-ED1C-BF45-A93B-D2650D18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52734-92C8-8047-A892-AFF28E6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5DFFA-C1A6-2F48-8704-A1116ED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A0CB3-2B28-E84F-9918-75960458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1377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D1BD4-28C7-9A44-BE45-FFD43A0A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4FF4DF-50D5-D247-A9AB-8C764EE1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FC81D9-E7E5-6F49-8FA4-93F7360B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A02810-2FB4-264D-9F4B-72D4E961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E7EEC0-08F3-E945-B48E-5E89A5AF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07345-5EE8-914F-870A-F07DD4D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912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DBB30-2B19-D044-B6AE-76B7830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7C24C-A9C5-AA4C-B2B5-FD836817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0B5BD-2A89-254B-9878-1575C178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15C9-61D3-4B42-A12A-45CCE264984C}" type="datetimeFigureOut">
              <a:rPr lang="ru-US" smtClean="0"/>
              <a:t>9/25/21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D0263-119B-384E-9135-FB38A512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6227B-8A2D-F040-AA15-A0BD7EBE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4981-536C-B947-B693-80E2D35C14B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93556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56C3EF0-5ABF-8B4A-B1BE-3370490D9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r="6363" b="-1"/>
          <a:stretch/>
        </p:blipFill>
        <p:spPr>
          <a:xfrm>
            <a:off x="7816130" y="-2"/>
            <a:ext cx="4375870" cy="6858000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68812B5-B645-9643-8C04-8AEA66427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"/>
          <a:stretch/>
        </p:blipFill>
        <p:spPr>
          <a:xfrm>
            <a:off x="3595404" y="33"/>
            <a:ext cx="494229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FE09B-3EA7-AB46-8414-2D414422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1511589"/>
            <a:ext cx="3430958" cy="2896432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000" dirty="0"/>
              <a:t>Системный подход в изучении общества в трудах Маркса и Энгельса</a:t>
            </a:r>
            <a:endParaRPr lang="ru-US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78018-7495-E048-9339-26FFA63E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1" y="4769996"/>
            <a:ext cx="3430959" cy="1334930"/>
          </a:xfrm>
        </p:spPr>
        <p:txBody>
          <a:bodyPr>
            <a:normAutofit/>
          </a:bodyPr>
          <a:lstStyle/>
          <a:p>
            <a:pPr algn="l"/>
            <a:r>
              <a:rPr lang="ru-RU" sz="2100" dirty="0"/>
              <a:t>Коновалов Илья</a:t>
            </a:r>
            <a:endParaRPr lang="en-US" sz="2100" dirty="0"/>
          </a:p>
          <a:p>
            <a:pPr algn="l"/>
            <a:r>
              <a:rPr lang="ru-RU" sz="2100" dirty="0"/>
              <a:t>ИУ5-15Б</a:t>
            </a:r>
            <a:endParaRPr lang="ru-US" sz="2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2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147CC-72C9-054F-ADBE-BEE4D463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внимание!</a:t>
            </a:r>
            <a:endParaRPr lang="ru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8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2D28BCE-75DD-5C46-8911-A76B5A76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15" y="1321158"/>
            <a:ext cx="4825912" cy="39234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58D92-D6B6-3F44-B624-976D25BD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180" y="355600"/>
            <a:ext cx="10515600" cy="1325563"/>
          </a:xfrm>
        </p:spPr>
        <p:txBody>
          <a:bodyPr/>
          <a:lstStyle/>
          <a:p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Марксизм</a:t>
            </a:r>
            <a:r>
              <a:rPr lang="ru-RU" dirty="0"/>
              <a:t> </a:t>
            </a:r>
            <a:endParaRPr lang="ru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79B84D-63D8-B245-BB00-BD53FD4E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395" y="1429460"/>
            <a:ext cx="5157787" cy="823912"/>
          </a:xfrm>
        </p:spPr>
        <p:txBody>
          <a:bodyPr/>
          <a:lstStyle/>
          <a:p>
            <a:r>
              <a:rPr lang="ru-RU" dirty="0"/>
              <a:t>Карл Маркс (1818-1883)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B1CBF-0729-304A-9877-DAC00922C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15" y="2948504"/>
            <a:ext cx="5157787" cy="3684588"/>
          </a:xfrm>
        </p:spPr>
        <p:txBody>
          <a:bodyPr/>
          <a:lstStyle/>
          <a:p>
            <a:r>
              <a:rPr lang="ru-RU" dirty="0"/>
              <a:t>Немецкий социальный философ и экономист, пролетарский революционер, идейный вдохновитель социалистических экспериментов ХХ века.</a:t>
            </a:r>
            <a:endParaRPr lang="ru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CB9A0E5-0818-0C4D-9E3C-37BB2E51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30490" y="1761211"/>
            <a:ext cx="5183188" cy="497759"/>
          </a:xfrm>
        </p:spPr>
        <p:txBody>
          <a:bodyPr/>
          <a:lstStyle/>
          <a:p>
            <a:r>
              <a:rPr lang="ru-RU" dirty="0"/>
              <a:t>Фридрих Энгельс (1820-1895)</a:t>
            </a:r>
            <a:endParaRPr lang="ru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C771-486A-B041-823D-7E76B61A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994" y="3165580"/>
            <a:ext cx="5183188" cy="3684588"/>
          </a:xfrm>
        </p:spPr>
        <p:txBody>
          <a:bodyPr/>
          <a:lstStyle/>
          <a:p>
            <a:r>
              <a:rPr lang="ru-RU" dirty="0"/>
              <a:t>Немецкий политический деятель, историк и предприниматель. Друг и единомышленник Карла Маркса и соавтор его трудов.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3172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F0B6A46-2DFF-5E4D-8D47-7754DC129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" b="11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1DF6-E9E6-EC45-BB1A-3F475D7A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Основные положения марксизма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A70B9B-819E-E44B-AD4A-0952F9D4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11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i="1"/>
              <a:t>Материализм общества : первичность материи перед сознанием. Материалистически-диалектический характер;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i="1"/>
              <a:t>Разделение общества на страты, а не на социальные группы и сословия: на классы;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i="1"/>
              <a:t>Новый способ понимания экономических отношений между классами: применение производственных отношений новой формации;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i="1"/>
              <a:t>Экономика образует общество: производственные отношения=базис; товарно-денежные отношения между людьми;</a:t>
            </a:r>
          </a:p>
        </p:txBody>
      </p:sp>
    </p:spTree>
    <p:extLst>
      <p:ext uri="{BB962C8B-B14F-4D97-AF65-F5344CB8AC3E}">
        <p14:creationId xmlns:p14="http://schemas.microsoft.com/office/powerpoint/2010/main" val="1778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86F6418-40A2-2D46-833A-5162973F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22" y="2549652"/>
            <a:ext cx="4308348" cy="43083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9F1B5-70F1-174B-BCB1-AE8BD10C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68" y="0"/>
            <a:ext cx="3932237" cy="1600200"/>
          </a:xfrm>
        </p:spPr>
        <p:txBody>
          <a:bodyPr/>
          <a:lstStyle/>
          <a:p>
            <a:r>
              <a: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Типы формаций, 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деления на классы: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6FD06-0683-264E-97D2-E76F2BCE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032" y="800100"/>
            <a:ext cx="6172200" cy="4873625"/>
          </a:xfrm>
        </p:spPr>
        <p:txBody>
          <a:bodyPr/>
          <a:lstStyle/>
          <a:p>
            <a:r>
              <a:rPr lang="ru-RU" dirty="0"/>
              <a:t>Один из важнейших постулатов в учении Маркса – деление всего исторического периода развития на несколько основных экономических и производственных формаций, что называется </a:t>
            </a:r>
            <a:r>
              <a:rPr lang="ru-RU" b="1" i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стратификацией</a:t>
            </a:r>
            <a:r>
              <a:rPr lang="ru-RU" dirty="0"/>
              <a:t>.</a:t>
            </a:r>
            <a:endParaRPr lang="ru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1C71C7-49F3-D14C-8E0F-2522C0D2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259" y="2206812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/>
              <a:t>1) Первобытно-общинный строй </a:t>
            </a:r>
          </a:p>
          <a:p>
            <a:r>
              <a:rPr lang="ru-RU" sz="2000" dirty="0"/>
              <a:t>2) Государственно– общинный строй</a:t>
            </a:r>
          </a:p>
          <a:p>
            <a:r>
              <a:rPr lang="ru-RU" sz="2000" dirty="0"/>
              <a:t>3) Рабовладельческий строй</a:t>
            </a:r>
          </a:p>
          <a:p>
            <a:r>
              <a:rPr lang="ru-RU" sz="2000" dirty="0"/>
              <a:t>4) Феодализм</a:t>
            </a:r>
          </a:p>
          <a:p>
            <a:r>
              <a:rPr lang="ru-RU" sz="2000" dirty="0"/>
              <a:t>5) Капитализм</a:t>
            </a:r>
          </a:p>
          <a:p>
            <a:r>
              <a:rPr lang="ru-RU" sz="2000" dirty="0"/>
              <a:t>6) Коммунизм</a:t>
            </a:r>
            <a:endParaRPr lang="ru-US" sz="2000" dirty="0"/>
          </a:p>
        </p:txBody>
      </p:sp>
    </p:spTree>
    <p:extLst>
      <p:ext uri="{BB962C8B-B14F-4D97-AF65-F5344CB8AC3E}">
        <p14:creationId xmlns:p14="http://schemas.microsoft.com/office/powerpoint/2010/main" val="29018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9E07A-FA09-E345-BDAC-32E2D34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Общественный прогресс в теории марксизма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C0B1-BC3B-9C4B-A224-8E9DEC03E9E2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Движущая сила общественного прогресса – экономика. Основная характеристика человека – наличие труда, направленного на преобразование природы и общества. Труд является основой истории и ее смыслом.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Основные идеи марксизма состояли с распространении материализма на общественную жизнь, а понимание истории состояло в том, что ее создание невозможно без человеческого труда.</a:t>
            </a:r>
          </a:p>
        </p:txBody>
      </p:sp>
    </p:spTree>
    <p:extLst>
      <p:ext uri="{BB962C8B-B14F-4D97-AF65-F5344CB8AC3E}">
        <p14:creationId xmlns:p14="http://schemas.microsoft.com/office/powerpoint/2010/main" val="2835823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98BC0-3D98-7946-8F02-C7A69810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Основы классовой борьбы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752EDF-EFAE-D24A-B29D-C0DC3D3F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Рабочий класс и буржуазия по Марксу – антагонистические классы.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1)Отношение к средствам производства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2)РАзличный образ жизни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3)Различный уровень доходов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4)Классовое самосознание </a:t>
            </a:r>
          </a:p>
        </p:txBody>
      </p:sp>
    </p:spTree>
    <p:extLst>
      <p:ext uri="{BB962C8B-B14F-4D97-AF65-F5344CB8AC3E}">
        <p14:creationId xmlns:p14="http://schemas.microsoft.com/office/powerpoint/2010/main" val="74331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FF3CE-B4DB-304F-85AD-AD1054CD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/>
              <a:t>Материалистическое понимание истории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5E0874-D02C-0A47-8C4E-F9C0D6A0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79" y="2960086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800"/>
              <a:t>«Способ производства материальной жизни обуславливает социальный, политический и духовный процессы жизни вообще. Не сознание людей определяет их бытие, а, наоборот, их общественное бытие определяет их сознание»</a:t>
            </a:r>
            <a:endParaRPr lang="ru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Группа мужчин">
            <a:extLst>
              <a:ext uri="{FF2B5EF4-FFF2-40B4-BE49-F238E27FC236}">
                <a16:creationId xmlns:a16="http://schemas.microsoft.com/office/drawing/2014/main" id="{4A6E6AC7-1055-4BDB-9669-CBE2EBB6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6F3FE-86A4-8C44-B7D4-5FEC1958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 fontScale="90000"/>
          </a:bodyPr>
          <a:lstStyle/>
          <a:p>
            <a:r>
              <a:rPr lang="ru-RU"/>
              <a:t>Культурное наследие и труды Карла Маркса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0204A-75E0-EA44-BD7A-9A3E0C3E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ru-RU" sz="1800"/>
              <a:t>1841 – диссертация «Литературное Наследство»</a:t>
            </a:r>
          </a:p>
          <a:p>
            <a:r>
              <a:rPr lang="ru-RU" sz="1800"/>
              <a:t>1842 – публикация трудов в Рейнской газете</a:t>
            </a:r>
          </a:p>
          <a:p>
            <a:r>
              <a:rPr lang="ru-RU" sz="1800"/>
              <a:t>1844 - «Немецко-французский ежегодник»</a:t>
            </a:r>
          </a:p>
          <a:p>
            <a:r>
              <a:rPr lang="ru-RU" sz="1800"/>
              <a:t>1845 – статьи «Введение в критику гегелевской философии права», «К еврейскому вопросу»</a:t>
            </a:r>
          </a:p>
          <a:p>
            <a:r>
              <a:rPr lang="ru-RU" sz="1800"/>
              <a:t>1845 - «Людвиг Фейербах»</a:t>
            </a:r>
          </a:p>
          <a:p>
            <a:r>
              <a:rPr lang="ru-RU" sz="1800" b="1" i="1" u="sng"/>
              <a:t>1848 - «Манифест коммунистической партии»</a:t>
            </a:r>
          </a:p>
          <a:p>
            <a:r>
              <a:rPr lang="ru-RU" sz="1800" b="1" i="1" u="sng"/>
              <a:t>1852 - «Восемнадцатое брюмера Луи Бонапарта</a:t>
            </a:r>
            <a:r>
              <a:rPr lang="ru-RU" sz="1800"/>
              <a:t>»</a:t>
            </a:r>
          </a:p>
          <a:p>
            <a:r>
              <a:rPr lang="ru-RU" sz="1800"/>
              <a:t>1876 - «Капитал»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Нижний колонтитул">
            <a:extLst>
              <a:ext uri="{FF2B5EF4-FFF2-40B4-BE49-F238E27FC236}">
                <a16:creationId xmlns:a16="http://schemas.microsoft.com/office/drawing/2014/main" id="{EF3C5A74-33B2-4723-927A-77EF145E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9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5818C-6FEB-AF4B-B87B-663AA848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ru-RU"/>
              <a:t>Труды и статьи Фридриха Энгельса 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5DE61-A88E-394B-9CC2-E3AECE8F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862" y="914270"/>
            <a:ext cx="5863721" cy="5495427"/>
          </a:xfrm>
        </p:spPr>
        <p:txBody>
          <a:bodyPr anchor="ctr">
            <a:normAutofit/>
          </a:bodyPr>
          <a:lstStyle/>
          <a:p>
            <a:r>
              <a:rPr lang="ru-RU" sz="2100"/>
              <a:t>1845 - «Положение рабочего класса в Англии»</a:t>
            </a:r>
          </a:p>
          <a:p>
            <a:r>
              <a:rPr lang="ru-RU" sz="2100"/>
              <a:t>1845-146 - «Немецкая идеология»</a:t>
            </a:r>
          </a:p>
          <a:p>
            <a:r>
              <a:rPr lang="ru-RU" sz="2100"/>
              <a:t>1850 - «Крестьянская война в Германии»</a:t>
            </a:r>
          </a:p>
          <a:p>
            <a:r>
              <a:rPr lang="ru-RU" sz="2100"/>
              <a:t>1851-1852 - «Революция и контрреволюция в Германии»</a:t>
            </a:r>
            <a:endParaRPr lang="ru-US" sz="2100"/>
          </a:p>
        </p:txBody>
      </p:sp>
    </p:spTree>
    <p:extLst>
      <p:ext uri="{BB962C8B-B14F-4D97-AF65-F5344CB8AC3E}">
        <p14:creationId xmlns:p14="http://schemas.microsoft.com/office/powerpoint/2010/main" val="256375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Тема Office</vt:lpstr>
      <vt:lpstr>Системный подход в изучении общества в трудах Маркса и Энгельса</vt:lpstr>
      <vt:lpstr>Марксизм </vt:lpstr>
      <vt:lpstr>Основные положения марксизма</vt:lpstr>
      <vt:lpstr>Типы формаций, деления на классы:</vt:lpstr>
      <vt:lpstr>Общественный прогресс в теории марксизма </vt:lpstr>
      <vt:lpstr>Основы классовой борьбы </vt:lpstr>
      <vt:lpstr>Материалистическое понимание истории</vt:lpstr>
      <vt:lpstr>Культурное наследие и труды Карла Маркса</vt:lpstr>
      <vt:lpstr>Труды и статьи Фридриха Энгельса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Системный подход в изучении общества в трудах Маркса и Энгельса</dc:title>
  <dc:creator>ikworkmail@yandex.ru</dc:creator>
  <cp:lastModifiedBy>Microsoft Office User</cp:lastModifiedBy>
  <cp:revision>4</cp:revision>
  <dcterms:created xsi:type="dcterms:W3CDTF">2021-09-25T16:48:09Z</dcterms:created>
  <dcterms:modified xsi:type="dcterms:W3CDTF">2021-09-25T17:45:15Z</dcterms:modified>
</cp:coreProperties>
</file>