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115277-9535-6145-A9F4-50311E0B5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43041F9-E2C0-6A46-A549-BF2F9487D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63CD06-CC4A-3247-B566-F5C3361F7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7E915-363C-4147-B291-1C399A1C76E5}" type="datetimeFigureOut">
              <a:rPr lang="ru-US" smtClean="0"/>
              <a:t>26.09.2021</a:t>
            </a:fld>
            <a:endParaRPr lang="ru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4221EF-769D-2C45-8D2B-6DA85BFA7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CF8599-3F37-6740-AED8-6BFE45FA9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E21D-B840-7247-AAC2-0514934F6A6E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2735422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BBA32C-8852-FA4E-811D-108DED510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33C7F59-69C6-B94E-8537-6051D84CE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0DD91B-6007-5C4E-8AC8-E84A8A50A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7E915-363C-4147-B291-1C399A1C76E5}" type="datetimeFigureOut">
              <a:rPr lang="ru-US" smtClean="0"/>
              <a:t>26.09.2021</a:t>
            </a:fld>
            <a:endParaRPr lang="ru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EE0C67-8C9E-3F4B-AE90-96368C338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3702DE-5727-8046-A8FC-81F11763C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E21D-B840-7247-AAC2-0514934F6A6E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2549576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F671659-417E-1F44-89B4-D5D7A5F4FB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6D8855E-90F4-0244-8DEF-ABB2D7172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A1EACA-698B-DF49-9AFD-C2BAAA462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7E915-363C-4147-B291-1C399A1C76E5}" type="datetimeFigureOut">
              <a:rPr lang="ru-US" smtClean="0"/>
              <a:t>26.09.2021</a:t>
            </a:fld>
            <a:endParaRPr lang="ru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639933-40E8-834C-914D-BF03494D2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0A3547-DECA-3F4D-9CB8-2D746DCB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E21D-B840-7247-AAC2-0514934F6A6E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3401247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58A62E-F6D1-9C42-A73A-6F8318F6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7D6D2C-E367-0F4C-9D6D-C3A56970C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CA44C2-D763-F446-B9AC-9C1F43F55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7E915-363C-4147-B291-1C399A1C76E5}" type="datetimeFigureOut">
              <a:rPr lang="ru-US" smtClean="0"/>
              <a:t>26.09.2021</a:t>
            </a:fld>
            <a:endParaRPr lang="ru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7886B8-B879-694D-9B1F-DD1ACA9FF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B8272D-EF68-964F-84AA-11E527F62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E21D-B840-7247-AAC2-0514934F6A6E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9018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7D7B10-2526-804E-BAFE-B9FCCDE85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938110-BDE7-B94A-AB61-C9076C560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334E88-1799-3840-BB88-7D34B8EF8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7E915-363C-4147-B291-1C399A1C76E5}" type="datetimeFigureOut">
              <a:rPr lang="ru-US" smtClean="0"/>
              <a:t>26.09.2021</a:t>
            </a:fld>
            <a:endParaRPr lang="ru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260D59-8685-854E-BCE7-93D62067E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1C97BF-5E04-1941-8906-313B6D6D1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E21D-B840-7247-AAC2-0514934F6A6E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19669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4F3CBD-7A60-434C-9B10-11697A695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2C82EA-2161-FB46-AB58-802C08519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2B93966-7EB1-6A45-A47F-F5747D33A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EFB593-C07A-1741-99E9-C8411D6C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7E915-363C-4147-B291-1C399A1C76E5}" type="datetimeFigureOut">
              <a:rPr lang="ru-US" smtClean="0"/>
              <a:t>26.09.2021</a:t>
            </a:fld>
            <a:endParaRPr lang="ru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A8B2199-B3FE-AB4E-9280-85C93B989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FDF526-8DCE-DE4C-A8E1-9B85CDF1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E21D-B840-7247-AAC2-0514934F6A6E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3406125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D6C25E-8390-3D49-9820-0C143C42C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F49643-188A-4345-BEF0-AC8E473BF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B6656EC-B849-F140-AF80-A8275E8BD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D5B0B6D-CC86-A145-8AC0-BBF15BA65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74F2382-D9C0-EB4B-9A2B-FA6AE237C3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B32FDC9-F767-C846-95BD-EF20F767F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7E915-363C-4147-B291-1C399A1C76E5}" type="datetimeFigureOut">
              <a:rPr lang="ru-US" smtClean="0"/>
              <a:t>26.09.2021</a:t>
            </a:fld>
            <a:endParaRPr lang="ru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986EEA9-A0A3-7C47-8E5E-AF53ED620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64710DC-C682-D048-B561-0350AAFAB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E21D-B840-7247-AAC2-0514934F6A6E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3742079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D1ADA3-2575-8B45-AB83-3E4946E15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01F0841-609C-284A-9E92-478CF0B87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7E915-363C-4147-B291-1C399A1C76E5}" type="datetimeFigureOut">
              <a:rPr lang="ru-US" smtClean="0"/>
              <a:t>26.09.2021</a:t>
            </a:fld>
            <a:endParaRPr lang="ru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3D40CF7-8B6B-874D-A0E8-F79800F54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F854B3D-38EF-124D-979F-4C29C89DA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E21D-B840-7247-AAC2-0514934F6A6E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3041537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793F8A2-E98C-B94D-876C-C0D3D999C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7E915-363C-4147-B291-1C399A1C76E5}" type="datetimeFigureOut">
              <a:rPr lang="ru-US" smtClean="0"/>
              <a:t>26.09.2021</a:t>
            </a:fld>
            <a:endParaRPr lang="ru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030628E-C1B5-5E44-94DD-02610DEBF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BE02A7-0C04-8A4A-9627-84F89CC42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E21D-B840-7247-AAC2-0514934F6A6E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574396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B01D63-8EB5-0641-8DAE-B8DBB5A73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F453B0-AED2-6847-A6BF-2AC6574C9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6B2F91D-A0B5-8B4A-B819-96D6643CB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34EB6B1-0A6B-AC40-81C5-A54595A3C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7E915-363C-4147-B291-1C399A1C76E5}" type="datetimeFigureOut">
              <a:rPr lang="ru-US" smtClean="0"/>
              <a:t>26.09.2021</a:t>
            </a:fld>
            <a:endParaRPr lang="ru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156C4D-7180-5F47-B3D9-96971B933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27010A6-CBB5-AF4B-AC0C-012DC29A9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E21D-B840-7247-AAC2-0514934F6A6E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699171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0F6B4E-D740-8D44-905C-D32E703F6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85D0D8E-77FA-C549-BB18-3855C7F200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8D32729-C418-9145-945E-B910B38AE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622A95-5369-8949-B9B4-249530688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7E915-363C-4147-B291-1C399A1C76E5}" type="datetimeFigureOut">
              <a:rPr lang="ru-US" smtClean="0"/>
              <a:t>26.09.2021</a:t>
            </a:fld>
            <a:endParaRPr lang="ru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F55630-CDF1-F648-A8B5-6389F12BE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DAE177-B194-094E-A86F-BD43C99F8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E21D-B840-7247-AAC2-0514934F6A6E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2638831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AFEE59-50FB-F749-95CE-720432EF5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262447-8575-3741-B232-F4489EDE2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5DC7CB-0AEC-6240-A991-EC2A51B065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7E915-363C-4147-B291-1C399A1C76E5}" type="datetimeFigureOut">
              <a:rPr lang="ru-US" smtClean="0"/>
              <a:t>26.09.2021</a:t>
            </a:fld>
            <a:endParaRPr lang="ru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6FB247-4E15-7546-881E-A5AFE3D8D6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917C63-BD87-894B-B740-17F8CA178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4E21D-B840-7247-AAC2-0514934F6A6E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835861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026A9E9D-AB38-F04B-B9FE-006357ADDC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27EEB1-534A-4A4D-8701-14A268075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ru-RU" sz="4600">
                <a:solidFill>
                  <a:srgbClr val="FFFFFF"/>
                </a:solidFill>
              </a:rPr>
              <a:t>Первичные и вторичные эмпирические данные в статистике демографии экономики социологии и психологии</a:t>
            </a:r>
            <a:endParaRPr lang="ru-US" sz="4600"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8DF4270-8C5B-AD48-81A6-78CBAD7A7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Коновалов Илья </a:t>
            </a:r>
            <a:endParaRPr lang="ru-US">
              <a:solidFill>
                <a:srgbClr val="FFFFFF"/>
              </a:solidFill>
            </a:endParaRPr>
          </a:p>
        </p:txBody>
      </p:sp>
      <p:sp>
        <p:nvSpPr>
          <p:cNvPr id="27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25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D0BACD-F2F7-7A46-817F-03D61C666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Эмпирические данные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EB4D717-895C-4F48-976D-98B43F7AF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/>
              <a:t>Данные, полученные через органы чувств (путём наблюдения или эксперимента).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/>
              <a:t>Апостериорные знания.</a:t>
            </a:r>
          </a:p>
        </p:txBody>
      </p:sp>
      <p:pic>
        <p:nvPicPr>
          <p:cNvPr id="13" name="Рисунок 13">
            <a:extLst>
              <a:ext uri="{FF2B5EF4-FFF2-40B4-BE49-F238E27FC236}">
                <a16:creationId xmlns:a16="http://schemas.microsoft.com/office/drawing/2014/main" id="{CDD17F9C-B413-A94A-8801-5154399D9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30" y="2290936"/>
            <a:ext cx="10773748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92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C4B74F08-897E-2E44-8EC5-863B8EC6593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5" r="2465"/>
          <a:stretch/>
        </p:blipFill>
        <p:spPr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C72008-5771-FA42-AB79-5CA5C2BB8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Иммануил Кант (1724-1804)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E1DEF76-13B4-144E-958B-B0F6BE38A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700"/>
              <a:t>Иммануи́л Кант — немецкий философ и один из центральных мыслителей эпохи Просвещения. Всесторонние и систематические работы Канта в области эпистемологии, метафизики, этики и эстетики сделали его одной из самых влиятельных фигур в западной философии Нового времени.</a:t>
            </a:r>
          </a:p>
        </p:txBody>
      </p:sp>
    </p:spTree>
    <p:extLst>
      <p:ext uri="{BB962C8B-B14F-4D97-AF65-F5344CB8AC3E}">
        <p14:creationId xmlns:p14="http://schemas.microsoft.com/office/powerpoint/2010/main" val="28483047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E7B7AE-00D5-F148-A182-355101C64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Философия по Иммануил</a:t>
            </a:r>
            <a:r>
              <a:rPr lang="ru-RU" sz="3800">
                <a:solidFill>
                  <a:schemeClr val="bg1"/>
                </a:solidFill>
              </a:rPr>
              <a:t>у</a:t>
            </a:r>
            <a:r>
              <a:rPr lang="en-US" sz="3800">
                <a:solidFill>
                  <a:schemeClr val="bg1"/>
                </a:solidFill>
              </a:rPr>
              <a:t> Канту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Текст 3">
            <a:extLst>
              <a:ext uri="{FF2B5EF4-FFF2-40B4-BE49-F238E27FC236}">
                <a16:creationId xmlns:a16="http://schemas.microsoft.com/office/drawing/2014/main" id="{9C76F70E-0FC9-F448-862F-0D473CDCD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7769" y="1909192"/>
            <a:ext cx="4586513" cy="364771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Кант считал, что решению таких проблем философии, как проблемы бытия человека, души, морали и религии, должно предшествовать исследование возможностей человеческого познания и установление его границ. Необходимые условия познания заложены, согласно Канту, в самом разуме и составляют основу знания.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714CE312-970E-BA4B-9B67-F31D7D0B1D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9"/>
          <a:stretch/>
        </p:blipFill>
        <p:spPr>
          <a:xfrm>
            <a:off x="6525453" y="10"/>
            <a:ext cx="56665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600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289401CF-6796-9441-ADDB-F7A48F09D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176" y="258793"/>
            <a:ext cx="4683157" cy="224628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AFC1A6-D6BA-B94E-970D-93F0FEFE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solidFill>
                  <a:schemeClr val="accent2"/>
                </a:solidFill>
              </a:rPr>
              <a:t>Эмпирические данные</a:t>
            </a:r>
            <a:endParaRPr lang="ru-US">
              <a:solidFill>
                <a:schemeClr val="accent2"/>
              </a:solidFill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B3131C-B0D2-9042-9C10-300D777847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>
                <a:solidFill>
                  <a:schemeClr val="accent2"/>
                </a:solidFill>
              </a:rPr>
              <a:t>Первичные</a:t>
            </a:r>
            <a:endParaRPr lang="ru-US">
              <a:solidFill>
                <a:schemeClr val="accent2"/>
              </a:solidFill>
            </a:endParaRP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F07A6E2-1F01-7E44-80BF-9D645A1DDA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/>
              <a:t>Наблюдение/ исследование</a:t>
            </a:r>
          </a:p>
          <a:p>
            <a:pPr marL="514350" indent="-514350">
              <a:buFont typeface="+mj-lt"/>
              <a:buAutoNum type="arabicPeriod"/>
            </a:pPr>
            <a:r>
              <a:rPr lang="ru-RU"/>
              <a:t>Стандартизированное/нестандартизированное</a:t>
            </a:r>
          </a:p>
          <a:p>
            <a:pPr marL="514350" indent="-514350">
              <a:buFont typeface="+mj-lt"/>
              <a:buAutoNum type="arabicPeriod"/>
            </a:pPr>
            <a:r>
              <a:rPr lang="ru-RU"/>
              <a:t>Включенное/невключенное </a:t>
            </a:r>
          </a:p>
          <a:p>
            <a:pPr marL="514350" indent="-514350">
              <a:buFont typeface="+mj-lt"/>
              <a:buAutoNum type="arabicPeriod"/>
            </a:pPr>
            <a:r>
              <a:rPr lang="ru-RU"/>
              <a:t>Скрытое/открытое</a:t>
            </a:r>
          </a:p>
          <a:p>
            <a:pPr marL="514350" indent="-514350">
              <a:buFont typeface="+mj-lt"/>
              <a:buAutoNum type="arabicPeriod"/>
            </a:pPr>
            <a:r>
              <a:rPr lang="ru-RU"/>
              <a:t>Лабораторное/полевое </a:t>
            </a:r>
          </a:p>
          <a:p>
            <a:pPr marL="514350" indent="-514350">
              <a:buFont typeface="+mj-lt"/>
              <a:buAutoNum type="arabicPeriod"/>
            </a:pPr>
            <a:r>
              <a:rPr lang="ru-RU"/>
              <a:t>Систематическое/случайное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6D00074-3C86-B740-8D29-496CE04962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>
                <a:solidFill>
                  <a:schemeClr val="accent2"/>
                </a:solidFill>
              </a:rPr>
              <a:t>Вторичные</a:t>
            </a:r>
            <a:endParaRPr lang="ru-US">
              <a:solidFill>
                <a:schemeClr val="accent2"/>
              </a:solidFill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C11261E-E3A4-1245-BA79-73E9D37F4A5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/>
              <a:t>Составление статистики</a:t>
            </a:r>
          </a:p>
          <a:p>
            <a:pPr marL="514350" indent="-514350">
              <a:buFont typeface="+mj-lt"/>
              <a:buAutoNum type="arabicPeriod"/>
            </a:pPr>
            <a:r>
              <a:rPr lang="ru-RU"/>
              <a:t>Количественная </a:t>
            </a:r>
          </a:p>
          <a:p>
            <a:pPr marL="514350" indent="-514350">
              <a:buFont typeface="+mj-lt"/>
              <a:buAutoNum type="arabicPeriod"/>
            </a:pPr>
            <a:r>
              <a:rPr lang="ru-RU"/>
              <a:t>Взгляды опрашиваемых </a:t>
            </a:r>
          </a:p>
          <a:p>
            <a:pPr marL="514350" indent="-514350">
              <a:buFont typeface="+mj-lt"/>
              <a:buAutoNum type="arabicPeriod"/>
            </a:pPr>
            <a:r>
              <a:rPr lang="ru-RU"/>
              <a:t>Социальная / культурная/ духовная принадлежность </a:t>
            </a:r>
          </a:p>
          <a:p>
            <a:pPr marL="514350" indent="-514350">
              <a:buFont typeface="+mj-lt"/>
              <a:buAutoNum type="arabicPeriod"/>
            </a:pPr>
            <a:r>
              <a:rPr lang="ru-RU"/>
              <a:t>Личные данные (возраст, пол и т.п.)</a:t>
            </a:r>
          </a:p>
        </p:txBody>
      </p:sp>
    </p:spTree>
    <p:extLst>
      <p:ext uri="{BB962C8B-B14F-4D97-AF65-F5344CB8AC3E}">
        <p14:creationId xmlns:p14="http://schemas.microsoft.com/office/powerpoint/2010/main" val="3664939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B5AEDB-45F7-CC43-A024-30D5DF2EE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Идеальная возрастно-половая пирамида</a:t>
            </a:r>
          </a:p>
        </p:txBody>
      </p:sp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20F7B85C-FA25-DE45-BA6A-1418680BF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" y="1716249"/>
            <a:ext cx="5458968" cy="3425502"/>
          </a:xfrm>
          <a:prstGeom prst="rect">
            <a:avLst/>
          </a:prstGeom>
        </p:spPr>
      </p:pic>
      <p:sp>
        <p:nvSpPr>
          <p:cNvPr id="24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4DD6C8-46EB-9B4A-8C75-283DE79C4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39128" y="2664886"/>
            <a:ext cx="4818888" cy="35507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/>
              <a:t>Демографическая пирамида – это пара расположенных рядом гистограмм (для каждого из полов), которая отображает распределение населения по всем возрастным группам и обоим полам. На оси Х располагается шкала численности населения, а на оси Y – возрастные группы.</a:t>
            </a:r>
          </a:p>
        </p:txBody>
      </p:sp>
    </p:spTree>
    <p:extLst>
      <p:ext uri="{BB962C8B-B14F-4D97-AF65-F5344CB8AC3E}">
        <p14:creationId xmlns:p14="http://schemas.microsoft.com/office/powerpoint/2010/main" val="1250263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6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C60C4812-4DBC-9C4B-B162-9DA71CBA69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8" r="17322" b="2"/>
          <a:stretch/>
        </p:blipFill>
        <p:spPr>
          <a:xfrm>
            <a:off x="621675" y="623275"/>
            <a:ext cx="5474323" cy="5607882"/>
          </a:xfrm>
          <a:prstGeom prst="rect">
            <a:avLst/>
          </a:prstGeom>
        </p:spPr>
      </p:pic>
      <p:sp>
        <p:nvSpPr>
          <p:cNvPr id="23" name="Right Triangle 18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6A5A31-B10A-4793-84D4-D785959AE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908F5C-5D5F-C448-B984-457D6CAF5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833" y="1188637"/>
            <a:ext cx="4218138" cy="159722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/>
              <a:t>К </a:t>
            </a:r>
            <a:r>
              <a:rPr lang="en-US" sz="2000" i="1" u="sng"/>
              <a:t>экономическим</a:t>
            </a:r>
            <a:r>
              <a:rPr lang="en-US" sz="2000"/>
              <a:t> факторам, которые воздействуют па демографические процессы, относят, например, сбережения населения и капиталовложения государства, которые могут быть направлены: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B3F2BF9-F971-3E47-809B-D45353DCF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9831" y="2998278"/>
            <a:ext cx="3917505" cy="1893762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  — на инвестиции в производство и покупку акций;</a:t>
            </a:r>
            <a:endParaRPr lang="ru-RU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 — приобретение материально-вещественных предметов и удовлетворение духовных потребностей;</a:t>
            </a:r>
            <a:endParaRPr lang="ru-RU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 - поддержание здоровья, образование и профессиональное обучение. Сбережения и капиталовложения, направляемые на жизнедеятельность людей, относят к демоэкономическим</a:t>
            </a:r>
          </a:p>
        </p:txBody>
      </p:sp>
    </p:spTree>
    <p:extLst>
      <p:ext uri="{BB962C8B-B14F-4D97-AF65-F5344CB8AC3E}">
        <p14:creationId xmlns:p14="http://schemas.microsoft.com/office/powerpoint/2010/main" val="1466801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9DD6CBF0-6693-E04C-AA1E-5990DEBA58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55" r="14474" b="1"/>
          <a:stretch/>
        </p:blipFill>
        <p:spPr>
          <a:xfrm>
            <a:off x="621675" y="623275"/>
            <a:ext cx="5474323" cy="5607882"/>
          </a:xfrm>
          <a:prstGeom prst="rect">
            <a:avLst/>
          </a:prstGeom>
        </p:spPr>
      </p:pic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6A5A31-B10A-4793-84D4-D785959AE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1FD931-1388-564C-AB57-AE792099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673" y="1111796"/>
            <a:ext cx="4218138" cy="15972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/>
              <a:t>Экономическая социология ( влияние экономики на социологию)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EAE0AD9-27C3-BE46-8452-8D572009A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17673" y="2614749"/>
            <a:ext cx="4612719" cy="1893762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400"/>
              <a:t>Экономическая социология сторонится модели человека, предложенного классической экономической теорией. «Экономический человек» слишком эгоистичен и изолирован от других людей, непомерно рационален и информирован. Он действует как автомат, подчинённый логике экономического интереса. В экономической социологии человек способен становиться актором и поступать вопреки обстоятельствам, переключаться с одной логики действия на другую, проявляя одновременно волю и гибкость. Это человек, способный на стратегию — последовательные и рефлексивные действия, простраивание собственного будущего. При этом человек включён в сплетение формальных и неформальных сетей, входит в качестве начальника или подчинённого в разные организации, действует в составе социальных групп, принадлежит к локальным и национальным общностям.</a:t>
            </a:r>
          </a:p>
        </p:txBody>
      </p:sp>
    </p:spTree>
    <p:extLst>
      <p:ext uri="{BB962C8B-B14F-4D97-AF65-F5344CB8AC3E}">
        <p14:creationId xmlns:p14="http://schemas.microsoft.com/office/powerpoint/2010/main" val="3815490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617EBC58-4AC8-8840-B8D8-F0A169C93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96" r="20294" b="-1"/>
          <a:stretch/>
        </p:blipFill>
        <p:spPr>
          <a:xfrm>
            <a:off x="621675" y="623275"/>
            <a:ext cx="5474323" cy="5607882"/>
          </a:xfrm>
          <a:prstGeom prst="rect">
            <a:avLst/>
          </a:prstGeom>
        </p:spPr>
      </p:pic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6A5A31-B10A-4793-84D4-D785959AE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4F6073-16B9-E546-9FE6-DA6340D6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833" y="1188637"/>
            <a:ext cx="4218138" cy="15972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/>
              <a:t>Экономическая психология (влияние экономики на психологию)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02D0607-684B-6A48-BF8D-B3E50179A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9831" y="2998278"/>
            <a:ext cx="3917505" cy="1893762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Экономи́ческая психоло́гия — отрасль психологической науки об экономическом поведении и психических процессах человека, связанных с производством, распределением, обменом и потреблением товаров и услуг. Предметом изучения экономической психологии являются психологические закономерности экономического поведения и взаимодействия между людьми как субъектами экономических отношений.</a:t>
            </a:r>
          </a:p>
        </p:txBody>
      </p:sp>
    </p:spTree>
    <p:extLst>
      <p:ext uri="{BB962C8B-B14F-4D97-AF65-F5344CB8AC3E}">
        <p14:creationId xmlns:p14="http://schemas.microsoft.com/office/powerpoint/2010/main" val="33348119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9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Первичные и вторичные эмпирические данные в статистике демографии экономики социологии и психологии</vt:lpstr>
      <vt:lpstr>Эмпирические данные</vt:lpstr>
      <vt:lpstr>Иммануил Кант (1724-1804)</vt:lpstr>
      <vt:lpstr>Философия по Иммануилу Канту</vt:lpstr>
      <vt:lpstr>Эмпирические данные</vt:lpstr>
      <vt:lpstr>Идеальная возрастно-половая пирамида</vt:lpstr>
      <vt:lpstr>К экономическим факторам, которые воздействуют па демографические процессы, относят, например, сбережения населения и капиталовложения государства, которые могут быть направлены:</vt:lpstr>
      <vt:lpstr>Экономическая социология ( влияние экономики на социологию)</vt:lpstr>
      <vt:lpstr>Экономическая психология (влияние экономики на психологию)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Первичные и вторичные эмпирические данные в статистике демографии экономики социологии и психологии</dc:title>
  <dc:creator>ikworkmail@yandex.ru</dc:creator>
  <cp:lastModifiedBy>ikworkmail@yandex.ru</cp:lastModifiedBy>
  <cp:revision>2</cp:revision>
  <dcterms:created xsi:type="dcterms:W3CDTF">2021-09-26T19:00:09Z</dcterms:created>
  <dcterms:modified xsi:type="dcterms:W3CDTF">2021-09-26T20:17:49Z</dcterms:modified>
</cp:coreProperties>
</file>